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5" r:id="rId1"/>
  </p:sldMasterIdLst>
  <p:notesMasterIdLst>
    <p:notesMasterId r:id="rId46"/>
  </p:notesMasterIdLst>
  <p:sldIdLst>
    <p:sldId id="256" r:id="rId2"/>
    <p:sldId id="257" r:id="rId3"/>
    <p:sldId id="259" r:id="rId4"/>
    <p:sldId id="258" r:id="rId5"/>
    <p:sldId id="286" r:id="rId6"/>
    <p:sldId id="334" r:id="rId7"/>
    <p:sldId id="274" r:id="rId8"/>
    <p:sldId id="273" r:id="rId9"/>
    <p:sldId id="260" r:id="rId10"/>
    <p:sldId id="261" r:id="rId11"/>
    <p:sldId id="290" r:id="rId12"/>
    <p:sldId id="294" r:id="rId13"/>
    <p:sldId id="309" r:id="rId14"/>
    <p:sldId id="321" r:id="rId15"/>
    <p:sldId id="322" r:id="rId16"/>
    <p:sldId id="315" r:id="rId17"/>
    <p:sldId id="305" r:id="rId18"/>
    <p:sldId id="304" r:id="rId19"/>
    <p:sldId id="316" r:id="rId20"/>
    <p:sldId id="275" r:id="rId21"/>
    <p:sldId id="324" r:id="rId22"/>
    <p:sldId id="325" r:id="rId23"/>
    <p:sldId id="326" r:id="rId24"/>
    <p:sldId id="318" r:id="rId25"/>
    <p:sldId id="298" r:id="rId26"/>
    <p:sldId id="319" r:id="rId27"/>
    <p:sldId id="320" r:id="rId28"/>
    <p:sldId id="327" r:id="rId29"/>
    <p:sldId id="263" r:id="rId30"/>
    <p:sldId id="266" r:id="rId31"/>
    <p:sldId id="267" r:id="rId32"/>
    <p:sldId id="278" r:id="rId33"/>
    <p:sldId id="279" r:id="rId34"/>
    <p:sldId id="280" r:id="rId35"/>
    <p:sldId id="281" r:id="rId36"/>
    <p:sldId id="307" r:id="rId37"/>
    <p:sldId id="329" r:id="rId38"/>
    <p:sldId id="330" r:id="rId39"/>
    <p:sldId id="331" r:id="rId40"/>
    <p:sldId id="332" r:id="rId41"/>
    <p:sldId id="308" r:id="rId42"/>
    <p:sldId id="270" r:id="rId43"/>
    <p:sldId id="302" r:id="rId44"/>
    <p:sldId id="333" r:id="rId4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eamus_knox" initials="" lastIdx="1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CC33"/>
    <a:srgbClr val="990033"/>
    <a:srgbClr val="DADA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36" autoAdjust="0"/>
    <p:restoredTop sz="85356" autoAdjust="0"/>
  </p:normalViewPr>
  <p:slideViewPr>
    <p:cSldViewPr>
      <p:cViewPr>
        <p:scale>
          <a:sx n="42" d="100"/>
          <a:sy n="42" d="100"/>
        </p:scale>
        <p:origin x="-1692" y="-5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246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2" d="100"/>
        <a:sy n="72" d="100"/>
      </p:scale>
      <p:origin x="0" y="576"/>
    </p:cViewPr>
  </p:sorterViewPr>
  <p:notesViewPr>
    <p:cSldViewPr>
      <p:cViewPr varScale="1">
        <p:scale>
          <a:sx n="67" d="100"/>
          <a:sy n="67" d="100"/>
        </p:scale>
        <p:origin x="-2748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84F44CD-9B3A-490F-B1E6-5C22A30795F9}" type="datetimeFigureOut">
              <a:rPr lang="en-IE"/>
              <a:pPr>
                <a:defRPr/>
              </a:pPr>
              <a:t>21/11/2013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IE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IE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2F4573F-4335-4F38-B9F1-71B18E1A2EA1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845635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E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D07C5BD-D982-45BD-ABD8-395CC0627151}" type="slidenum">
              <a:rPr lang="en-IE" smtClean="0"/>
              <a:pPr>
                <a:defRPr/>
              </a:pPr>
              <a:t>1</a:t>
            </a:fld>
            <a:endParaRPr lang="en-I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5A969F-30F0-4B49-AFE3-735170726E54}" type="slidenum">
              <a:rPr lang="en-IE" smtClean="0"/>
              <a:pPr>
                <a:defRPr/>
              </a:pPr>
              <a:t>11</a:t>
            </a:fld>
            <a:endParaRPr lang="en-I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E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EE6E8E4-BCB9-4AA9-A8A8-F4D29BF26F3B}" type="slidenum">
              <a:rPr lang="en-IE" smtClean="0"/>
              <a:pPr>
                <a:defRPr/>
              </a:pPr>
              <a:t>12</a:t>
            </a:fld>
            <a:endParaRPr lang="en-I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E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A63ED44-D2A3-4703-BD3E-D208CF9DFDA4}" type="slidenum">
              <a:rPr lang="en-IE" smtClean="0"/>
              <a:pPr>
                <a:defRPr/>
              </a:pPr>
              <a:t>15</a:t>
            </a:fld>
            <a:endParaRPr lang="en-I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E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033545F-D288-4FDC-A3E4-DB85F53170A2}" type="slidenum">
              <a:rPr lang="en-IE" smtClean="0"/>
              <a:pPr>
                <a:defRPr/>
              </a:pPr>
              <a:t>18</a:t>
            </a:fld>
            <a:endParaRPr lang="en-I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E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DEF89C2-CC37-4183-A415-A99BCBF020AD}" type="slidenum">
              <a:rPr lang="en-IE" smtClean="0"/>
              <a:pPr>
                <a:defRPr/>
              </a:pPr>
              <a:t>20</a:t>
            </a:fld>
            <a:endParaRPr lang="en-IE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E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E541C0A-DD2E-4A65-96E7-DDDCB71348B9}" type="slidenum">
              <a:rPr lang="en-IE" smtClean="0"/>
              <a:pPr>
                <a:defRPr/>
              </a:pPr>
              <a:t>25</a:t>
            </a:fld>
            <a:endParaRPr lang="en-IE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E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E8DBB4E-0C2A-4E88-9852-4A8C57E3ADA0}" type="slidenum">
              <a:rPr lang="en-IE" smtClean="0"/>
              <a:pPr>
                <a:defRPr/>
              </a:pPr>
              <a:t>29</a:t>
            </a:fld>
            <a:endParaRPr lang="en-IE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E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51689F4-5BDF-4848-8E9A-59F95CEE2165}" type="slidenum">
              <a:rPr lang="en-IE" smtClean="0"/>
              <a:pPr>
                <a:defRPr/>
              </a:pPr>
              <a:t>30</a:t>
            </a:fld>
            <a:endParaRPr lang="en-IE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E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6F0F6E0-8507-4A23-B70A-623CF8230A50}" type="slidenum">
              <a:rPr lang="en-IE" smtClean="0"/>
              <a:pPr>
                <a:defRPr/>
              </a:pPr>
              <a:t>31</a:t>
            </a:fld>
            <a:endParaRPr lang="en-IE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E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E4C9C74-DEB7-4793-9956-3568EC7A27A7}" type="slidenum">
              <a:rPr lang="en-IE" smtClean="0"/>
              <a:pPr>
                <a:defRPr/>
              </a:pPr>
              <a:t>32</a:t>
            </a:fld>
            <a:endParaRPr lang="en-I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E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B5BA10D-6056-4784-AD70-FCE443BC8887}" type="slidenum">
              <a:rPr lang="en-IE" smtClean="0"/>
              <a:pPr>
                <a:defRPr/>
              </a:pPr>
              <a:t>2</a:t>
            </a:fld>
            <a:endParaRPr lang="en-IE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E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97DC89E-2C49-4B63-B496-E0C4B75ED8AF}" type="slidenum">
              <a:rPr lang="en-IE" smtClean="0"/>
              <a:pPr>
                <a:defRPr/>
              </a:pPr>
              <a:t>33</a:t>
            </a:fld>
            <a:endParaRPr lang="en-IE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E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C124DB6-7C2C-4D18-B7FA-8A904D087BAC}" type="slidenum">
              <a:rPr lang="en-IE" smtClean="0"/>
              <a:pPr>
                <a:defRPr/>
              </a:pPr>
              <a:t>34</a:t>
            </a:fld>
            <a:endParaRPr lang="en-IE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E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2653350-205B-4CF5-A38F-DAB5479D3906}" type="slidenum">
              <a:rPr lang="en-IE" smtClean="0"/>
              <a:pPr>
                <a:defRPr/>
              </a:pPr>
              <a:t>35</a:t>
            </a:fld>
            <a:endParaRPr lang="en-IE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E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08E53AD-09C4-47C9-8BED-52BDA285E6C8}" type="slidenum">
              <a:rPr lang="en-IE" smtClean="0"/>
              <a:pPr>
                <a:defRPr/>
              </a:pPr>
              <a:t>42</a:t>
            </a:fld>
            <a:endParaRPr lang="en-IE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E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BD1FBFF-2A50-40C8-9CB9-BA06774F2F5B}" type="slidenum">
              <a:rPr lang="en-IE" smtClean="0"/>
              <a:pPr>
                <a:defRPr/>
              </a:pPr>
              <a:t>44</a:t>
            </a:fld>
            <a:endParaRPr lang="en-I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E" smtClean="0"/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AEE62C6-6587-437C-9E21-0C0EC0E3652A}" type="slidenum">
              <a:rPr lang="en-IE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IE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E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7C4AABA-45B5-479F-A926-70D54C2A5E7A}" type="slidenum">
              <a:rPr lang="en-IE" smtClean="0"/>
              <a:pPr>
                <a:defRPr/>
              </a:pPr>
              <a:t>4</a:t>
            </a:fld>
            <a:endParaRPr lang="en-I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E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345BF50-261C-4BEB-A439-1AC91D121D18}" type="slidenum">
              <a:rPr lang="en-IE" smtClean="0"/>
              <a:pPr>
                <a:defRPr/>
              </a:pPr>
              <a:t>5</a:t>
            </a:fld>
            <a:endParaRPr lang="en-I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E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C2B5B67-6136-436B-A103-EE4EC8263124}" type="slidenum">
              <a:rPr lang="en-IE" smtClean="0"/>
              <a:pPr>
                <a:defRPr/>
              </a:pPr>
              <a:t>7</a:t>
            </a:fld>
            <a:endParaRPr lang="en-I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E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7130AB7-1171-4C6D-B338-CD725381D028}" type="slidenum">
              <a:rPr lang="en-IE" smtClean="0"/>
              <a:pPr>
                <a:defRPr/>
              </a:pPr>
              <a:t>8</a:t>
            </a:fld>
            <a:endParaRPr lang="en-I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E" dirty="0" smtClean="0"/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83AC50C-C622-4AB3-A32B-D8D98EB4C8ED}" type="slidenum">
              <a:rPr lang="en-IE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IE"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E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DFFB37D-D591-40D9-AF04-EF5B693831C4}" type="slidenum">
              <a:rPr lang="en-IE" smtClean="0"/>
              <a:pPr>
                <a:defRPr/>
              </a:pPr>
              <a:t>10</a:t>
            </a:fld>
            <a:endParaRPr lang="en-I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733C63F-0C99-490E-A299-51811A00D7CC}" type="datetime1">
              <a:rPr lang="en-IE"/>
              <a:pPr>
                <a:defRPr/>
              </a:pPr>
              <a:t>21/11/2013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D5FD5A-B3BC-4AF9-84D6-C13BCD739028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48C83A5-2DAE-4A2D-A9A0-8D54177CBB91}" type="datetime1">
              <a:rPr lang="en-IE"/>
              <a:pPr>
                <a:defRPr/>
              </a:pPr>
              <a:t>21/11/2013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9888E8-30A0-4377-875A-20B664C70599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4329378-7F9B-4B09-BA9D-5DF2FD029626}" type="datetime1">
              <a:rPr lang="en-IE"/>
              <a:pPr>
                <a:defRPr/>
              </a:pPr>
              <a:t>21/11/2013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3D9238-B188-4C70-8ADF-42ED7F76CBBC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/>
          <p:nvPr userDrawn="1"/>
        </p:nvSpPr>
        <p:spPr>
          <a:xfrm>
            <a:off x="-26504" y="-33132"/>
            <a:ext cx="9183756" cy="6944140"/>
          </a:xfrm>
          <a:custGeom>
            <a:avLst/>
            <a:gdLst>
              <a:gd name="connsiteX0" fmla="*/ 0 w 9183756"/>
              <a:gd name="connsiteY0" fmla="*/ 0 h 6944140"/>
              <a:gd name="connsiteX1" fmla="*/ 543339 w 9183756"/>
              <a:gd name="connsiteY1" fmla="*/ 0 h 6944140"/>
              <a:gd name="connsiteX2" fmla="*/ 569843 w 9183756"/>
              <a:gd name="connsiteY2" fmla="*/ 6400800 h 6944140"/>
              <a:gd name="connsiteX3" fmla="*/ 9183756 w 9183756"/>
              <a:gd name="connsiteY3" fmla="*/ 6361044 h 6944140"/>
              <a:gd name="connsiteX4" fmla="*/ 9183756 w 9183756"/>
              <a:gd name="connsiteY4" fmla="*/ 6944140 h 6944140"/>
              <a:gd name="connsiteX5" fmla="*/ 13252 w 9183756"/>
              <a:gd name="connsiteY5" fmla="*/ 6917635 h 6944140"/>
              <a:gd name="connsiteX6" fmla="*/ 0 w 9183756"/>
              <a:gd name="connsiteY6" fmla="*/ 0 h 6944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83756" h="6944140">
                <a:moveTo>
                  <a:pt x="0" y="0"/>
                </a:moveTo>
                <a:lnTo>
                  <a:pt x="543339" y="0"/>
                </a:lnTo>
                <a:lnTo>
                  <a:pt x="569843" y="6400800"/>
                </a:lnTo>
                <a:lnTo>
                  <a:pt x="9183756" y="6361044"/>
                </a:lnTo>
                <a:lnTo>
                  <a:pt x="9183756" y="6944140"/>
                </a:lnTo>
                <a:lnTo>
                  <a:pt x="13252" y="6917635"/>
                </a:lnTo>
                <a:cubicBezTo>
                  <a:pt x="8835" y="4616174"/>
                  <a:pt x="4417" y="2314714"/>
                  <a:pt x="0" y="0"/>
                </a:cubicBezTo>
                <a:close/>
              </a:path>
            </a:pathLst>
          </a:custGeom>
          <a:gradFill flip="none" rotWithShape="1">
            <a:gsLst>
              <a:gs pos="19000">
                <a:srgbClr val="FDCC33"/>
              </a:gs>
              <a:gs pos="95000">
                <a:srgbClr val="990033"/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635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880" y="274638"/>
            <a:ext cx="8229600" cy="1143000"/>
          </a:xfrm>
          <a:solidFill>
            <a:schemeClr val="tx1">
              <a:lumMod val="75000"/>
              <a:lumOff val="25000"/>
            </a:schemeClr>
          </a:solidFill>
          <a:effectLst>
            <a:softEdge rad="127000"/>
          </a:effectLst>
          <a:scene3d>
            <a:camera prst="obliqueBottomLeft"/>
            <a:lightRig rig="threePt" dir="t"/>
          </a:scene3d>
        </p:spPr>
        <p:txBody>
          <a:bodyPr/>
          <a:lstStyle>
            <a:lvl1pPr>
              <a:defRPr u="sng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24EC244-C34E-48C4-9F6A-5E293AFB3460}" type="datetime1">
              <a:rPr lang="en-IE"/>
              <a:pPr>
                <a:defRPr/>
              </a:pPr>
              <a:t>21/11/2013</a:t>
            </a:fld>
            <a:endParaRPr lang="en-I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A80A59-925B-4322-B6CF-E5CDB6FF26F4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60EDC76-337D-410C-8D0A-A4A7175ED044}" type="datetime1">
              <a:rPr lang="en-IE"/>
              <a:pPr>
                <a:defRPr/>
              </a:pPr>
              <a:t>21/11/2013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53F0E4-F79A-4F84-9805-CF14EC8AA1CD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0E93D92-B592-49BB-BA37-13BE1F26B59A}" type="datetime1">
              <a:rPr lang="en-IE"/>
              <a:pPr>
                <a:defRPr/>
              </a:pPr>
              <a:t>21/11/2013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4FAB9D-B229-4C15-9B0A-1F82061D077B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8C979ED-3ED2-4D94-B008-BFAC77A02C4F}" type="datetime1">
              <a:rPr lang="en-IE"/>
              <a:pPr>
                <a:defRPr/>
              </a:pPr>
              <a:t>21/11/2013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0B23F2-01D8-4D97-8C2D-52E5A964A9F9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BD07C60-AE3C-4606-A8A2-34E627E9D878}" type="datetime1">
              <a:rPr lang="en-IE"/>
              <a:pPr>
                <a:defRPr/>
              </a:pPr>
              <a:t>21/11/2013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37C78A-C98D-4AE3-B489-BFF7F1A65A9E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3C71B72-08B2-4BA1-ACCA-ADB42C1874F6}" type="datetime1">
              <a:rPr lang="en-IE"/>
              <a:pPr>
                <a:defRPr/>
              </a:pPr>
              <a:t>21/11/2013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41BB10-E9ED-4009-B5E2-B05645BF11A6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B434645-62C8-47EF-AE94-10A66E4239C8}" type="datetime1">
              <a:rPr lang="en-IE"/>
              <a:pPr>
                <a:defRPr/>
              </a:pPr>
              <a:t>21/11/2013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BD53B5-3243-44CC-BE77-95A1D080C454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IE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8E1A504-0B29-413F-9265-13ACAEE6EE1C}" type="datetime1">
              <a:rPr lang="en-IE"/>
              <a:pPr>
                <a:defRPr/>
              </a:pPr>
              <a:t>21/11/2013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8729E8-EEB5-476F-B8E5-9936EAACEBC2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IE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EE788B5-0449-475B-9BA2-78EA06DF98F0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1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2.wmf"/><Relationship Id="rId4" Type="http://schemas.openxmlformats.org/officeDocument/2006/relationships/oleObject" Target="../embeddings/oleObject1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4338" y="9525"/>
            <a:ext cx="8315325" cy="3275013"/>
          </a:xfrm>
          <a:gradFill>
            <a:gsLst>
              <a:gs pos="61000">
                <a:schemeClr val="accent6">
                  <a:lumMod val="60000"/>
                  <a:lumOff val="40000"/>
                </a:schemeClr>
              </a:gs>
              <a:gs pos="83000">
                <a:srgbClr val="990033"/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E" sz="72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Bradley Hand ITC" pitchFamily="66" charset="0"/>
              </a:rPr>
              <a:t>Maths Counts </a:t>
            </a:r>
            <a:r>
              <a:rPr lang="en-IE" sz="4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en-IE" sz="40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IE" sz="5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" pitchFamily="18" charset="0"/>
              </a:rPr>
              <a:t>Insights into Lesson </a:t>
            </a:r>
            <a:r>
              <a:rPr lang="en-IE" sz="5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" pitchFamily="18" charset="0"/>
              </a:rPr>
              <a:t>Study</a:t>
            </a:r>
            <a:endParaRPr lang="en-IE" sz="5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027" name="Picture 1" descr="ProjectMathsLogo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1547127" y="5259790"/>
            <a:ext cx="1223962" cy="900112"/>
          </a:xfrm>
          <a:prstGeom prst="rect">
            <a:avLst/>
          </a:prstGeom>
          <a:noFill/>
          <a:ln>
            <a:noFill/>
          </a:ln>
          <a:scene3d>
            <a:camera prst="perspectiveContrastingRightFacing"/>
            <a:lightRig rig="threePt" dir="t"/>
          </a:scene3d>
          <a:sp3d>
            <a:bevelT/>
          </a:sp3d>
          <a:extLst/>
        </p:spPr>
      </p:pic>
      <p:pic>
        <p:nvPicPr>
          <p:cNvPr id="1028" name="Picture 4" descr="DEC jpeg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3347864" y="5268948"/>
            <a:ext cx="1116012" cy="900112"/>
          </a:xfrm>
          <a:prstGeom prst="rect">
            <a:avLst/>
          </a:prstGeom>
          <a:noFill/>
          <a:ln>
            <a:noFill/>
          </a:ln>
          <a:effectLst/>
          <a:scene3d>
            <a:camera prst="perspectiveContrastingRightFacing"/>
            <a:lightRig rig="threePt" dir="t"/>
          </a:scene3d>
          <a:sp3d>
            <a:bevelT/>
          </a:sp3d>
          <a:extLst/>
        </p:spPr>
      </p:pic>
      <p:pic>
        <p:nvPicPr>
          <p:cNvPr id="1029" name="Picture 5" descr="DESlogo"/>
          <p:cNvPicPr>
            <a:picLocks noChangeAspect="1" noChangeArrowheads="1"/>
          </p:cNvPicPr>
          <p:nvPr/>
        </p:nvPicPr>
        <p:blipFill>
          <a:blip r:embed="rId5" cstate="print">
            <a:extLst/>
          </a:blip>
          <a:srcRect/>
          <a:stretch>
            <a:fillRect/>
          </a:stretch>
        </p:blipFill>
        <p:spPr bwMode="auto">
          <a:xfrm>
            <a:off x="4788024" y="5259790"/>
            <a:ext cx="1295400" cy="900112"/>
          </a:xfrm>
          <a:prstGeom prst="rect">
            <a:avLst/>
          </a:prstGeom>
          <a:noFill/>
          <a:ln>
            <a:noFill/>
          </a:ln>
          <a:effectLst/>
          <a:scene3d>
            <a:camera prst="perspectiveContrastingRightFacing"/>
            <a:lightRig rig="threePt" dir="t"/>
          </a:scene3d>
          <a:sp3d>
            <a:bevelT/>
          </a:sp3d>
          <a:ex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extLst/>
          </a:blip>
          <a:srcRect/>
          <a:stretch>
            <a:fillRect/>
          </a:stretch>
        </p:blipFill>
        <p:spPr bwMode="auto">
          <a:xfrm>
            <a:off x="6516216" y="5229200"/>
            <a:ext cx="1223962" cy="900112"/>
          </a:xfrm>
          <a:prstGeom prst="rect">
            <a:avLst/>
          </a:prstGeom>
          <a:noFill/>
          <a:ln>
            <a:noFill/>
          </a:ln>
          <a:effectLst/>
          <a:scene3d>
            <a:camera prst="perspectiveContrastingRightFacing"/>
            <a:lightRig rig="threePt" dir="t"/>
          </a:scene3d>
          <a:sp3d>
            <a:bevelT/>
          </a:sp3d>
          <a:extLst/>
        </p:spPr>
      </p:pic>
      <p:pic>
        <p:nvPicPr>
          <p:cNvPr id="14342" name="Picture 6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657475" y="3211513"/>
            <a:ext cx="3829050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FE86A0-41A0-439F-B803-B331B46A7655}" type="slidenum">
              <a:rPr lang="en-IE" smtClean="0"/>
              <a:pPr>
                <a:defRPr/>
              </a:pPr>
              <a:t>1</a:t>
            </a:fld>
            <a:endParaRPr lang="en-I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116632"/>
            <a:ext cx="8229600" cy="1224136"/>
          </a:xfrm>
          <a:extLst/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E" b="1" u="none" dirty="0" smtClean="0"/>
              <a:t/>
            </a:r>
            <a:br>
              <a:rPr lang="en-IE" b="1" u="none" dirty="0" smtClean="0"/>
            </a:br>
            <a:r>
              <a:rPr lang="en-IE" b="1" u="none" dirty="0" smtClean="0"/>
              <a:t>Student Learning  </a:t>
            </a:r>
            <a:br>
              <a:rPr lang="en-IE" b="1" u="none" dirty="0" smtClean="0"/>
            </a:br>
            <a:endParaRPr lang="en-IE" sz="5400" b="1" u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750" y="1412875"/>
            <a:ext cx="8229600" cy="478631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IE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E" dirty="0" smtClean="0"/>
              <a:t>Data Collected from the Lesson: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IE" dirty="0" smtClean="0"/>
              <a:t>Academic e.g. samples of students’ work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IE" dirty="0" smtClean="0"/>
              <a:t>Motivation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IE" dirty="0" smtClean="0"/>
              <a:t>Social Behaviour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7D59F2-45C1-4775-80C4-80E7B5F371E2}" type="slidenum">
              <a:rPr lang="en-IE" smtClean="0"/>
              <a:pPr>
                <a:defRPr/>
              </a:pPr>
              <a:t>10</a:t>
            </a:fld>
            <a:endParaRPr lang="en-I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-99392"/>
            <a:ext cx="7064361" cy="764704"/>
          </a:xfrm>
          <a:extLst/>
        </p:spPr>
        <p:txBody>
          <a:bodyPr/>
          <a:lstStyle/>
          <a:p>
            <a:pPr>
              <a:defRPr/>
            </a:pPr>
            <a:r>
              <a:rPr lang="en-IE" u="none" dirty="0" smtClean="0"/>
              <a:t>Activity from T&amp;L Plan</a:t>
            </a:r>
            <a:endParaRPr lang="en-IE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A928A8-8675-4954-A905-1648BD7E7C0B}" type="slidenum">
              <a:rPr lang="en-IE" smtClean="0"/>
              <a:pPr>
                <a:defRPr/>
              </a:pPr>
              <a:t>11</a:t>
            </a:fld>
            <a:endParaRPr lang="en-IE"/>
          </a:p>
        </p:txBody>
      </p:sp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/>
          <a:srcRect l="5492" t="2460" r="4022" b="7697"/>
          <a:stretch>
            <a:fillRect/>
          </a:stretch>
        </p:blipFill>
        <p:spPr bwMode="auto">
          <a:xfrm>
            <a:off x="1733550" y="620713"/>
            <a:ext cx="6024563" cy="447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6" name="Rectangle 5"/>
          <p:cNvSpPr>
            <a:spLocks noChangeArrowheads="1"/>
          </p:cNvSpPr>
          <p:nvPr/>
        </p:nvSpPr>
        <p:spPr bwMode="auto">
          <a:xfrm>
            <a:off x="719138" y="5151438"/>
            <a:ext cx="8424862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IE" b="1"/>
              <a:t>We handed this activity to the class and told them they were to fill in the table, individually, and see if there was a discernible pattern.</a:t>
            </a:r>
          </a:p>
          <a:p>
            <a:r>
              <a:rPr lang="en-IE" b="1"/>
              <a:t>Then they collaborated in pairs and in small groups.</a:t>
            </a:r>
          </a:p>
          <a:p>
            <a:r>
              <a:rPr lang="en-IE" b="1"/>
              <a:t>One person then reported from each group on their findings.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8229600" cy="1143000"/>
          </a:xfrm>
          <a:extLst/>
        </p:spPr>
        <p:txBody>
          <a:bodyPr/>
          <a:lstStyle/>
          <a:p>
            <a:pPr>
              <a:defRPr/>
            </a:pPr>
            <a:r>
              <a:rPr lang="en-IE" u="none" dirty="0" smtClean="0"/>
              <a:t>Common misconceptions: 1</a:t>
            </a:r>
            <a:endParaRPr lang="en-IE" u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268413"/>
            <a:ext cx="8229600" cy="5184775"/>
          </a:xfrm>
        </p:spPr>
        <p:txBody>
          <a:bodyPr/>
          <a:lstStyle/>
          <a:p>
            <a:pPr>
              <a:defRPr/>
            </a:pPr>
            <a:endParaRPr lang="en-IE" dirty="0" smtClean="0"/>
          </a:p>
          <a:p>
            <a:pPr>
              <a:defRPr/>
            </a:pPr>
            <a:endParaRPr lang="en-IE" dirty="0"/>
          </a:p>
          <a:p>
            <a:pPr>
              <a:defRPr/>
            </a:pPr>
            <a:r>
              <a:rPr lang="en-IE" dirty="0" smtClean="0"/>
              <a:t>Students found the slope of the secant of two adjacent points, rather than the tangent. </a:t>
            </a:r>
          </a:p>
          <a:p>
            <a:pPr>
              <a:defRPr/>
            </a:pPr>
            <a:endParaRPr lang="en-IE" dirty="0" smtClean="0"/>
          </a:p>
          <a:p>
            <a:pPr algn="ctr">
              <a:buFont typeface="Arial" charset="0"/>
              <a:buNone/>
              <a:defRPr/>
            </a:pPr>
            <a:r>
              <a:rPr lang="en-IE" dirty="0" smtClean="0">
                <a:solidFill>
                  <a:srgbClr val="FF0000"/>
                </a:solidFill>
              </a:rPr>
              <a:t>See next 2 slides</a:t>
            </a:r>
          </a:p>
          <a:p>
            <a:pPr>
              <a:buFont typeface="Arial" charset="0"/>
              <a:buNone/>
              <a:defRPr/>
            </a:pPr>
            <a:r>
              <a:rPr lang="en-IE" dirty="0" smtClean="0"/>
              <a:t>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B97791-B38D-4B91-B04D-2B89471C610C}" type="slidenum">
              <a:rPr lang="en-IE" smtClean="0"/>
              <a:pPr>
                <a:defRPr/>
              </a:pPr>
              <a:t>12</a:t>
            </a:fld>
            <a:endParaRPr lang="en-I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C4FDD6-F2FF-4906-B67C-8E560E35E4C5}" type="slidenum">
              <a:rPr lang="en-IE" smtClean="0"/>
              <a:pPr>
                <a:defRPr/>
              </a:pPr>
              <a:t>13</a:t>
            </a:fld>
            <a:endParaRPr lang="en-IE"/>
          </a:p>
        </p:txBody>
      </p:sp>
      <p:pic>
        <p:nvPicPr>
          <p:cNvPr id="3789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8350" y="-11113"/>
            <a:ext cx="7620000" cy="686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xtLst/>
        </p:spPr>
        <p:txBody>
          <a:bodyPr/>
          <a:lstStyle/>
          <a:p>
            <a:pPr>
              <a:defRPr/>
            </a:pP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6CCAF6-4697-4986-95D5-5B8389FF4594}" type="slidenum">
              <a:rPr lang="en-IE" smtClean="0"/>
              <a:pPr>
                <a:defRPr/>
              </a:pPr>
              <a:t>14</a:t>
            </a:fld>
            <a:endParaRPr lang="en-IE"/>
          </a:p>
        </p:txBody>
      </p:sp>
      <p:pic>
        <p:nvPicPr>
          <p:cNvPr id="3891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0"/>
            <a:ext cx="8183562" cy="664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xtLst/>
        </p:spPr>
        <p:txBody>
          <a:bodyPr/>
          <a:lstStyle/>
          <a:p>
            <a:pPr>
              <a:defRPr/>
            </a:pPr>
            <a:r>
              <a:rPr lang="en-IE" u="none" dirty="0" smtClean="0"/>
              <a:t>Common misconceptions: 2</a:t>
            </a:r>
            <a:endParaRPr lang="en-IE" u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8363" y="1268413"/>
            <a:ext cx="8229600" cy="5184775"/>
          </a:xfrm>
        </p:spPr>
        <p:txBody>
          <a:bodyPr/>
          <a:lstStyle/>
          <a:p>
            <a:pPr>
              <a:defRPr/>
            </a:pPr>
            <a:endParaRPr lang="en-IE" dirty="0" smtClean="0"/>
          </a:p>
          <a:p>
            <a:pPr>
              <a:defRPr/>
            </a:pPr>
            <a:endParaRPr lang="en-IE" dirty="0"/>
          </a:p>
          <a:p>
            <a:pPr>
              <a:defRPr/>
            </a:pPr>
            <a:r>
              <a:rPr lang="en-IE" dirty="0" smtClean="0"/>
              <a:t>Students found the slope of the secant from the origin to the point of interest, rather than the tangent. </a:t>
            </a:r>
          </a:p>
          <a:p>
            <a:pPr>
              <a:defRPr/>
            </a:pPr>
            <a:endParaRPr lang="en-IE" dirty="0" smtClean="0"/>
          </a:p>
          <a:p>
            <a:pPr>
              <a:buFont typeface="Arial" charset="0"/>
              <a:buNone/>
              <a:defRPr/>
            </a:pPr>
            <a:endParaRPr lang="en-IE" dirty="0">
              <a:solidFill>
                <a:srgbClr val="FF0000"/>
              </a:solidFill>
            </a:endParaRPr>
          </a:p>
          <a:p>
            <a:pPr>
              <a:buFont typeface="Arial" charset="0"/>
              <a:buNone/>
              <a:defRPr/>
            </a:pPr>
            <a:r>
              <a:rPr lang="en-IE" dirty="0" smtClean="0"/>
              <a:t>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67CA61-F019-497F-B581-0F97679B05A8}" type="slidenum">
              <a:rPr lang="en-IE" smtClean="0"/>
              <a:pPr>
                <a:defRPr/>
              </a:pPr>
              <a:t>15</a:t>
            </a:fld>
            <a:endParaRPr lang="en-IE"/>
          </a:p>
        </p:txBody>
      </p:sp>
      <p:sp>
        <p:nvSpPr>
          <p:cNvPr id="5" name="Rectangle 4"/>
          <p:cNvSpPr/>
          <p:nvPr/>
        </p:nvSpPr>
        <p:spPr>
          <a:xfrm>
            <a:off x="2987675" y="4941888"/>
            <a:ext cx="3779838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IE" sz="3200" dirty="0">
                <a:solidFill>
                  <a:srgbClr val="FF0000"/>
                </a:solidFill>
                <a:latin typeface="+mn-lt"/>
                <a:cs typeface="+mn-cs"/>
              </a:rPr>
              <a:t>See next 2 slides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627737-7A1A-40FA-A911-271034EA7C22}" type="slidenum">
              <a:rPr lang="en-IE" smtClean="0"/>
              <a:pPr>
                <a:defRPr/>
              </a:pPr>
              <a:t>16</a:t>
            </a:fld>
            <a:endParaRPr lang="en-IE"/>
          </a:p>
        </p:txBody>
      </p:sp>
      <p:pic>
        <p:nvPicPr>
          <p:cNvPr id="4198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8888" y="0"/>
            <a:ext cx="72691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xtLst/>
        </p:spPr>
        <p:txBody>
          <a:bodyPr/>
          <a:lstStyle/>
          <a:p>
            <a:pPr>
              <a:defRPr/>
            </a:pP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985DE4-1D23-4455-9C40-BDE6CE2DF517}" type="slidenum">
              <a:rPr lang="en-IE" smtClean="0"/>
              <a:pPr>
                <a:defRPr/>
              </a:pPr>
              <a:t>17</a:t>
            </a:fld>
            <a:endParaRPr lang="en-IE"/>
          </a:p>
        </p:txBody>
      </p:sp>
      <p:pic>
        <p:nvPicPr>
          <p:cNvPr id="43012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-49213"/>
            <a:ext cx="8294687" cy="690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xtLst/>
        </p:spPr>
        <p:txBody>
          <a:bodyPr/>
          <a:lstStyle/>
          <a:p>
            <a:pPr>
              <a:defRPr/>
            </a:pPr>
            <a:r>
              <a:rPr lang="en-IE" u="none" dirty="0" smtClean="0"/>
              <a:t>Common misconceptions: 3</a:t>
            </a:r>
            <a:endParaRPr lang="en-IE" u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3" y="981075"/>
            <a:ext cx="8229600" cy="4824413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endParaRPr lang="en-IE" dirty="0" smtClean="0"/>
          </a:p>
          <a:p>
            <a:pPr>
              <a:defRPr/>
            </a:pPr>
            <a:r>
              <a:rPr lang="en-IE" dirty="0" smtClean="0"/>
              <a:t>When students used the formula,</a:t>
            </a:r>
          </a:p>
          <a:p>
            <a:pPr>
              <a:defRPr/>
            </a:pPr>
            <a:endParaRPr lang="en-IE" dirty="0" smtClean="0"/>
          </a:p>
          <a:p>
            <a:pPr>
              <a:defRPr/>
            </a:pPr>
            <a:endParaRPr lang="en-IE" dirty="0" smtClean="0"/>
          </a:p>
          <a:p>
            <a:pPr>
              <a:buFont typeface="Arial" charset="0"/>
              <a:buNone/>
              <a:defRPr/>
            </a:pPr>
            <a:r>
              <a:rPr lang="en-IE" dirty="0" smtClean="0"/>
              <a:t>	they took run as a </a:t>
            </a:r>
            <a:r>
              <a:rPr lang="en-IE" b="1" i="1" dirty="0" smtClean="0"/>
              <a:t>negative</a:t>
            </a:r>
            <a:r>
              <a:rPr lang="en-IE" dirty="0" smtClean="0"/>
              <a:t> distance, rather than a </a:t>
            </a:r>
            <a:r>
              <a:rPr lang="en-IE" b="1" i="1" dirty="0" smtClean="0"/>
              <a:t>negative</a:t>
            </a:r>
            <a:r>
              <a:rPr lang="en-IE" dirty="0" smtClean="0"/>
              <a:t> movement.</a:t>
            </a:r>
          </a:p>
          <a:p>
            <a:pPr>
              <a:buFont typeface="Arial" charset="0"/>
              <a:buNone/>
              <a:defRPr/>
            </a:pPr>
            <a:endParaRPr lang="en-IE" dirty="0" smtClean="0"/>
          </a:p>
          <a:p>
            <a:pPr>
              <a:buFont typeface="Arial" charset="0"/>
              <a:buNone/>
              <a:defRPr/>
            </a:pPr>
            <a:r>
              <a:rPr lang="en-IE" dirty="0" smtClean="0"/>
              <a:t>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D5C4A2-5509-4FC6-8A4C-02C18040C4B1}" type="slidenum">
              <a:rPr lang="en-IE" smtClean="0"/>
              <a:pPr>
                <a:defRPr/>
              </a:pPr>
              <a:t>18</a:t>
            </a:fld>
            <a:endParaRPr lang="en-IE"/>
          </a:p>
        </p:txBody>
      </p:sp>
      <p:graphicFrame>
        <p:nvGraphicFramePr>
          <p:cNvPr id="5" name="Object 18"/>
          <p:cNvGraphicFramePr>
            <a:graphicFrameLocks noChangeAspect="1"/>
          </p:cNvGraphicFramePr>
          <p:nvPr/>
        </p:nvGraphicFramePr>
        <p:xfrm>
          <a:off x="3492500" y="2276475"/>
          <a:ext cx="1943100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4" name="Equation" r:id="rId4" imgW="825500" imgH="393700" progId="">
                  <p:embed/>
                </p:oleObj>
              </mc:Choice>
              <mc:Fallback>
                <p:oleObj name="Equation" r:id="rId4" imgW="825500" imgH="393700" progId="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500" y="2276475"/>
                        <a:ext cx="1943100" cy="927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7" name="Object 19"/>
          <p:cNvGraphicFramePr>
            <a:graphicFrameLocks noChangeAspect="1"/>
          </p:cNvGraphicFramePr>
          <p:nvPr/>
        </p:nvGraphicFramePr>
        <p:xfrm>
          <a:off x="3203575" y="4508500"/>
          <a:ext cx="2570163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5" name="Equation" r:id="rId6" imgW="1091726" imgH="431613" progId="">
                  <p:embed/>
                </p:oleObj>
              </mc:Choice>
              <mc:Fallback>
                <p:oleObj name="Equation" r:id="rId6" imgW="1091726" imgH="431613" progId="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575" y="4508500"/>
                        <a:ext cx="2570163" cy="1016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2959100" y="5818188"/>
            <a:ext cx="3779838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IE" sz="3200" dirty="0">
                <a:solidFill>
                  <a:srgbClr val="FF0000"/>
                </a:solidFill>
                <a:latin typeface="+mn-lt"/>
                <a:cs typeface="+mn-cs"/>
              </a:rPr>
              <a:t>See next slide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D12590-106B-4E39-92A4-4B7ABAB9732B}" type="slidenum">
              <a:rPr lang="en-IE" smtClean="0"/>
              <a:pPr>
                <a:defRPr/>
              </a:pPr>
              <a:t>19</a:t>
            </a:fld>
            <a:endParaRPr lang="en-IE"/>
          </a:p>
        </p:txBody>
      </p:sp>
      <p:pic>
        <p:nvPicPr>
          <p:cNvPr id="4710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013" y="0"/>
            <a:ext cx="7272337" cy="680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Arrow Connector 5"/>
          <p:cNvCxnSpPr/>
          <p:nvPr/>
        </p:nvCxnSpPr>
        <p:spPr>
          <a:xfrm flipH="1">
            <a:off x="2700338" y="1628775"/>
            <a:ext cx="1008062" cy="863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5-Point Star 7"/>
          <p:cNvSpPr/>
          <p:nvPr/>
        </p:nvSpPr>
        <p:spPr>
          <a:xfrm>
            <a:off x="2483768" y="6237312"/>
            <a:ext cx="432048" cy="360040"/>
          </a:xfrm>
          <a:prstGeom prst="star5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18964" y="116632"/>
            <a:ext cx="8345524" cy="1368152"/>
          </a:xfrm>
          <a:extLst/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E" u="none" dirty="0"/>
              <a:t>Presentation Secondary </a:t>
            </a:r>
            <a:r>
              <a:rPr lang="en-IE" u="none" dirty="0" smtClean="0"/>
              <a:t>School: </a:t>
            </a:r>
            <a:r>
              <a:rPr lang="en-IE" u="none" dirty="0" err="1" smtClean="0"/>
              <a:t>Listowel</a:t>
            </a:r>
            <a:r>
              <a:rPr lang="en-IE" u="none" dirty="0" smtClean="0"/>
              <a:t>:</a:t>
            </a:r>
            <a:endParaRPr lang="en-IE" u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6100" y="1989138"/>
            <a:ext cx="8597900" cy="452596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IE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IE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E" dirty="0" smtClean="0"/>
              <a:t>Jacqueline </a:t>
            </a:r>
            <a:r>
              <a:rPr lang="en-IE" dirty="0" err="1" smtClean="0"/>
              <a:t>Normile</a:t>
            </a:r>
            <a:r>
              <a:rPr lang="en-IE" dirty="0" smtClean="0"/>
              <a:t>, Norma Dowling and Elaine Hickey.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E" dirty="0" smtClean="0"/>
              <a:t>Sixth Year.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E" dirty="0" smtClean="0"/>
              <a:t>Associating derivatives with slopes of tangent lines.</a:t>
            </a:r>
            <a:endParaRPr lang="en-IE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AF29E8-8DF9-4BAB-B2E4-6D37650AD7F6}" type="slidenum">
              <a:rPr lang="en-IE" smtClean="0"/>
              <a:pPr>
                <a:defRPr/>
              </a:pPr>
              <a:t>2</a:t>
            </a:fld>
            <a:endParaRPr lang="en-IE"/>
          </a:p>
        </p:txBody>
      </p:sp>
      <p:pic>
        <p:nvPicPr>
          <p:cNvPr id="16388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0200" y="1628775"/>
            <a:ext cx="1257300" cy="16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548000"/>
          </a:xfrm>
          <a:extLst/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E" b="1" u="none" dirty="0" smtClean="0"/>
              <a:t>Student Understanding: 1</a:t>
            </a:r>
            <a:endParaRPr lang="en-IE" b="1" u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413" cy="47085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IE" dirty="0" smtClean="0"/>
              <a:t>	</a:t>
            </a:r>
            <a:r>
              <a:rPr lang="en-IE" b="1" dirty="0" smtClean="0"/>
              <a:t>What we learned about the way different students understand the content of this topic?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E" b="1" dirty="0" smtClean="0">
                <a:solidFill>
                  <a:srgbClr val="0070C0"/>
                </a:solidFill>
              </a:rPr>
              <a:t>Students saw two points and found the slope using these two points, rather than the tangents.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C7C25C-B548-4B58-9DF1-D3E3BD8EFBFE}" type="slidenum">
              <a:rPr lang="en-IE" smtClean="0"/>
              <a:pPr>
                <a:defRPr/>
              </a:pPr>
              <a:t>20</a:t>
            </a:fld>
            <a:endParaRPr lang="en-IE"/>
          </a:p>
        </p:txBody>
      </p:sp>
      <p:sp>
        <p:nvSpPr>
          <p:cNvPr id="5" name="Rectangle 4"/>
          <p:cNvSpPr/>
          <p:nvPr/>
        </p:nvSpPr>
        <p:spPr>
          <a:xfrm>
            <a:off x="2943225" y="5254625"/>
            <a:ext cx="3779838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IE" sz="3200" dirty="0">
                <a:solidFill>
                  <a:srgbClr val="FF0000"/>
                </a:solidFill>
                <a:latin typeface="+mn-lt"/>
                <a:cs typeface="+mn-cs"/>
              </a:rPr>
              <a:t>See next  4 slides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8690BB-FA0A-431C-8A13-C8D3A3591FB5}" type="slidenum">
              <a:rPr lang="en-IE" smtClean="0"/>
              <a:pPr>
                <a:defRPr/>
              </a:pPr>
              <a:t>21</a:t>
            </a:fld>
            <a:endParaRPr lang="en-IE"/>
          </a:p>
        </p:txBody>
      </p:sp>
      <p:pic>
        <p:nvPicPr>
          <p:cNvPr id="5017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8350" y="-11113"/>
            <a:ext cx="7620000" cy="686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3B0F39-B78B-46F8-898F-D7C464688F47}" type="slidenum">
              <a:rPr lang="en-IE" smtClean="0"/>
              <a:pPr>
                <a:defRPr/>
              </a:pPr>
              <a:t>22</a:t>
            </a:fld>
            <a:endParaRPr lang="en-IE"/>
          </a:p>
        </p:txBody>
      </p:sp>
      <p:pic>
        <p:nvPicPr>
          <p:cNvPr id="5120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8888" y="0"/>
            <a:ext cx="72691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xtLst/>
        </p:spPr>
        <p:txBody>
          <a:bodyPr/>
          <a:lstStyle/>
          <a:p>
            <a:pPr>
              <a:defRPr/>
            </a:pP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4BB81A-4F94-477B-BF4B-A393752146ED}" type="slidenum">
              <a:rPr lang="en-IE" smtClean="0"/>
              <a:pPr>
                <a:defRPr/>
              </a:pPr>
              <a:t>23</a:t>
            </a:fld>
            <a:endParaRPr lang="en-IE"/>
          </a:p>
        </p:txBody>
      </p:sp>
      <p:pic>
        <p:nvPicPr>
          <p:cNvPr id="52228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-49213"/>
            <a:ext cx="8294687" cy="690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C89C0F-B968-4212-9505-4C0BABA67DA8}" type="slidenum">
              <a:rPr lang="en-IE" smtClean="0"/>
              <a:pPr>
                <a:defRPr/>
              </a:pPr>
              <a:t>24</a:t>
            </a:fld>
            <a:endParaRPr lang="en-IE"/>
          </a:p>
        </p:txBody>
      </p:sp>
      <p:pic>
        <p:nvPicPr>
          <p:cNvPr id="5325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0"/>
            <a:ext cx="8183562" cy="664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548000"/>
          </a:xfrm>
          <a:extLst/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E" b="1" u="none" dirty="0" smtClean="0"/>
              <a:t>Student Understanding: 2</a:t>
            </a:r>
            <a:endParaRPr lang="en-IE" b="1" u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8525"/>
          </a:xfrm>
        </p:spPr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IE" dirty="0" smtClean="0"/>
              <a:t>	</a:t>
            </a:r>
            <a:r>
              <a:rPr lang="en-IE" b="1" dirty="0" smtClean="0"/>
              <a:t>What we learned about the way different students understand the content of this topic?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E" b="1" dirty="0" smtClean="0">
                <a:solidFill>
                  <a:srgbClr val="0070C0"/>
                </a:solidFill>
              </a:rPr>
              <a:t>Students were able to identify a pattern in the work.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E" b="1" dirty="0" smtClean="0">
                <a:solidFill>
                  <a:srgbClr val="0070C0"/>
                </a:solidFill>
              </a:rPr>
              <a:t>From the pattern students were able to derive a formula i.e. a slope function.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E" b="1" dirty="0" smtClean="0">
                <a:solidFill>
                  <a:srgbClr val="0070C0"/>
                </a:solidFill>
              </a:rPr>
              <a:t>Students understood the connection between the slope of the tangents and the slope function</a:t>
            </a:r>
            <a:r>
              <a:rPr lang="en-IE" b="1" dirty="0" smtClean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2148E3-6DA4-448E-9175-479780384099}" type="slidenum">
              <a:rPr lang="en-IE" smtClean="0"/>
              <a:pPr>
                <a:defRPr/>
              </a:pPr>
              <a:t>25</a:t>
            </a:fld>
            <a:endParaRPr lang="en-IE"/>
          </a:p>
        </p:txBody>
      </p:sp>
      <p:sp>
        <p:nvSpPr>
          <p:cNvPr id="5" name="Rectangle 4"/>
          <p:cNvSpPr/>
          <p:nvPr/>
        </p:nvSpPr>
        <p:spPr>
          <a:xfrm>
            <a:off x="2700338" y="5838825"/>
            <a:ext cx="3778250" cy="5857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IE" sz="3200" dirty="0">
                <a:solidFill>
                  <a:srgbClr val="FF0000"/>
                </a:solidFill>
                <a:latin typeface="+mn-lt"/>
                <a:cs typeface="+mn-cs"/>
              </a:rPr>
              <a:t>See next  3 slides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4B2749-8B49-47EE-AB83-2FE205B941D9}" type="slidenum">
              <a:rPr lang="en-IE" smtClean="0"/>
              <a:pPr>
                <a:defRPr/>
              </a:pPr>
              <a:t>26</a:t>
            </a:fld>
            <a:endParaRPr lang="en-IE"/>
          </a:p>
        </p:txBody>
      </p:sp>
      <p:pic>
        <p:nvPicPr>
          <p:cNvPr id="5632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3763" y="0"/>
            <a:ext cx="73564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6EC0E1-6796-4B65-82D6-6614AD00FC80}" type="slidenum">
              <a:rPr lang="en-IE" smtClean="0"/>
              <a:pPr>
                <a:defRPr/>
              </a:pPr>
              <a:t>27</a:t>
            </a:fld>
            <a:endParaRPr lang="en-IE"/>
          </a:p>
        </p:txBody>
      </p:sp>
      <p:pic>
        <p:nvPicPr>
          <p:cNvPr id="5734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6938" y="0"/>
            <a:ext cx="73501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BD394E-A5FF-4DCC-931F-22F8CA4CC326}" type="slidenum">
              <a:rPr lang="en-IE" smtClean="0"/>
              <a:pPr>
                <a:defRPr/>
              </a:pPr>
              <a:t>28</a:t>
            </a:fld>
            <a:endParaRPr lang="en-IE"/>
          </a:p>
        </p:txBody>
      </p:sp>
      <p:pic>
        <p:nvPicPr>
          <p:cNvPr id="5837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013" y="0"/>
            <a:ext cx="7272337" cy="680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96752"/>
          </a:xfrm>
          <a:extLst/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E" b="1" u="none" dirty="0" smtClean="0"/>
              <a:t>Addressing Misconceptions </a:t>
            </a:r>
            <a:endParaRPr lang="en-IE" b="1" u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750" y="1196975"/>
            <a:ext cx="8229600" cy="4525963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E" b="1" dirty="0" smtClean="0"/>
              <a:t>Recommendations</a:t>
            </a:r>
          </a:p>
          <a:p>
            <a:pPr marL="92075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IE" b="1" dirty="0" smtClean="0"/>
              <a:t>In future when we teaching rates of change we should put more emphasis on </a:t>
            </a:r>
          </a:p>
          <a:p>
            <a:pPr marL="606425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IE" dirty="0" smtClean="0">
                <a:solidFill>
                  <a:srgbClr val="0070C0"/>
                </a:solidFill>
              </a:rPr>
              <a:t>The idea of a </a:t>
            </a:r>
            <a:r>
              <a:rPr lang="en-IE" b="1" dirty="0" smtClean="0">
                <a:solidFill>
                  <a:srgbClr val="FF0000"/>
                </a:solidFill>
              </a:rPr>
              <a:t>constant</a:t>
            </a:r>
            <a:r>
              <a:rPr lang="en-IE" dirty="0" smtClean="0">
                <a:solidFill>
                  <a:srgbClr val="0070C0"/>
                </a:solidFill>
              </a:rPr>
              <a:t> rate of change.</a:t>
            </a:r>
          </a:p>
          <a:p>
            <a:pPr marL="606425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IE" dirty="0" smtClean="0">
                <a:solidFill>
                  <a:srgbClr val="0070C0"/>
                </a:solidFill>
              </a:rPr>
              <a:t>The secant line is used to find </a:t>
            </a:r>
            <a:r>
              <a:rPr lang="en-IE" b="1" dirty="0" smtClean="0">
                <a:solidFill>
                  <a:srgbClr val="FF0000"/>
                </a:solidFill>
              </a:rPr>
              <a:t>average</a:t>
            </a:r>
            <a:r>
              <a:rPr lang="en-IE" dirty="0" smtClean="0">
                <a:solidFill>
                  <a:srgbClr val="0070C0"/>
                </a:solidFill>
              </a:rPr>
              <a:t> rate of change, for non-linear functions.</a:t>
            </a:r>
          </a:p>
          <a:p>
            <a:pPr marL="606425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IE" dirty="0" smtClean="0">
                <a:solidFill>
                  <a:srgbClr val="0070C0"/>
                </a:solidFill>
              </a:rPr>
              <a:t>The tangent line is used to find </a:t>
            </a:r>
            <a:r>
              <a:rPr lang="en-IE" b="1" dirty="0" smtClean="0">
                <a:solidFill>
                  <a:srgbClr val="FF0000"/>
                </a:solidFill>
              </a:rPr>
              <a:t>instantaneous</a:t>
            </a:r>
            <a:r>
              <a:rPr lang="en-IE" dirty="0" smtClean="0">
                <a:solidFill>
                  <a:srgbClr val="0070C0"/>
                </a:solidFill>
              </a:rPr>
              <a:t> rate of change, for non-linear functions.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255C5A-9A4D-4476-A3D8-E73CC9ED9B42}" type="slidenum">
              <a:rPr lang="en-IE" smtClean="0"/>
              <a:pPr>
                <a:defRPr/>
              </a:pPr>
              <a:t>29</a:t>
            </a:fld>
            <a:endParaRPr lang="en-I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0"/>
            <a:ext cx="8229600" cy="1143000"/>
          </a:xfrm>
          <a:extLst/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E" b="1" u="none" dirty="0" smtClean="0"/>
              <a:t>Insights into Lesson Study</a:t>
            </a:r>
            <a:endParaRPr lang="en-IE" u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E" sz="2800" dirty="0" smtClean="0"/>
              <a:t>Introduction</a:t>
            </a:r>
            <a:r>
              <a:rPr lang="en-IE" sz="2800" smtClean="0"/>
              <a:t>: Focus </a:t>
            </a:r>
            <a:r>
              <a:rPr lang="en-IE" sz="2800" dirty="0" smtClean="0"/>
              <a:t>of Lesson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E" sz="2800" dirty="0" smtClean="0"/>
              <a:t>Student Learning : What we learned about students’ understanding based on data collected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E" sz="2800" dirty="0" smtClean="0"/>
              <a:t>Teaching Strategies: What we noticed about our own teaching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E" sz="2800" dirty="0" smtClean="0"/>
              <a:t>Strengths &amp; Weaknesses of adopting the Lesson Study process</a:t>
            </a:r>
          </a:p>
          <a:p>
            <a:pPr marL="571500" indent="-571500" eaLnBrk="1" fontAlgn="auto" hangingPunct="1">
              <a:spcAft>
                <a:spcPts val="0"/>
              </a:spcAft>
              <a:buFont typeface="+mj-lt"/>
              <a:buAutoNum type="romanUcPeriod"/>
              <a:defRPr/>
            </a:pP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BE35F9-23DC-47F2-A563-C75061BBF825}" type="slidenum">
              <a:rPr lang="en-IE" smtClean="0"/>
              <a:pPr>
                <a:defRPr/>
              </a:pPr>
              <a:t>3</a:t>
            </a:fld>
            <a:endParaRPr lang="en-I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229600" cy="1143000"/>
          </a:xfrm>
          <a:extLst/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E" b="1" u="none" dirty="0" smtClean="0"/>
              <a:t>Further Recommendation</a:t>
            </a:r>
            <a:endParaRPr lang="en-IE" b="1" u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3" y="1484313"/>
            <a:ext cx="8229600" cy="4525962"/>
          </a:xfrm>
        </p:spPr>
        <p:txBody>
          <a:bodyPr>
            <a:normAutofit/>
          </a:bodyPr>
          <a:lstStyle/>
          <a:p>
            <a:pPr eaLnBrk="1" hangingPunct="1"/>
            <a:r>
              <a:rPr lang="en-IE" smtClean="0">
                <a:solidFill>
                  <a:srgbClr val="404040"/>
                </a:solidFill>
              </a:rPr>
              <a:t>	</a:t>
            </a:r>
            <a:r>
              <a:rPr lang="en-IE" b="1" smtClean="0">
                <a:solidFill>
                  <a:srgbClr val="404040"/>
                </a:solidFill>
              </a:rPr>
              <a:t>Before teaching this lesson again the students should have good prior knowledge of </a:t>
            </a:r>
          </a:p>
          <a:p>
            <a:pPr lvl="1" eaLnBrk="1" hangingPunct="1"/>
            <a:r>
              <a:rPr lang="en-IE" b="1" smtClean="0">
                <a:solidFill>
                  <a:srgbClr val="0070C0"/>
                </a:solidFill>
              </a:rPr>
              <a:t>Patterns</a:t>
            </a:r>
            <a:endParaRPr lang="en-IE" b="1" smtClean="0">
              <a:solidFill>
                <a:srgbClr val="404040"/>
              </a:solidFill>
            </a:endParaRPr>
          </a:p>
          <a:p>
            <a:pPr lvl="1" eaLnBrk="1" hangingPunct="1"/>
            <a:r>
              <a:rPr lang="en-IE" b="1" smtClean="0">
                <a:solidFill>
                  <a:srgbClr val="0070C0"/>
                </a:solidFill>
              </a:rPr>
              <a:t>Slopes of linear functions</a:t>
            </a:r>
          </a:p>
          <a:p>
            <a:pPr lvl="1" eaLnBrk="1" hangingPunct="1"/>
            <a:r>
              <a:rPr lang="en-IE" b="1" smtClean="0">
                <a:solidFill>
                  <a:srgbClr val="0070C0"/>
                </a:solidFill>
              </a:rPr>
              <a:t>Rates of Change</a:t>
            </a:r>
          </a:p>
          <a:p>
            <a:pPr lvl="1" eaLnBrk="1" hangingPunct="1">
              <a:buFont typeface="Arial" charset="0"/>
              <a:buChar char="•"/>
            </a:pPr>
            <a:endParaRPr lang="en-IE" b="1" smtClean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593736-29F9-4EBC-987A-6BDA750FDF39}" type="slidenum">
              <a:rPr lang="en-IE" smtClean="0"/>
              <a:pPr>
                <a:defRPr/>
              </a:pPr>
              <a:t>30</a:t>
            </a:fld>
            <a:endParaRPr lang="en-I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22888"/>
            <a:ext cx="8229600" cy="1008112"/>
          </a:xfrm>
          <a:extLst/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E" b="1" u="none" dirty="0" smtClean="0"/>
              <a:t/>
            </a:r>
            <a:br>
              <a:rPr lang="en-IE" b="1" u="none" dirty="0" smtClean="0"/>
            </a:br>
            <a:r>
              <a:rPr lang="en-IE" b="1" u="none" dirty="0" smtClean="0"/>
              <a:t>Teaching Strategies</a:t>
            </a:r>
            <a:r>
              <a:rPr lang="en-IE" sz="3600" b="1" dirty="0" smtClean="0"/>
              <a:t/>
            </a:r>
            <a:br>
              <a:rPr lang="en-IE" sz="3600" b="1" dirty="0" smtClean="0"/>
            </a:br>
            <a:endParaRPr lang="en-IE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196975"/>
            <a:ext cx="8229600" cy="4525963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IE" b="1" dirty="0" smtClean="0"/>
              <a:t>     What </a:t>
            </a:r>
            <a:r>
              <a:rPr lang="en-IE" b="1" dirty="0"/>
              <a:t>did I notice about my own teaching</a:t>
            </a:r>
            <a:r>
              <a:rPr lang="en-IE" b="1" dirty="0" smtClean="0"/>
              <a:t>?</a:t>
            </a: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IE" dirty="0" smtClean="0"/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IE" b="1" dirty="0" smtClean="0">
                <a:solidFill>
                  <a:srgbClr val="0070C0"/>
                </a:solidFill>
              </a:rPr>
              <a:t>To be fluent in the correct mathematical</a:t>
            </a:r>
            <a:br>
              <a:rPr lang="en-IE" b="1" dirty="0" smtClean="0">
                <a:solidFill>
                  <a:srgbClr val="0070C0"/>
                </a:solidFill>
              </a:rPr>
            </a:br>
            <a:r>
              <a:rPr lang="en-IE" b="1" dirty="0" smtClean="0">
                <a:solidFill>
                  <a:srgbClr val="0070C0"/>
                </a:solidFill>
              </a:rPr>
              <a:t> language.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IE" b="1" dirty="0" smtClean="0">
                <a:solidFill>
                  <a:srgbClr val="0070C0"/>
                </a:solidFill>
              </a:rPr>
              <a:t>To be organised – timing, resources.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IE" b="1" dirty="0" smtClean="0">
                <a:solidFill>
                  <a:srgbClr val="0070C0"/>
                </a:solidFill>
              </a:rPr>
              <a:t>Increased level of sound.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IE" b="1" dirty="0" smtClean="0">
                <a:solidFill>
                  <a:srgbClr val="0070C0"/>
                </a:solidFill>
              </a:rPr>
              <a:t>Wait time – give the students time to complete activity and then discuss activity and findings.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IE" b="1" dirty="0" smtClean="0"/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endParaRPr lang="en-IE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IE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406DE6-2E15-4568-AB54-065584977FE8}" type="slidenum">
              <a:rPr lang="en-IE" smtClean="0"/>
              <a:pPr>
                <a:defRPr/>
              </a:pPr>
              <a:t>31</a:t>
            </a:fld>
            <a:endParaRPr lang="en-I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xtLst/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E" b="1" u="none" dirty="0" smtClean="0"/>
              <a:t>Teaching Strategies</a:t>
            </a:r>
            <a:endParaRPr lang="en-IE" b="1" u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IE" dirty="0" smtClean="0"/>
              <a:t>	</a:t>
            </a:r>
            <a:r>
              <a:rPr lang="en-IE" b="1" dirty="0" smtClean="0"/>
              <a:t>Was </a:t>
            </a:r>
            <a:r>
              <a:rPr lang="en-IE" b="1" dirty="0"/>
              <a:t>it difficult to facilitate and sustain communication and collaboration during the lesson?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E" b="1" dirty="0" smtClean="0">
                <a:solidFill>
                  <a:srgbClr val="0070C0"/>
                </a:solidFill>
              </a:rPr>
              <a:t>No.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E" b="1" dirty="0" smtClean="0">
                <a:solidFill>
                  <a:srgbClr val="0070C0"/>
                </a:solidFill>
              </a:rPr>
              <a:t>We gave students a task to complete.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E" b="1" dirty="0" smtClean="0">
                <a:solidFill>
                  <a:srgbClr val="0070C0"/>
                </a:solidFill>
              </a:rPr>
              <a:t>They collaborated in pairs initially.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E" b="1" dirty="0" smtClean="0">
                <a:solidFill>
                  <a:srgbClr val="0070C0"/>
                </a:solidFill>
              </a:rPr>
              <a:t>Then in groups of four. </a:t>
            </a:r>
            <a:endParaRPr lang="en-IE" b="1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3B7A9B-CAA7-46FA-BB5F-06697EEF04D3}" type="slidenum">
              <a:rPr lang="en-IE" smtClean="0"/>
              <a:pPr>
                <a:defRPr/>
              </a:pPr>
              <a:t>32</a:t>
            </a:fld>
            <a:endParaRPr lang="en-I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xtLst/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E" b="1" u="none" dirty="0" smtClean="0"/>
              <a:t>Teaching Strategies</a:t>
            </a:r>
            <a:endParaRPr lang="en-IE" b="1" u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IE" dirty="0" smtClean="0"/>
              <a:t>	</a:t>
            </a:r>
            <a:r>
              <a:rPr lang="en-IE" b="1" dirty="0" smtClean="0"/>
              <a:t>Was </a:t>
            </a:r>
            <a:r>
              <a:rPr lang="en-IE" b="1" dirty="0"/>
              <a:t>it difficult to ask questions to provoke students’ deep thinking?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E" b="1" dirty="0" smtClean="0">
                <a:solidFill>
                  <a:srgbClr val="0070C0"/>
                </a:solidFill>
              </a:rPr>
              <a:t>We circulated the classroom and listened to the progress.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E" b="1" dirty="0" smtClean="0">
                <a:solidFill>
                  <a:srgbClr val="0070C0"/>
                </a:solidFill>
              </a:rPr>
              <a:t>We encouraged students to ask each other questions.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E" b="1" dirty="0" smtClean="0">
                <a:solidFill>
                  <a:srgbClr val="0070C0"/>
                </a:solidFill>
              </a:rPr>
              <a:t>We noticed different members of a group had different results.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E" b="1" dirty="0" smtClean="0">
                <a:solidFill>
                  <a:srgbClr val="0070C0"/>
                </a:solidFill>
              </a:rPr>
              <a:t>We asked them to discuss this with each other.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E" b="1" dirty="0" smtClean="0">
                <a:solidFill>
                  <a:srgbClr val="0070C0"/>
                </a:solidFill>
              </a:rPr>
              <a:t>Students had to tease out which piece of work they thought was correct.</a:t>
            </a:r>
            <a:endParaRPr lang="en-IE" b="1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11EE07-B3F4-4A1C-8991-EF05EF3D6AA0}" type="slidenum">
              <a:rPr lang="en-IE" smtClean="0"/>
              <a:pPr>
                <a:defRPr/>
              </a:pPr>
              <a:t>33</a:t>
            </a:fld>
            <a:endParaRPr lang="en-I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xtLst/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E" b="1" u="none" dirty="0"/>
              <a:t>Teaching Strategies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412875"/>
            <a:ext cx="8229600" cy="4525963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IE" dirty="0" smtClean="0"/>
              <a:t>	</a:t>
            </a:r>
            <a:r>
              <a:rPr lang="en-IE" b="1" dirty="0" smtClean="0"/>
              <a:t>How </a:t>
            </a:r>
            <a:r>
              <a:rPr lang="en-IE" b="1" dirty="0"/>
              <a:t>did I assess what students knew and understood during the lesson</a:t>
            </a:r>
            <a:r>
              <a:rPr lang="en-IE" b="1" dirty="0" smtClean="0"/>
              <a:t>?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E" b="1" dirty="0" smtClean="0">
                <a:solidFill>
                  <a:srgbClr val="0070C0"/>
                </a:solidFill>
              </a:rPr>
              <a:t>A member from each group reported back with their conclusions using the </a:t>
            </a:r>
            <a:r>
              <a:rPr lang="en-IE" b="1" dirty="0" err="1" smtClean="0">
                <a:solidFill>
                  <a:srgbClr val="0070C0"/>
                </a:solidFill>
              </a:rPr>
              <a:t>visualiser</a:t>
            </a:r>
            <a:r>
              <a:rPr lang="en-IE" b="1" dirty="0" smtClean="0">
                <a:solidFill>
                  <a:srgbClr val="0070C0"/>
                </a:solidFill>
              </a:rPr>
              <a:t>. 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IE" b="1" dirty="0" smtClean="0"/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IE" b="1" dirty="0" smtClean="0"/>
              <a:t>	Some Questioning used during the lesson 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IE" b="1" dirty="0" smtClean="0">
                <a:solidFill>
                  <a:srgbClr val="0070C0"/>
                </a:solidFill>
              </a:rPr>
              <a:t>Why did the group decide that this was the best answer?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IE" b="1" dirty="0">
                <a:solidFill>
                  <a:srgbClr val="0070C0"/>
                </a:solidFill>
              </a:rPr>
              <a:t>What was wrong with the other answers?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IE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3B8D7A-7558-4BD1-BBA5-56C236CB8569}" type="slidenum">
              <a:rPr lang="en-IE" smtClean="0"/>
              <a:pPr>
                <a:defRPr/>
              </a:pPr>
              <a:t>34</a:t>
            </a:fld>
            <a:endParaRPr lang="en-I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xtLst/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E" b="1" u="none" dirty="0"/>
              <a:t>Teaching Strategies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750" y="1341438"/>
            <a:ext cx="8229600" cy="4924425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IE" b="1" dirty="0" smtClean="0"/>
              <a:t>	How </a:t>
            </a:r>
            <a:r>
              <a:rPr lang="en-IE" b="1" dirty="0"/>
              <a:t>did I put closure to the lesson</a:t>
            </a:r>
            <a:r>
              <a:rPr lang="en-IE" b="1" dirty="0" smtClean="0"/>
              <a:t>?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E" b="1" dirty="0" smtClean="0">
                <a:solidFill>
                  <a:srgbClr val="0070C0"/>
                </a:solidFill>
              </a:rPr>
              <a:t>Having seen examples of work we asked the class which piece of work they thought was correct. 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E" b="1" dirty="0" smtClean="0">
                <a:solidFill>
                  <a:srgbClr val="0070C0"/>
                </a:solidFill>
              </a:rPr>
              <a:t>We also asked what were the common misconceptions.</a:t>
            </a:r>
            <a:r>
              <a:rPr lang="en-IE" dirty="0" smtClean="0">
                <a:solidFill>
                  <a:srgbClr val="0070C0"/>
                </a:solidFill>
              </a:rPr>
              <a:t> 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E" b="1" dirty="0" smtClean="0">
                <a:solidFill>
                  <a:srgbClr val="0070C0"/>
                </a:solidFill>
              </a:rPr>
              <a:t>We then showed a fully correct example of the activity on the </a:t>
            </a:r>
            <a:r>
              <a:rPr lang="en-IE" b="1" dirty="0" err="1" smtClean="0">
                <a:solidFill>
                  <a:srgbClr val="0070C0"/>
                </a:solidFill>
              </a:rPr>
              <a:t>visualiser</a:t>
            </a:r>
            <a:r>
              <a:rPr lang="en-IE" b="1" dirty="0" smtClean="0">
                <a:solidFill>
                  <a:srgbClr val="0070C0"/>
                </a:solidFill>
              </a:rPr>
              <a:t>, including the correct pattern for the slope function.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E" b="1" dirty="0" smtClean="0">
                <a:solidFill>
                  <a:srgbClr val="0070C0"/>
                </a:solidFill>
              </a:rPr>
              <a:t>We then graphed the f’(x) = 2x function and asked the class what type of function this was.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E" b="1" dirty="0" smtClean="0">
                <a:solidFill>
                  <a:srgbClr val="0070C0"/>
                </a:solidFill>
              </a:rPr>
              <a:t> The class recognised it was linear.</a:t>
            </a:r>
            <a:endParaRPr lang="en-IE" dirty="0">
              <a:solidFill>
                <a:srgbClr val="0070C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1972C7-2CB9-44ED-8902-60A3A64E3F99}" type="slidenum">
              <a:rPr lang="en-IE" smtClean="0"/>
              <a:pPr>
                <a:defRPr/>
              </a:pPr>
              <a:t>35</a:t>
            </a:fld>
            <a:endParaRPr lang="en-I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0"/>
            <a:ext cx="8229600" cy="1143000"/>
          </a:xfrm>
          <a:extLst/>
        </p:spPr>
        <p:txBody>
          <a:bodyPr/>
          <a:lstStyle/>
          <a:p>
            <a:pPr>
              <a:defRPr/>
            </a:pPr>
            <a:r>
              <a:rPr lang="en-IE" b="1" u="none" dirty="0" smtClean="0"/>
              <a:t>Teaching Strategies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981075"/>
            <a:ext cx="8229600" cy="5256213"/>
          </a:xfrm>
        </p:spPr>
        <p:txBody>
          <a:bodyPr/>
          <a:lstStyle/>
          <a:p>
            <a:pPr>
              <a:defRPr/>
            </a:pPr>
            <a:r>
              <a:rPr lang="en-IE" b="1" dirty="0" smtClean="0"/>
              <a:t>Homework: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E" b="1" dirty="0">
                <a:solidFill>
                  <a:srgbClr val="0070C0"/>
                </a:solidFill>
              </a:rPr>
              <a:t>Each student was asked to fill in the table, formulate a pattern i.e. slope function and </a:t>
            </a:r>
            <a:r>
              <a:rPr lang="en-IE" b="1" dirty="0" smtClean="0">
                <a:solidFill>
                  <a:srgbClr val="0070C0"/>
                </a:solidFill>
              </a:rPr>
              <a:t>graph </a:t>
            </a:r>
            <a:r>
              <a:rPr lang="en-IE" b="1" dirty="0">
                <a:solidFill>
                  <a:srgbClr val="0070C0"/>
                </a:solidFill>
              </a:rPr>
              <a:t>the slope function for different quadratic functions, </a:t>
            </a:r>
            <a:r>
              <a:rPr lang="en-IE" b="1" dirty="0" smtClean="0">
                <a:solidFill>
                  <a:srgbClr val="0070C0"/>
                </a:solidFill>
              </a:rPr>
              <a:t>such as: </a:t>
            </a:r>
            <a:endParaRPr lang="en-IE" b="1" dirty="0">
              <a:solidFill>
                <a:srgbClr val="0070C0"/>
              </a:solidFill>
            </a:endParaRPr>
          </a:p>
          <a:p>
            <a:pPr lvl="3">
              <a:buFont typeface="Arial" panose="020B0604020202020204" pitchFamily="34" charset="0"/>
              <a:buChar char="•"/>
              <a:defRPr/>
            </a:pPr>
            <a:r>
              <a:rPr lang="en-IE" sz="3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IE" sz="3200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IE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+ 1</a:t>
            </a:r>
          </a:p>
          <a:p>
            <a:pPr lvl="3">
              <a:buFont typeface="Arial" panose="020B0604020202020204" pitchFamily="34" charset="0"/>
              <a:buChar char="•"/>
              <a:defRPr/>
            </a:pPr>
            <a:r>
              <a:rPr lang="en-IE" sz="3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IE" sz="3200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IE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1 </a:t>
            </a:r>
          </a:p>
          <a:p>
            <a:pPr lvl="3">
              <a:buFont typeface="Arial" panose="020B0604020202020204" pitchFamily="34" charset="0"/>
              <a:buChar char="•"/>
              <a:defRPr/>
            </a:pPr>
            <a:r>
              <a:rPr lang="en-IE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IE" sz="3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IE" sz="3200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 </a:t>
            </a:r>
          </a:p>
          <a:p>
            <a:pPr lvl="3">
              <a:buFont typeface="Arial" panose="020B0604020202020204" pitchFamily="34" charset="0"/>
              <a:buChar char="•"/>
              <a:defRPr/>
            </a:pPr>
            <a:r>
              <a:rPr lang="en-IE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IE" sz="3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IE" sz="3200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IE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+ 1</a:t>
            </a:r>
          </a:p>
          <a:p>
            <a:pPr lvl="3">
              <a:buFont typeface="Arial" panose="020B0604020202020204" pitchFamily="34" charset="0"/>
              <a:buChar char="•"/>
              <a:defRPr/>
            </a:pPr>
            <a:r>
              <a:rPr lang="en-IE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IE" sz="3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IE" sz="3200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IE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2</a:t>
            </a:r>
          </a:p>
          <a:p>
            <a:pPr lvl="3">
              <a:buFont typeface="Arial" panose="020B0604020202020204" pitchFamily="34" charset="0"/>
              <a:buChar char="•"/>
              <a:defRPr/>
            </a:pPr>
            <a:endParaRPr lang="en-IE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6FD79B-3453-457D-B77F-5F32A2073F52}" type="slidenum">
              <a:rPr lang="en-IE" smtClean="0"/>
              <a:pPr>
                <a:defRPr/>
              </a:pPr>
              <a:t>36</a:t>
            </a:fld>
            <a:endParaRPr lang="en-IE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0050" y="3141663"/>
            <a:ext cx="4724400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0075" y="0"/>
            <a:ext cx="8229600" cy="922114"/>
          </a:xfrm>
          <a:extLst/>
        </p:spPr>
        <p:txBody>
          <a:bodyPr/>
          <a:lstStyle/>
          <a:p>
            <a:pPr>
              <a:defRPr/>
            </a:pPr>
            <a:r>
              <a:rPr lang="en-IE" b="1" u="none" dirty="0" smtClean="0"/>
              <a:t>Student Homework: Example 1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7DB18D-2D3C-4756-AFCC-EC050319EF7C}" type="slidenum">
              <a:rPr lang="en-IE" smtClean="0"/>
              <a:pPr>
                <a:defRPr/>
              </a:pPr>
              <a:t>37</a:t>
            </a:fld>
            <a:endParaRPr lang="en-IE"/>
          </a:p>
        </p:txBody>
      </p:sp>
      <p:pic>
        <p:nvPicPr>
          <p:cNvPr id="7475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19225"/>
            <a:ext cx="9429750" cy="543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08400" y="1833563"/>
            <a:ext cx="1919288" cy="284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757" name="TextBox 9"/>
          <p:cNvSpPr txBox="1">
            <a:spLocks noChangeArrowheads="1"/>
          </p:cNvSpPr>
          <p:nvPr/>
        </p:nvSpPr>
        <p:spPr bwMode="auto">
          <a:xfrm>
            <a:off x="3605213" y="893763"/>
            <a:ext cx="20224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3"/>
            <a:r>
              <a:rPr lang="en-IE" sz="28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IE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IE" sz="28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IE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= </a:t>
            </a:r>
            <a:r>
              <a:rPr lang="en-IE" sz="28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IE" sz="2800" b="1" baseline="30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IE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+ 1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2695575"/>
            <a:ext cx="8229600" cy="4525963"/>
          </a:xfrm>
        </p:spPr>
        <p:txBody>
          <a:bodyPr/>
          <a:lstStyle/>
          <a:p>
            <a:pPr>
              <a:defRPr/>
            </a:pPr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008688"/>
            <a:ext cx="2133600" cy="365125"/>
          </a:xfrm>
        </p:spPr>
        <p:txBody>
          <a:bodyPr/>
          <a:lstStyle/>
          <a:p>
            <a:pPr>
              <a:defRPr/>
            </a:pPr>
            <a:fld id="{4284FBBB-4CB8-4CEC-A4CF-069C6DB2A6E2}" type="slidenum">
              <a:rPr lang="en-IE" smtClean="0"/>
              <a:pPr>
                <a:defRPr/>
              </a:pPr>
              <a:t>38</a:t>
            </a:fld>
            <a:endParaRPr lang="en-IE"/>
          </a:p>
        </p:txBody>
      </p:sp>
      <p:pic>
        <p:nvPicPr>
          <p:cNvPr id="7577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0713" y="1052513"/>
            <a:ext cx="8523287" cy="545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8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48038" y="1484313"/>
            <a:ext cx="1919287" cy="284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81" name="TextBox 6"/>
          <p:cNvSpPr txBox="1">
            <a:spLocks noChangeArrowheads="1"/>
          </p:cNvSpPr>
          <p:nvPr/>
        </p:nvSpPr>
        <p:spPr bwMode="auto">
          <a:xfrm>
            <a:off x="3440113" y="793750"/>
            <a:ext cx="20875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3"/>
            <a:r>
              <a:rPr lang="en-IE" sz="28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f(x) = x</a:t>
            </a:r>
            <a:r>
              <a:rPr lang="en-IE" sz="2800" b="1" i="1" baseline="30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IE" sz="28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1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00075" y="0"/>
            <a:ext cx="8229600" cy="922114"/>
          </a:xfrm>
          <a:extLst/>
        </p:spPr>
        <p:txBody>
          <a:bodyPr/>
          <a:lstStyle/>
          <a:p>
            <a:pPr>
              <a:defRPr/>
            </a:pPr>
            <a:r>
              <a:rPr lang="en-IE" b="1" u="none" dirty="0" smtClean="0"/>
              <a:t>Student Homework: Example 2</a:t>
            </a:r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4525" y="1819275"/>
            <a:ext cx="8229600" cy="4525963"/>
          </a:xfrm>
        </p:spPr>
        <p:txBody>
          <a:bodyPr/>
          <a:lstStyle/>
          <a:p>
            <a:pPr>
              <a:defRPr/>
            </a:pPr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769100" y="5843588"/>
            <a:ext cx="2133600" cy="365125"/>
          </a:xfrm>
        </p:spPr>
        <p:txBody>
          <a:bodyPr/>
          <a:lstStyle/>
          <a:p>
            <a:pPr>
              <a:defRPr/>
            </a:pPr>
            <a:fld id="{DCBE6D68-5B1A-44EE-A5BC-87BA72FA00B3}" type="slidenum">
              <a:rPr lang="en-IE" smtClean="0"/>
              <a:pPr>
                <a:defRPr/>
              </a:pPr>
              <a:t>39</a:t>
            </a:fld>
            <a:endParaRPr lang="en-IE"/>
          </a:p>
        </p:txBody>
      </p:sp>
      <p:pic>
        <p:nvPicPr>
          <p:cNvPr id="7680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981075"/>
            <a:ext cx="8294687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804" name="TextBox 5"/>
          <p:cNvSpPr txBox="1">
            <a:spLocks noChangeArrowheads="1"/>
          </p:cNvSpPr>
          <p:nvPr/>
        </p:nvSpPr>
        <p:spPr bwMode="auto">
          <a:xfrm>
            <a:off x="3382963" y="792163"/>
            <a:ext cx="2403475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3"/>
            <a:r>
              <a:rPr lang="en-IE" sz="28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f(x) = 2x</a:t>
            </a:r>
            <a:r>
              <a:rPr lang="en-IE" sz="2800" b="1" i="1" baseline="30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IE" sz="28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+ 1</a:t>
            </a:r>
          </a:p>
        </p:txBody>
      </p:sp>
      <p:pic>
        <p:nvPicPr>
          <p:cNvPr id="7680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40188" y="1343025"/>
            <a:ext cx="1727200" cy="2557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00075" y="-99392"/>
            <a:ext cx="8229600" cy="922114"/>
          </a:xfrm>
          <a:extLst/>
        </p:spPr>
        <p:txBody>
          <a:bodyPr/>
          <a:lstStyle/>
          <a:p>
            <a:pPr>
              <a:defRPr/>
            </a:pPr>
            <a:r>
              <a:rPr lang="en-IE" b="1" u="none" dirty="0" smtClean="0"/>
              <a:t>Student Homework: Example 3</a:t>
            </a:r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0"/>
            <a:ext cx="8229600" cy="1143000"/>
          </a:xfrm>
          <a:extLst/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E" b="1" u="none" dirty="0" smtClean="0"/>
              <a:t>Introduction</a:t>
            </a:r>
            <a:endParaRPr lang="en-IE" b="1" u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750" y="1125538"/>
            <a:ext cx="8229600" cy="489585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IE" sz="2400" b="1" smtClean="0">
                <a:solidFill>
                  <a:srgbClr val="404040"/>
                </a:solidFill>
              </a:rPr>
              <a:t>Topic investigated: </a:t>
            </a:r>
            <a:br>
              <a:rPr lang="en-IE" sz="2400" b="1" smtClean="0">
                <a:solidFill>
                  <a:srgbClr val="404040"/>
                </a:solidFill>
              </a:rPr>
            </a:br>
            <a:r>
              <a:rPr lang="en-IE" sz="2400" b="1" smtClean="0">
                <a:solidFill>
                  <a:srgbClr val="0070C0"/>
                </a:solidFill>
              </a:rPr>
              <a:t>Associate derivatives with slopes of tangent lines. </a:t>
            </a:r>
            <a:endParaRPr lang="en-IE" sz="2400" smtClean="0">
              <a:solidFill>
                <a:srgbClr val="0070C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IE" sz="2400" b="1" smtClean="0">
                <a:solidFill>
                  <a:srgbClr val="404040"/>
                </a:solidFill>
              </a:rPr>
              <a:t>How we planned the lesson: </a:t>
            </a:r>
            <a:r>
              <a:rPr lang="en-IE" sz="2400" smtClean="0">
                <a:solidFill>
                  <a:srgbClr val="404040"/>
                </a:solidFill>
              </a:rPr>
              <a:t/>
            </a:r>
            <a:br>
              <a:rPr lang="en-IE" sz="2400" smtClean="0">
                <a:solidFill>
                  <a:srgbClr val="404040"/>
                </a:solidFill>
              </a:rPr>
            </a:br>
            <a:r>
              <a:rPr lang="en-IE" sz="2400" b="1" smtClean="0">
                <a:solidFill>
                  <a:srgbClr val="0070C0"/>
                </a:solidFill>
              </a:rPr>
              <a:t>Maths Team got together and we looked at, and discussed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Char char="v"/>
            </a:pPr>
            <a:r>
              <a:rPr lang="en-IE" sz="2400" b="1" smtClean="0">
                <a:solidFill>
                  <a:srgbClr val="FF0000"/>
                </a:solidFill>
              </a:rPr>
              <a:t>Planning lesson</a:t>
            </a:r>
            <a:r>
              <a:rPr lang="en-IE" sz="2400" smtClean="0">
                <a:solidFill>
                  <a:srgbClr val="404040"/>
                </a:solidFill>
              </a:rPr>
              <a:t> 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Char char="v"/>
            </a:pPr>
            <a:r>
              <a:rPr lang="en-IE" sz="2400" b="1" smtClean="0">
                <a:solidFill>
                  <a:srgbClr val="FF0000"/>
                </a:solidFill>
              </a:rPr>
              <a:t>Prior knowledge 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Char char="v"/>
            </a:pPr>
            <a:r>
              <a:rPr lang="en-IE" sz="2400" b="1" smtClean="0">
                <a:solidFill>
                  <a:srgbClr val="FF0000"/>
                </a:solidFill>
              </a:rPr>
              <a:t>What we wanted to teach 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Char char="v"/>
            </a:pPr>
            <a:r>
              <a:rPr lang="en-IE" sz="2400" b="1" smtClean="0">
                <a:solidFill>
                  <a:srgbClr val="FF0000"/>
                </a:solidFill>
              </a:rPr>
              <a:t>What we wanted the students to know at the end.</a:t>
            </a:r>
          </a:p>
          <a:p>
            <a:pPr eaLnBrk="1" hangingPunct="1">
              <a:lnSpc>
                <a:spcPct val="80000"/>
              </a:lnSpc>
            </a:pPr>
            <a:r>
              <a:rPr lang="en-IE" sz="2400" b="1" smtClean="0">
                <a:solidFill>
                  <a:srgbClr val="404040"/>
                </a:solidFill>
              </a:rPr>
              <a:t>Interested in: </a:t>
            </a:r>
            <a:r>
              <a:rPr lang="en-IE" sz="2400" smtClean="0">
                <a:solidFill>
                  <a:srgbClr val="404040"/>
                </a:solidFill>
              </a:rPr>
              <a:t/>
            </a:r>
            <a:br>
              <a:rPr lang="en-IE" sz="2400" smtClean="0">
                <a:solidFill>
                  <a:srgbClr val="404040"/>
                </a:solidFill>
              </a:rPr>
            </a:br>
            <a:r>
              <a:rPr lang="en-IE" sz="2400" b="1" smtClean="0">
                <a:solidFill>
                  <a:srgbClr val="0070C0"/>
                </a:solidFill>
              </a:rPr>
              <a:t>Strategies to improve learning and understanding.</a:t>
            </a:r>
            <a:endParaRPr lang="en-IE" sz="2400" smtClean="0">
              <a:solidFill>
                <a:srgbClr val="0070C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IE" sz="2400" b="1" smtClean="0">
                <a:solidFill>
                  <a:srgbClr val="404040"/>
                </a:solidFill>
              </a:rPr>
              <a:t>Resources used: </a:t>
            </a:r>
            <a:br>
              <a:rPr lang="en-IE" sz="2400" b="1" smtClean="0">
                <a:solidFill>
                  <a:srgbClr val="404040"/>
                </a:solidFill>
              </a:rPr>
            </a:br>
            <a:r>
              <a:rPr lang="en-IE" sz="2400" b="1" smtClean="0">
                <a:solidFill>
                  <a:srgbClr val="FF0000"/>
                </a:solidFill>
              </a:rPr>
              <a:t>The Teaching and Learning Plan, the syllabus, whiteboards, rulers, pencils, coloured markers, activity sheet and PowerPoint’s. </a:t>
            </a:r>
            <a:endParaRPr lang="en-IE" sz="240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en-IE" sz="2400" smtClean="0">
              <a:solidFill>
                <a:srgbClr val="404040"/>
              </a:solidFill>
            </a:endParaRP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en-IE" sz="2400" smtClean="0">
              <a:solidFill>
                <a:srgbClr val="404040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en-IE" sz="2700" smtClean="0">
              <a:solidFill>
                <a:srgbClr val="404040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en-IE" sz="2700" smtClean="0">
              <a:solidFill>
                <a:srgbClr val="40404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9EC17B-1683-40B9-936E-216F2AE94EA4}" type="slidenum">
              <a:rPr lang="en-IE" smtClean="0"/>
              <a:pPr>
                <a:defRPr/>
              </a:pPr>
              <a:t>4</a:t>
            </a:fld>
            <a:endParaRPr lang="en-I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4050" y="1963738"/>
            <a:ext cx="8229600" cy="4525962"/>
          </a:xfrm>
        </p:spPr>
        <p:txBody>
          <a:bodyPr/>
          <a:lstStyle/>
          <a:p>
            <a:pPr>
              <a:defRPr/>
            </a:pPr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697663" y="5988050"/>
            <a:ext cx="2133600" cy="365125"/>
          </a:xfrm>
        </p:spPr>
        <p:txBody>
          <a:bodyPr/>
          <a:lstStyle/>
          <a:p>
            <a:pPr>
              <a:defRPr/>
            </a:pPr>
            <a:fld id="{4A79CCCF-569B-4286-BDBA-C1B88B6D6428}" type="slidenum">
              <a:rPr lang="en-IE" smtClean="0"/>
              <a:pPr>
                <a:defRPr/>
              </a:pPr>
              <a:t>40</a:t>
            </a:fld>
            <a:endParaRPr lang="en-IE"/>
          </a:p>
        </p:txBody>
      </p:sp>
      <p:pic>
        <p:nvPicPr>
          <p:cNvPr id="7782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1125538"/>
            <a:ext cx="8313737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2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35375" y="1557338"/>
            <a:ext cx="1728788" cy="255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829" name="TextBox 6"/>
          <p:cNvSpPr txBox="1">
            <a:spLocks noChangeArrowheads="1"/>
          </p:cNvSpPr>
          <p:nvPr/>
        </p:nvSpPr>
        <p:spPr bwMode="auto">
          <a:xfrm>
            <a:off x="3228975" y="863600"/>
            <a:ext cx="3078163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3"/>
            <a:r>
              <a:rPr lang="en-IE" sz="28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f(x) = 2x</a:t>
            </a:r>
            <a:r>
              <a:rPr lang="en-IE" sz="2800" b="1" i="1" baseline="30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IE" sz="28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2 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00075" y="0"/>
            <a:ext cx="8229600" cy="922114"/>
          </a:xfrm>
          <a:extLst/>
        </p:spPr>
        <p:txBody>
          <a:bodyPr/>
          <a:lstStyle/>
          <a:p>
            <a:pPr>
              <a:defRPr/>
            </a:pPr>
            <a:r>
              <a:rPr lang="en-IE" b="1" u="none" dirty="0" smtClean="0"/>
              <a:t>Student Homework: Example 4</a:t>
            </a:r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750" y="908050"/>
            <a:ext cx="8229600" cy="4525963"/>
          </a:xfrm>
        </p:spPr>
        <p:txBody>
          <a:bodyPr/>
          <a:lstStyle/>
          <a:p>
            <a:pPr lvl="1"/>
            <a:r>
              <a:rPr lang="en-IE" b="1" smtClean="0">
                <a:solidFill>
                  <a:srgbClr val="0070C0"/>
                </a:solidFill>
              </a:rPr>
              <a:t>Students used the visualiser to display their homework</a:t>
            </a:r>
          </a:p>
          <a:p>
            <a:pPr lvl="1"/>
            <a:r>
              <a:rPr lang="en-IE" b="1" smtClean="0">
                <a:solidFill>
                  <a:srgbClr val="0070C0"/>
                </a:solidFill>
              </a:rPr>
              <a:t>They noticed that all quadratic functions gave rise to linear slope functions</a:t>
            </a:r>
          </a:p>
          <a:p>
            <a:pPr lvl="1"/>
            <a:r>
              <a:rPr lang="en-IE" b="1" smtClean="0">
                <a:solidFill>
                  <a:srgbClr val="0070C0"/>
                </a:solidFill>
              </a:rPr>
              <a:t>We asked students could they come up with a general formula for deriving the slope function based on the homework</a:t>
            </a:r>
          </a:p>
          <a:p>
            <a:pPr lvl="1"/>
            <a:r>
              <a:rPr lang="en-IE" b="1" smtClean="0">
                <a:solidFill>
                  <a:srgbClr val="0070C0"/>
                </a:solidFill>
              </a:rPr>
              <a:t>We then introduced the derivative formula as a simpler method for finding the slope function.</a:t>
            </a:r>
          </a:p>
          <a:p>
            <a:pPr lvl="1"/>
            <a:r>
              <a:rPr lang="en-IE" b="1" smtClean="0">
                <a:solidFill>
                  <a:srgbClr val="0070C0"/>
                </a:solidFill>
              </a:rPr>
              <a:t>Derivative function = Slope function</a:t>
            </a:r>
          </a:p>
          <a:p>
            <a:pPr lvl="1"/>
            <a:endParaRPr lang="en-IE" b="1" smtClean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9B42C2-335F-47C4-A1DC-6A5B2E3D1A25}" type="slidenum">
              <a:rPr lang="en-IE" smtClean="0"/>
              <a:pPr>
                <a:defRPr/>
              </a:pPr>
              <a:t>41</a:t>
            </a:fld>
            <a:endParaRPr lang="en-IE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00075" y="0"/>
            <a:ext cx="8229600" cy="922114"/>
          </a:xfrm>
          <a:extLst/>
        </p:spPr>
        <p:txBody>
          <a:bodyPr/>
          <a:lstStyle/>
          <a:p>
            <a:pPr>
              <a:defRPr/>
            </a:pPr>
            <a:r>
              <a:rPr lang="en-IE" u="none" dirty="0"/>
              <a:t>Next Lesson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548000"/>
          </a:xfrm>
          <a:extLst/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E" u="none" dirty="0" smtClean="0"/>
              <a:t>Reflections on Lesson Study Process</a:t>
            </a:r>
            <a:endParaRPr lang="en-IE" u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484313"/>
            <a:ext cx="8229600" cy="5373687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E" b="1" dirty="0" smtClean="0">
                <a:solidFill>
                  <a:srgbClr val="0070C0"/>
                </a:solidFill>
              </a:rPr>
              <a:t>Greatly improved communication, collaboration and collegiality between members of the Maths Team.</a:t>
            </a:r>
            <a:endParaRPr lang="en-IE" dirty="0" smtClean="0">
              <a:solidFill>
                <a:srgbClr val="0070C0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IE" b="1" dirty="0" smtClean="0">
                <a:solidFill>
                  <a:srgbClr val="0070C0"/>
                </a:solidFill>
              </a:rPr>
              <a:t>Increased my confidence.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IE" b="1" dirty="0" smtClean="0">
                <a:solidFill>
                  <a:srgbClr val="0070C0"/>
                </a:solidFill>
              </a:rPr>
              <a:t>Increased my knowledge of more varied teaching methodologies.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IE" dirty="0" smtClean="0"/>
              <a:t>	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88287B-44D0-4AEC-A47B-CCAA05551426}" type="slidenum">
              <a:rPr lang="en-IE" smtClean="0"/>
              <a:pPr>
                <a:defRPr/>
              </a:pPr>
              <a:t>42</a:t>
            </a:fld>
            <a:endParaRPr lang="en-I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880" y="0"/>
            <a:ext cx="8229600" cy="1417638"/>
          </a:xfrm>
          <a:extLst/>
        </p:spPr>
        <p:txBody>
          <a:bodyPr/>
          <a:lstStyle/>
          <a:p>
            <a:pPr>
              <a:defRPr/>
            </a:pPr>
            <a:r>
              <a:rPr lang="en-IE" u="none" dirty="0" smtClean="0"/>
              <a:t>Reflections on Lesson Study Process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IE" sz="2800" dirty="0" smtClean="0"/>
              <a:t>	</a:t>
            </a:r>
            <a:r>
              <a:rPr lang="en-IE" sz="2800" b="1" dirty="0" smtClean="0"/>
              <a:t>Recommendations as to how Lesson Study could be integrated into a school context.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IE" sz="2400" b="1" dirty="0" smtClean="0">
                <a:solidFill>
                  <a:srgbClr val="0070C0"/>
                </a:solidFill>
              </a:rPr>
              <a:t>Written lesson studies are very time consuming.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IE" sz="2400" b="1" dirty="0" smtClean="0">
                <a:solidFill>
                  <a:srgbClr val="0070C0"/>
                </a:solidFill>
              </a:rPr>
              <a:t>We found it to be a great learning experience.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IE" sz="2400" b="1" dirty="0" smtClean="0">
                <a:solidFill>
                  <a:srgbClr val="0070C0"/>
                </a:solidFill>
              </a:rPr>
              <a:t>It has thought us the importance of sitting down and talking about the content of a topic and how to teach it – even for five minutes.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IE" sz="2400" b="1" dirty="0" smtClean="0">
                <a:solidFill>
                  <a:srgbClr val="0070C0"/>
                </a:solidFill>
              </a:rPr>
              <a:t>Sharing of labour.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IE" sz="2400" b="1" dirty="0" smtClean="0">
                <a:solidFill>
                  <a:srgbClr val="0070C0"/>
                </a:solidFill>
              </a:rPr>
              <a:t>The importance of a common approach.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IE" b="1" dirty="0" smtClean="0"/>
          </a:p>
          <a:p>
            <a:pPr>
              <a:buFont typeface="Arial" charset="0"/>
              <a:buNone/>
              <a:defRPr/>
            </a:pP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3A0A6E-6C94-4F07-A326-4730E488A2F1}" type="slidenum">
              <a:rPr lang="en-IE" smtClean="0"/>
              <a:pPr>
                <a:defRPr/>
              </a:pPr>
              <a:t>43</a:t>
            </a:fld>
            <a:endParaRPr lang="en-I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18964" y="116632"/>
            <a:ext cx="8229600" cy="1210146"/>
          </a:xfrm>
          <a:extLst/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E" u="none" dirty="0"/>
              <a:t>Presentation Secondary </a:t>
            </a:r>
            <a:r>
              <a:rPr lang="en-IE" u="none" dirty="0" smtClean="0"/>
              <a:t>School: </a:t>
            </a:r>
            <a:r>
              <a:rPr lang="en-IE" u="none" dirty="0" err="1" smtClean="0"/>
              <a:t>Listowel</a:t>
            </a:r>
            <a:r>
              <a:rPr lang="en-IE" u="none" dirty="0" smtClean="0"/>
              <a:t>:</a:t>
            </a:r>
            <a:endParaRPr lang="en-IE" u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63700"/>
            <a:ext cx="8686800" cy="47815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IE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IE" dirty="0"/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IE" dirty="0" smtClean="0"/>
              <a:t>	</a:t>
            </a:r>
          </a:p>
          <a:p>
            <a:pPr algn="ctr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IE" b="1" dirty="0" smtClean="0"/>
              <a:t>Thank You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IE" dirty="0" smtClean="0"/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IE" dirty="0" smtClean="0"/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IE" dirty="0" smtClean="0"/>
              <a:t>	</a:t>
            </a:r>
            <a:r>
              <a:rPr lang="en-IE" sz="2800" b="1" dirty="0" smtClean="0">
                <a:solidFill>
                  <a:srgbClr val="FF0000"/>
                </a:solidFill>
              </a:rPr>
              <a:t>Jacqueline </a:t>
            </a:r>
            <a:r>
              <a:rPr lang="en-IE" sz="2800" b="1" dirty="0" err="1" smtClean="0">
                <a:solidFill>
                  <a:srgbClr val="FF0000"/>
                </a:solidFill>
              </a:rPr>
              <a:t>Normile</a:t>
            </a:r>
            <a:r>
              <a:rPr lang="en-IE" sz="2800" b="1" dirty="0" smtClean="0">
                <a:solidFill>
                  <a:srgbClr val="FF0000"/>
                </a:solidFill>
              </a:rPr>
              <a:t>, Norma Dowling and Elaine Hickey.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19DA54-7E0D-4CB8-B06A-88719879B587}" type="slidenum">
              <a:rPr lang="en-IE" smtClean="0"/>
              <a:pPr>
                <a:defRPr/>
              </a:pPr>
              <a:t>44</a:t>
            </a:fld>
            <a:endParaRPr lang="en-IE"/>
          </a:p>
        </p:txBody>
      </p:sp>
      <p:pic>
        <p:nvPicPr>
          <p:cNvPr id="82948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95738" y="1663700"/>
            <a:ext cx="1223962" cy="157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xtLst/>
        </p:spPr>
        <p:txBody>
          <a:bodyPr/>
          <a:lstStyle/>
          <a:p>
            <a:pPr>
              <a:defRPr/>
            </a:pP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IE" b="1" dirty="0" smtClean="0"/>
              <a:t>Prior Knowledge: </a:t>
            </a:r>
            <a:endParaRPr lang="en-IE" sz="2000" b="1" dirty="0" smtClean="0"/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en-IE" b="1" dirty="0" smtClean="0">
                <a:solidFill>
                  <a:srgbClr val="FF0000"/>
                </a:solidFill>
              </a:rPr>
              <a:t>Students understand:</a:t>
            </a:r>
            <a:endParaRPr lang="en-IE" dirty="0" smtClean="0">
              <a:solidFill>
                <a:srgbClr val="FF0000"/>
              </a:solidFill>
            </a:endParaRPr>
          </a:p>
          <a:p>
            <a:pPr lvl="2">
              <a:defRPr/>
            </a:pPr>
            <a:r>
              <a:rPr lang="en-IE" b="1" dirty="0" smtClean="0"/>
              <a:t>Rate of change and slope are equivalent.</a:t>
            </a:r>
            <a:endParaRPr lang="en-IE" dirty="0" smtClean="0"/>
          </a:p>
          <a:p>
            <a:pPr lvl="2">
              <a:defRPr/>
            </a:pPr>
            <a:r>
              <a:rPr lang="en-IE" b="1" dirty="0" smtClean="0"/>
              <a:t>The difference between the average rate of change and the instantaneous rate of change.</a:t>
            </a:r>
          </a:p>
          <a:p>
            <a:pPr lvl="2">
              <a:defRPr/>
            </a:pPr>
            <a:r>
              <a:rPr lang="en-IE" b="1" dirty="0" smtClean="0"/>
              <a:t>Transformation of Quadratic Functions.</a:t>
            </a:r>
            <a:endParaRPr lang="en-IE" dirty="0" smtClean="0"/>
          </a:p>
          <a:p>
            <a:pPr>
              <a:defRPr/>
            </a:pP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354F28-19A9-497E-8CAF-8522F3A61B71}" type="slidenum">
              <a:rPr lang="en-IE" smtClean="0"/>
              <a:pPr>
                <a:defRPr/>
              </a:pPr>
              <a:t>5</a:t>
            </a:fld>
            <a:endParaRPr lang="en-IE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683568" y="332656"/>
            <a:ext cx="8229600" cy="1143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  <a:miter lim="800000"/>
            <a:headEnd/>
            <a:tailEnd/>
          </a:ln>
          <a:effectLst>
            <a:softEdge rad="127000"/>
          </a:effectLst>
          <a:scene3d>
            <a:camera prst="obliqueBottomLeft"/>
            <a:lightRig rig="threePt" dir="t"/>
          </a:scene3d>
          <a:extLst/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IE" sz="4400" b="1">
                <a:solidFill>
                  <a:schemeClr val="bg1">
                    <a:lumMod val="85000"/>
                  </a:schemeClr>
                </a:solidFill>
                <a:latin typeface="+mj-lt"/>
                <a:ea typeface="+mj-ea"/>
                <a:cs typeface="+mj-cs"/>
              </a:rPr>
              <a:t>Introduction</a:t>
            </a:r>
            <a:r>
              <a:rPr lang="en-IE" sz="4400" b="1" u="sng">
                <a:solidFill>
                  <a:schemeClr val="bg1">
                    <a:lumMod val="8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endParaRPr lang="en-IE" sz="4400" b="1" u="sng" dirty="0">
              <a:solidFill>
                <a:schemeClr val="bg1">
                  <a:lumMod val="85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B6EAAE-C41B-47B3-8B5B-63061299EE30}" type="slidenum">
              <a:rPr lang="en-IE" smtClean="0"/>
              <a:pPr>
                <a:defRPr/>
              </a:pPr>
              <a:t>6</a:t>
            </a:fld>
            <a:endParaRPr lang="en-IE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679040" y="0"/>
            <a:ext cx="8229600" cy="1143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  <a:miter lim="800000"/>
            <a:headEnd/>
            <a:tailEnd/>
          </a:ln>
          <a:effectLst>
            <a:softEdge rad="127000"/>
          </a:effectLst>
          <a:scene3d>
            <a:camera prst="obliqueBottomLeft"/>
            <a:lightRig rig="threePt" dir="t"/>
          </a:scene3d>
          <a:extLst/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IE" sz="4400" b="1">
                <a:solidFill>
                  <a:schemeClr val="bg1">
                    <a:lumMod val="85000"/>
                  </a:schemeClr>
                </a:solidFill>
                <a:latin typeface="+mj-lt"/>
                <a:ea typeface="+mj-ea"/>
                <a:cs typeface="+mj-cs"/>
              </a:rPr>
              <a:t>Introduction</a:t>
            </a:r>
            <a:r>
              <a:rPr lang="en-IE" sz="4400" b="1" u="sng">
                <a:solidFill>
                  <a:schemeClr val="bg1">
                    <a:lumMod val="8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endParaRPr lang="en-IE" sz="4400" b="1" u="sng" dirty="0">
              <a:solidFill>
                <a:schemeClr val="bg1">
                  <a:lumMod val="8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79450" y="1773238"/>
            <a:ext cx="8069263" cy="33178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normAutofit/>
          </a:bodyPr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IE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Why did we choose to focus on this mathematical area? </a:t>
            </a:r>
          </a:p>
          <a:p>
            <a:pPr marL="742950" lvl="1" indent="-285750" eaLnBrk="0" hangingPunct="0">
              <a:spcBef>
                <a:spcPct val="20000"/>
              </a:spcBef>
              <a:buFont typeface="Arial" charset="0"/>
              <a:buChar char="–"/>
              <a:defRPr/>
            </a:pPr>
            <a:r>
              <a:rPr lang="en-IE" sz="2800" b="1" dirty="0">
                <a:solidFill>
                  <a:srgbClr val="0070C0"/>
                </a:solidFill>
                <a:latin typeface="+mn-lt"/>
                <a:cs typeface="+mn-cs"/>
              </a:rPr>
              <a:t>The class had started the calculus section of the course and this Teaching and Learning plan provided a solid foundation from which to continue.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0"/>
            <a:ext cx="8229600" cy="1143000"/>
          </a:xfrm>
          <a:extLst/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E" b="1" u="none" dirty="0" smtClean="0"/>
              <a:t>Introduction </a:t>
            </a:r>
            <a:endParaRPr lang="en-IE" b="1" u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750" y="1412875"/>
            <a:ext cx="8229600" cy="4525963"/>
          </a:xfrm>
        </p:spPr>
        <p:txBody>
          <a:bodyPr>
            <a:normAutofit/>
          </a:bodyPr>
          <a:lstStyle/>
          <a:p>
            <a:pPr eaLnBrk="1" hangingPunct="1"/>
            <a:r>
              <a:rPr lang="en-IE" b="1" smtClean="0">
                <a:solidFill>
                  <a:srgbClr val="404040"/>
                </a:solidFill>
              </a:rPr>
              <a:t>Enduring understandings:</a:t>
            </a:r>
          </a:p>
          <a:p>
            <a:pPr lvl="1"/>
            <a:r>
              <a:rPr lang="en-IE" b="1" smtClean="0">
                <a:solidFill>
                  <a:srgbClr val="0070C0"/>
                </a:solidFill>
              </a:rPr>
              <a:t>Students will be able to analyse this information and present their findings in mathematical form. </a:t>
            </a:r>
          </a:p>
          <a:p>
            <a:pPr lvl="1"/>
            <a:r>
              <a:rPr lang="en-IE" b="1" smtClean="0">
                <a:solidFill>
                  <a:srgbClr val="0070C0"/>
                </a:solidFill>
              </a:rPr>
              <a:t>The aim of this lesson study was for students to understand why we associate derivatives with tangent lines.</a:t>
            </a:r>
          </a:p>
          <a:p>
            <a:pPr lvl="1"/>
            <a:r>
              <a:rPr lang="en-IE" b="1" smtClean="0">
                <a:solidFill>
                  <a:srgbClr val="0070C0"/>
                </a:solidFill>
              </a:rPr>
              <a:t>Students should be able to apply their knowledge and skills to solve problems. </a:t>
            </a:r>
          </a:p>
          <a:p>
            <a:pPr eaLnBrk="1" hangingPunct="1"/>
            <a:endParaRPr lang="en-IE" sz="2800" b="1" smtClean="0">
              <a:solidFill>
                <a:srgbClr val="0070C0"/>
              </a:solidFill>
            </a:endParaRPr>
          </a:p>
          <a:p>
            <a:pPr eaLnBrk="1" hangingPunct="1">
              <a:buFont typeface="Arial" charset="0"/>
              <a:buNone/>
            </a:pPr>
            <a:endParaRPr lang="en-IE" smtClean="0">
              <a:solidFill>
                <a:srgbClr val="40404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FC1ADB-56F4-4B77-83CC-1FEB622A86EB}" type="slidenum">
              <a:rPr lang="en-IE" smtClean="0"/>
              <a:pPr>
                <a:defRPr/>
              </a:pPr>
              <a:t>7</a:t>
            </a:fld>
            <a:endParaRPr lang="en-I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8229600" cy="1143000"/>
          </a:xfrm>
          <a:extLst/>
        </p:spPr>
        <p:txBody>
          <a:bodyPr rtlCol="0">
            <a:normAutofit/>
          </a:bodyPr>
          <a:lstStyle/>
          <a:p>
            <a:pPr>
              <a:defRPr/>
            </a:pPr>
            <a:r>
              <a:rPr lang="en-IE" u="none" dirty="0"/>
              <a:t>Learning Outcomes: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IE" b="1" dirty="0" smtClean="0"/>
              <a:t>Students will understand:</a:t>
            </a:r>
            <a:endParaRPr lang="en-IE" dirty="0" smtClean="0"/>
          </a:p>
          <a:p>
            <a:pPr lvl="1">
              <a:defRPr/>
            </a:pPr>
            <a:r>
              <a:rPr lang="en-IE" b="1" dirty="0" smtClean="0">
                <a:solidFill>
                  <a:srgbClr val="0070C0"/>
                </a:solidFill>
              </a:rPr>
              <a:t>The slope function of a quadratic function allows us to predict the slope of the function at any point.</a:t>
            </a:r>
            <a:endParaRPr lang="en-IE" dirty="0" smtClean="0">
              <a:solidFill>
                <a:srgbClr val="0070C0"/>
              </a:solidFill>
            </a:endParaRPr>
          </a:p>
          <a:p>
            <a:pPr lvl="1">
              <a:defRPr/>
            </a:pPr>
            <a:r>
              <a:rPr lang="en-IE" b="1" dirty="0" smtClean="0">
                <a:solidFill>
                  <a:srgbClr val="0070C0"/>
                </a:solidFill>
              </a:rPr>
              <a:t>Slope functions may be determined by examining the pattern of the slopes of tangents to the function.</a:t>
            </a:r>
            <a:endParaRPr lang="en-IE" dirty="0" smtClean="0">
              <a:solidFill>
                <a:srgbClr val="0070C0"/>
              </a:solidFill>
            </a:endParaRPr>
          </a:p>
          <a:p>
            <a:pPr lvl="1">
              <a:defRPr/>
            </a:pPr>
            <a:r>
              <a:rPr lang="en-IE" b="1" dirty="0" smtClean="0">
                <a:solidFill>
                  <a:srgbClr val="0070C0"/>
                </a:solidFill>
              </a:rPr>
              <a:t>Slope functions may be determined by a simple rule.</a:t>
            </a:r>
            <a:endParaRPr lang="en-IE" dirty="0" smtClean="0">
              <a:solidFill>
                <a:srgbClr val="0070C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IE" dirty="0" smtClean="0">
              <a:solidFill>
                <a:srgbClr val="0070C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IE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98526D-0451-4EC2-9DBD-9A75F218EA2D}" type="slidenum">
              <a:rPr lang="en-IE" smtClean="0"/>
              <a:pPr>
                <a:defRPr/>
              </a:pPr>
              <a:t>8</a:t>
            </a:fld>
            <a:endParaRPr lang="en-I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440000"/>
          </a:xfrm>
          <a:extLst/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E" b="1" u="none" dirty="0" smtClean="0"/>
              <a:t>Reflections on the Lesson</a:t>
            </a:r>
            <a:endParaRPr lang="en-IE" b="1" u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IE" b="1" smtClean="0">
                <a:solidFill>
                  <a:srgbClr val="404040"/>
                </a:solidFill>
              </a:rPr>
              <a:t>Student Learning</a:t>
            </a:r>
            <a:r>
              <a:rPr lang="en-IE" smtClean="0">
                <a:solidFill>
                  <a:srgbClr val="404040"/>
                </a:solidFill>
              </a:rPr>
              <a:t> : What we learned about students’ understanding based on data collected</a:t>
            </a:r>
          </a:p>
          <a:p>
            <a:pPr eaLnBrk="1" hangingPunct="1"/>
            <a:r>
              <a:rPr lang="en-IE" b="1" smtClean="0">
                <a:solidFill>
                  <a:srgbClr val="404040"/>
                </a:solidFill>
              </a:rPr>
              <a:t>Teaching Strategies</a:t>
            </a:r>
            <a:r>
              <a:rPr lang="en-IE" smtClean="0">
                <a:solidFill>
                  <a:srgbClr val="404040"/>
                </a:solidFill>
              </a:rPr>
              <a:t>: What we noticed about our own teaching</a:t>
            </a:r>
          </a:p>
          <a:p>
            <a:pPr eaLnBrk="1" hangingPunct="1">
              <a:buFont typeface="Arial" charset="0"/>
              <a:buNone/>
            </a:pPr>
            <a:endParaRPr lang="en-IE" smtClean="0">
              <a:solidFill>
                <a:srgbClr val="40404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583F9D-ECDF-4DD7-A99B-6C5E13301E65}" type="slidenum">
              <a:rPr lang="en-IE" smtClean="0"/>
              <a:pPr>
                <a:defRPr/>
              </a:pPr>
              <a:t>9</a:t>
            </a:fld>
            <a:endParaRPr lang="en-I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941</TotalTime>
  <Words>786</Words>
  <Application>Microsoft Office PowerPoint</Application>
  <PresentationFormat>On-screen Show (4:3)</PresentationFormat>
  <Paragraphs>247</Paragraphs>
  <Slides>44</Slides>
  <Notes>24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6" baseType="lpstr">
      <vt:lpstr>Office Theme</vt:lpstr>
      <vt:lpstr>Equation</vt:lpstr>
      <vt:lpstr>Maths Counts  Insights into Lesson Study</vt:lpstr>
      <vt:lpstr>Presentation Secondary School: Listowel:</vt:lpstr>
      <vt:lpstr>Insights into Lesson Study</vt:lpstr>
      <vt:lpstr>Introduction</vt:lpstr>
      <vt:lpstr>PowerPoint Presentation</vt:lpstr>
      <vt:lpstr>PowerPoint Presentation</vt:lpstr>
      <vt:lpstr>Introduction </vt:lpstr>
      <vt:lpstr>Learning Outcomes: </vt:lpstr>
      <vt:lpstr>Reflections on the Lesson</vt:lpstr>
      <vt:lpstr> Student Learning   </vt:lpstr>
      <vt:lpstr>Activity from T&amp;L Plan</vt:lpstr>
      <vt:lpstr>Common misconceptions: 1</vt:lpstr>
      <vt:lpstr>PowerPoint Presentation</vt:lpstr>
      <vt:lpstr>PowerPoint Presentation</vt:lpstr>
      <vt:lpstr>Common misconceptions: 2</vt:lpstr>
      <vt:lpstr>PowerPoint Presentation</vt:lpstr>
      <vt:lpstr>PowerPoint Presentation</vt:lpstr>
      <vt:lpstr>Common misconceptions: 3</vt:lpstr>
      <vt:lpstr>PowerPoint Presentation</vt:lpstr>
      <vt:lpstr>Student Understanding: 1</vt:lpstr>
      <vt:lpstr>PowerPoint Presentation</vt:lpstr>
      <vt:lpstr>PowerPoint Presentation</vt:lpstr>
      <vt:lpstr>PowerPoint Presentation</vt:lpstr>
      <vt:lpstr>PowerPoint Presentation</vt:lpstr>
      <vt:lpstr>Student Understanding: 2</vt:lpstr>
      <vt:lpstr>PowerPoint Presentation</vt:lpstr>
      <vt:lpstr>PowerPoint Presentation</vt:lpstr>
      <vt:lpstr>PowerPoint Presentation</vt:lpstr>
      <vt:lpstr>Addressing Misconceptions </vt:lpstr>
      <vt:lpstr>Further Recommendation</vt:lpstr>
      <vt:lpstr> Teaching Strategies </vt:lpstr>
      <vt:lpstr>Teaching Strategies</vt:lpstr>
      <vt:lpstr>Teaching Strategies</vt:lpstr>
      <vt:lpstr>Teaching Strategies</vt:lpstr>
      <vt:lpstr>Teaching Strategies</vt:lpstr>
      <vt:lpstr>Teaching Strategies</vt:lpstr>
      <vt:lpstr>Student Homework: Example 1</vt:lpstr>
      <vt:lpstr>Student Homework: Example 2</vt:lpstr>
      <vt:lpstr>Student Homework: Example 3</vt:lpstr>
      <vt:lpstr>Student Homework: Example 4</vt:lpstr>
      <vt:lpstr>Next Lesson</vt:lpstr>
      <vt:lpstr>Reflections on Lesson Study Process</vt:lpstr>
      <vt:lpstr>Reflections on Lesson Study Process</vt:lpstr>
      <vt:lpstr>Presentation Secondary School: Listowel: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Anne</dc:creator>
  <cp:lastModifiedBy>Anne</cp:lastModifiedBy>
  <cp:revision>83</cp:revision>
  <cp:lastPrinted>2013-08-30T17:48:04Z</cp:lastPrinted>
  <dcterms:created xsi:type="dcterms:W3CDTF">2013-08-28T18:56:52Z</dcterms:created>
  <dcterms:modified xsi:type="dcterms:W3CDTF">2013-11-21T09:28:53Z</dcterms:modified>
</cp:coreProperties>
</file>