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4"/>
  </p:sldMasterIdLst>
  <p:notesMasterIdLst>
    <p:notesMasterId r:id="rId38"/>
  </p:notesMasterIdLst>
  <p:sldIdLst>
    <p:sldId id="256" r:id="rId5"/>
    <p:sldId id="257" r:id="rId6"/>
    <p:sldId id="259" r:id="rId7"/>
    <p:sldId id="292" r:id="rId8"/>
    <p:sldId id="286" r:id="rId9"/>
    <p:sldId id="293" r:id="rId10"/>
    <p:sldId id="273" r:id="rId11"/>
    <p:sldId id="287" r:id="rId12"/>
    <p:sldId id="274" r:id="rId13"/>
    <p:sldId id="298" r:id="rId14"/>
    <p:sldId id="294" r:id="rId15"/>
    <p:sldId id="296" r:id="rId16"/>
    <p:sldId id="260" r:id="rId17"/>
    <p:sldId id="288" r:id="rId18"/>
    <p:sldId id="275" r:id="rId19"/>
    <p:sldId id="276" r:id="rId20"/>
    <p:sldId id="277" r:id="rId21"/>
    <p:sldId id="283" r:id="rId22"/>
    <p:sldId id="284" r:id="rId23"/>
    <p:sldId id="297" r:id="rId24"/>
    <p:sldId id="262" r:id="rId25"/>
    <p:sldId id="263" r:id="rId26"/>
    <p:sldId id="265" r:id="rId27"/>
    <p:sldId id="266" r:id="rId28"/>
    <p:sldId id="267" r:id="rId29"/>
    <p:sldId id="278" r:id="rId30"/>
    <p:sldId id="279" r:id="rId31"/>
    <p:sldId id="268" r:id="rId32"/>
    <p:sldId id="280" r:id="rId33"/>
    <p:sldId id="281" r:id="rId34"/>
    <p:sldId id="290" r:id="rId35"/>
    <p:sldId id="270" r:id="rId36"/>
    <p:sldId id="291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amus_knox" initials="s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FDCC33"/>
    <a:srgbClr val="DADA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6" autoAdjust="0"/>
    <p:restoredTop sz="95501" autoAdjust="0"/>
  </p:normalViewPr>
  <p:slideViewPr>
    <p:cSldViewPr>
      <p:cViewPr>
        <p:scale>
          <a:sx n="77" d="100"/>
          <a:sy n="77" d="100"/>
        </p:scale>
        <p:origin x="-1116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4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98"/>
    </p:cViewPr>
  </p:sorterViewPr>
  <p:notesViewPr>
    <p:cSldViewPr>
      <p:cViewPr varScale="1">
        <p:scale>
          <a:sx n="50" d="100"/>
          <a:sy n="50" d="100"/>
        </p:scale>
        <p:origin x="-288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0DFA15-75A5-4A24-B246-A24A446C42D3}" type="datetimeFigureOut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DE77338-5D7E-4CCB-A6E6-59ECBE896B8B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88066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EB9632-44CD-43D6-87A5-2879CD401AD8}" type="slidenum">
              <a:rPr lang="en-IE" smtClean="0"/>
              <a:pPr>
                <a:defRPr/>
              </a:pPr>
              <a:t>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92701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8DF4F1-4FCB-437B-8877-3B5A771DE2F6}" type="slidenum">
              <a:rPr lang="en-IE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88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D56A09-3AA3-43DF-A52D-ED69FE673131}" type="slidenum">
              <a:rPr lang="en-I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IE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308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5FB060-8214-410A-9B4A-510D894F5897}" type="slidenum">
              <a:rPr lang="en-IE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628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D56A09-3AA3-43DF-A52D-ED69FE673131}" type="slidenum">
              <a:rPr lang="en-I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IE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4058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DD56A09-3AA3-43DF-A52D-ED69FE673131}" type="slidenum">
              <a:rPr lang="en-IE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861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BF4AE6-149E-4C94-A1A0-C93B10CAD9C5}" type="slidenum">
              <a:rPr lang="en-IE" smtClean="0"/>
              <a:pPr>
                <a:defRPr/>
              </a:pPr>
              <a:t>15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354197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3304F0-3971-4BE7-9EDA-6BE95CBC0374}" type="slidenum">
              <a:rPr lang="en-IE" smtClean="0"/>
              <a:pPr>
                <a:defRPr/>
              </a:pPr>
              <a:t>16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477109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F19995-AD86-4E92-B943-5B9E9DE966BF}" type="slidenum">
              <a:rPr lang="en-IE" smtClean="0"/>
              <a:pPr>
                <a:defRPr/>
              </a:pPr>
              <a:t>17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702334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E4BDB8-19F2-4855-9038-0FCCB9032E33}" type="slidenum">
              <a:rPr lang="en-IE" smtClean="0"/>
              <a:pPr>
                <a:defRPr/>
              </a:pPr>
              <a:t>18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918306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593072-8D22-4C27-8CD9-6B0F10BA302F}" type="slidenum">
              <a:rPr lang="en-IE" smtClean="0"/>
              <a:pPr>
                <a:defRPr/>
              </a:pPr>
              <a:t>19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39817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183869-0E17-4EDC-BFE1-956500265BF0}" type="slidenum">
              <a:rPr lang="en-IE" smtClean="0"/>
              <a:pPr>
                <a:defRPr/>
              </a:pPr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204898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A4EFDC-27E4-43DF-894A-CCA023F1DA5A}" type="slidenum">
              <a:rPr lang="en-IE" smtClean="0"/>
              <a:pPr>
                <a:defRPr/>
              </a:pPr>
              <a:t>21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747256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6F215B-46A0-4010-B171-39C34A6C968D}" type="slidenum">
              <a:rPr lang="en-IE" smtClean="0"/>
              <a:pPr>
                <a:defRPr/>
              </a:pPr>
              <a:t>22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301990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DB61D-393E-4982-867E-3FCC6AFFFEBF}" type="slidenum">
              <a:rPr lang="en-IE" smtClean="0"/>
              <a:pPr>
                <a:defRPr/>
              </a:pPr>
              <a:t>23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486076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9414C2-D633-480A-9E73-A41502BF11AD}" type="slidenum">
              <a:rPr lang="en-IE" smtClean="0"/>
              <a:pPr>
                <a:defRPr/>
              </a:pPr>
              <a:t>24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466121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BB3DCA-7783-4C27-87AC-13FCDF46DD00}" type="slidenum">
              <a:rPr lang="en-IE" smtClean="0"/>
              <a:pPr>
                <a:defRPr/>
              </a:pPr>
              <a:t>25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201137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C30E34-65B9-40D7-9BAC-93770255B8AF}" type="slidenum">
              <a:rPr lang="en-IE" smtClean="0"/>
              <a:pPr>
                <a:defRPr/>
              </a:pPr>
              <a:t>26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06031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3D6B7F-DDC9-4808-9776-55D91DB5CBA6}" type="slidenum">
              <a:rPr lang="en-IE" smtClean="0"/>
              <a:pPr>
                <a:defRPr/>
              </a:pPr>
              <a:t>27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433909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01F572-7C16-461E-998F-B6E12EEA423C}" type="slidenum">
              <a:rPr lang="en-IE" smtClean="0"/>
              <a:pPr>
                <a:defRPr/>
              </a:pPr>
              <a:t>28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19767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40CED1-9FBD-482E-9C44-D3410B8CA6E9}" type="slidenum">
              <a:rPr lang="en-IE" smtClean="0"/>
              <a:pPr>
                <a:defRPr/>
              </a:pPr>
              <a:t>29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391839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32E215-CB46-4F87-AF17-4AEE027F21D5}" type="slidenum">
              <a:rPr lang="en-IE" smtClean="0"/>
              <a:pPr>
                <a:defRPr/>
              </a:pPr>
              <a:t>30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68577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28A109-394A-47E1-B1AB-4256EA25370B}" type="slidenum">
              <a:rPr lang="en-I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IE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6945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32E215-CB46-4F87-AF17-4AEE027F21D5}" type="slidenum">
              <a:rPr lang="en-IE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4990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9F9E5E-9BB1-4D9E-9506-CA6D8863EBDE}" type="slidenum">
              <a:rPr lang="en-IE" smtClean="0"/>
              <a:pPr>
                <a:defRPr/>
              </a:pPr>
              <a:t>32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455664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9F9E5E-9BB1-4D9E-9506-CA6D8863EBDE}" type="slidenum">
              <a:rPr lang="en-IE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040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CF487E-EF87-4AAC-8A7C-A5B001BAC002}" type="slidenum">
              <a:rPr lang="en-IE" smtClean="0"/>
              <a:pPr>
                <a:defRPr/>
              </a:pPr>
              <a:t>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67949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CF487E-EF87-4AAC-8A7C-A5B001BAC002}" type="slidenum">
              <a:rPr lang="en-IE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114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CF487E-EF87-4AAC-8A7C-A5B001BAC002}" type="slidenum">
              <a:rPr lang="en-IE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89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BCDA7C-2A9F-4DB5-BCF0-8BA88D1951E8}" type="slidenum">
              <a:rPr lang="en-IE" smtClean="0"/>
              <a:pPr>
                <a:defRPr/>
              </a:pPr>
              <a:t>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24500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BCDA7C-2A9F-4DB5-BCF0-8BA88D1951E8}" type="slidenum">
              <a:rPr lang="en-IE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344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8DF4F1-4FCB-437B-8877-3B5A771DE2F6}" type="slidenum">
              <a:rPr lang="en-IE" smtClean="0"/>
              <a:pPr>
                <a:defRPr/>
              </a:pPr>
              <a:t>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97179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C1B0384-E73E-4E3A-A8B7-CC8318395357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AE493-46F9-4E66-B177-6CB502D17350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5792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BCD692D-773B-408F-B782-4A3CF44AEE65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0D3DA-1538-450E-8801-88F653A578AB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77580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9C5B6D5-B689-4FB3-BD11-AD23EFC48A3A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C19E1-C0B1-40C2-8AD8-04B75AADC19C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1466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 userDrawn="1"/>
        </p:nvSpPr>
        <p:spPr>
          <a:xfrm>
            <a:off x="36637" y="-15703"/>
            <a:ext cx="9183756" cy="6944140"/>
          </a:xfrm>
          <a:custGeom>
            <a:avLst/>
            <a:gdLst>
              <a:gd name="connsiteX0" fmla="*/ 0 w 9183756"/>
              <a:gd name="connsiteY0" fmla="*/ 0 h 6944140"/>
              <a:gd name="connsiteX1" fmla="*/ 543339 w 9183756"/>
              <a:gd name="connsiteY1" fmla="*/ 0 h 6944140"/>
              <a:gd name="connsiteX2" fmla="*/ 569843 w 9183756"/>
              <a:gd name="connsiteY2" fmla="*/ 6400800 h 6944140"/>
              <a:gd name="connsiteX3" fmla="*/ 9183756 w 9183756"/>
              <a:gd name="connsiteY3" fmla="*/ 6361044 h 6944140"/>
              <a:gd name="connsiteX4" fmla="*/ 9183756 w 9183756"/>
              <a:gd name="connsiteY4" fmla="*/ 6944140 h 6944140"/>
              <a:gd name="connsiteX5" fmla="*/ 13252 w 9183756"/>
              <a:gd name="connsiteY5" fmla="*/ 6917635 h 6944140"/>
              <a:gd name="connsiteX6" fmla="*/ 0 w 9183756"/>
              <a:gd name="connsiteY6" fmla="*/ 0 h 694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83756" h="6944140">
                <a:moveTo>
                  <a:pt x="0" y="0"/>
                </a:moveTo>
                <a:lnTo>
                  <a:pt x="543339" y="0"/>
                </a:lnTo>
                <a:lnTo>
                  <a:pt x="569843" y="6400800"/>
                </a:lnTo>
                <a:lnTo>
                  <a:pt x="9183756" y="6361044"/>
                </a:lnTo>
                <a:lnTo>
                  <a:pt x="9183756" y="6944140"/>
                </a:lnTo>
                <a:lnTo>
                  <a:pt x="13252" y="6917635"/>
                </a:lnTo>
                <a:cubicBezTo>
                  <a:pt x="8835" y="4616174"/>
                  <a:pt x="4417" y="2314714"/>
                  <a:pt x="0" y="0"/>
                </a:cubicBezTo>
                <a:close/>
              </a:path>
            </a:pathLst>
          </a:custGeom>
          <a:gradFill flip="none" rotWithShape="1">
            <a:gsLst>
              <a:gs pos="19000">
                <a:srgbClr val="FDCC33"/>
              </a:gs>
              <a:gs pos="95000">
                <a:srgbClr val="990033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80" y="274638"/>
            <a:ext cx="8229600" cy="1143000"/>
          </a:xfrm>
          <a:solidFill>
            <a:schemeClr val="tx1">
              <a:lumMod val="75000"/>
              <a:lumOff val="25000"/>
            </a:schemeClr>
          </a:solidFill>
          <a:effectLst>
            <a:softEdge rad="127000"/>
          </a:effectLst>
          <a:scene3d>
            <a:camera prst="obliqueBottomLeft"/>
            <a:lightRig rig="threePt" dir="t"/>
          </a:scene3d>
        </p:spPr>
        <p:txBody>
          <a:bodyPr/>
          <a:lstStyle>
            <a:lvl1pPr>
              <a:defRPr u="sng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0F8FD7A-EF62-4B31-8CA7-A973D243A396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9584" y="5877272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7DBCE-88E3-479E-BE8F-A30AF07B032C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4914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D88B089-1F66-42B3-B0FA-48A6818D2447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AFD6A-8AA8-419B-9AD5-C3151E9ED577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9810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55BC701-614E-4805-9600-301DE9A112F8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D1E93-021D-42A0-9794-C5238E516A75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47401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573CF12-40D5-4CBC-86B0-523B6269EC3E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12FEC-DA40-4383-88BE-F1214578F854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2881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342130A-0EBB-4718-A172-C21F1847E268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345DC-F265-4BC4-90B3-24109E40F863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2678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F9A21CA-EC3E-49A8-A199-282574F877B9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4DA02-170F-488F-9F01-CE493120A008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91153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80629F5-5240-4045-8DCB-8A746B5494DA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B3E6A-593A-4008-A20B-B40AB43F1755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85390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390B46E-661E-40D4-858C-F99FB68813E9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27F39-F918-4DEF-9AA9-3609B8BA4043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22278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78144E-9241-4A8A-B3F9-9A790DEFDADA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4338" y="9525"/>
            <a:ext cx="8315325" cy="3275013"/>
          </a:xfrm>
          <a:gradFill>
            <a:gsLst>
              <a:gs pos="61000">
                <a:schemeClr val="accent6">
                  <a:lumMod val="60000"/>
                  <a:lumOff val="40000"/>
                </a:schemeClr>
              </a:gs>
              <a:gs pos="83000">
                <a:srgbClr val="990033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sz="7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Maths Counts </a:t>
            </a:r>
            <a:r>
              <a:rPr lang="en-IE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IE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IE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" pitchFamily="18" charset="0"/>
              </a:rPr>
              <a:t>Insights into Lesson </a:t>
            </a:r>
            <a:r>
              <a:rPr lang="en-IE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" pitchFamily="18" charset="0"/>
              </a:rPr>
              <a:t>Study</a:t>
            </a:r>
            <a:endParaRPr lang="en-IE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dirty="0"/>
          </a:p>
        </p:txBody>
      </p:sp>
      <p:pic>
        <p:nvPicPr>
          <p:cNvPr id="1027" name="Picture 1" descr="ProjectMathsLogo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547127" y="5259790"/>
            <a:ext cx="1223962" cy="900112"/>
          </a:xfrm>
          <a:prstGeom prst="rect">
            <a:avLst/>
          </a:prstGeom>
          <a:noFill/>
          <a:ln>
            <a:noFill/>
          </a:ln>
          <a:scene3d>
            <a:camera prst="perspectiveContrastingRightFacing"/>
            <a:lightRig rig="threePt" dir="t"/>
          </a:scene3d>
          <a:sp3d>
            <a:bevelT/>
          </a:sp3d>
          <a:extLst/>
        </p:spPr>
      </p:pic>
      <p:pic>
        <p:nvPicPr>
          <p:cNvPr id="1028" name="Picture 4" descr="DEC jpe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347864" y="5268948"/>
            <a:ext cx="1116012" cy="900112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sp3d>
            <a:bevelT/>
          </a:sp3d>
          <a:extLst/>
        </p:spPr>
      </p:pic>
      <p:pic>
        <p:nvPicPr>
          <p:cNvPr id="1029" name="Picture 5" descr="DESlogo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4788024" y="5259790"/>
            <a:ext cx="1295400" cy="900112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sp3d>
            <a:bevelT/>
          </a:sp3d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6516216" y="5229200"/>
            <a:ext cx="1223962" cy="900112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sp3d>
            <a:bevelT/>
          </a:sp3d>
          <a:extLst/>
        </p:spPr>
      </p:pic>
      <p:pic>
        <p:nvPicPr>
          <p:cNvPr id="13320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3211513"/>
            <a:ext cx="38290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8BF21-88BD-4D4A-8097-A01E2A8ED9E6}" type="slidenum">
              <a:rPr lang="en-IE" smtClean="0"/>
              <a:pPr>
                <a:defRPr/>
              </a:pPr>
              <a:t>1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Introduction 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23419"/>
            <a:ext cx="8229600" cy="4525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IE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79E7F-673D-4108-949D-87F0AACF44A2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49" y="1340768"/>
            <a:ext cx="8035653" cy="510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56176" y="1412776"/>
            <a:ext cx="2088232" cy="369332"/>
          </a:xfrm>
          <a:prstGeom prst="rect">
            <a:avLst/>
          </a:prstGeom>
          <a:solidFill>
            <a:srgbClr val="990033"/>
          </a:solidFill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prstClr val="white"/>
                </a:solidFill>
              </a:rPr>
              <a:t>Only 5 faces</a:t>
            </a:r>
            <a:endParaRPr lang="en-IE" b="1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0192" y="2132856"/>
            <a:ext cx="2160240" cy="646331"/>
          </a:xfrm>
          <a:prstGeom prst="rect">
            <a:avLst/>
          </a:prstGeom>
          <a:solidFill>
            <a:srgbClr val="990033"/>
          </a:solidFill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prstClr val="white"/>
                </a:solidFill>
              </a:rPr>
              <a:t>Not a net of a cube</a:t>
            </a:r>
            <a:endParaRPr lang="en-IE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32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888" y="44624"/>
            <a:ext cx="8229600" cy="1440000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Reflections on the Lesson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888" y="160020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Student Learning : What we learned about students’ understanding, based on data collected.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Teaching Strategies: What we noticed about our own teaching.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DCA4E-1579-4A31-9E5B-C320DFAAF292}" type="slidenum">
              <a:rPr lang="en-IE" smtClean="0"/>
              <a:pPr>
                <a:defRPr/>
              </a:pPr>
              <a:t>11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198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888" y="44624"/>
            <a:ext cx="8229600" cy="1944000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/>
            </a:r>
            <a:br>
              <a:rPr lang="en-IE" b="1" u="none" dirty="0" smtClean="0"/>
            </a:br>
            <a:r>
              <a:rPr lang="en-IE" b="1" u="none" dirty="0" smtClean="0"/>
              <a:t>Student Learning  </a:t>
            </a:r>
            <a:br>
              <a:rPr lang="en-IE" b="1" u="none" dirty="0" smtClean="0"/>
            </a:br>
            <a:endParaRPr lang="en-IE" sz="5400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3501008"/>
            <a:ext cx="7355160" cy="3096642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Data Collected from the Lesson:</a:t>
            </a:r>
          </a:p>
          <a:p>
            <a:pPr marL="719138" indent="-360363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IE" dirty="0" smtClean="0"/>
              <a:t>Academic: e.g. samples of students’ work</a:t>
            </a:r>
          </a:p>
          <a:p>
            <a:pPr marL="719138" indent="-360363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IE" dirty="0" smtClean="0"/>
              <a:t>Motivation</a:t>
            </a:r>
          </a:p>
          <a:p>
            <a:pPr marL="719138" indent="-360363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IE" dirty="0" smtClean="0"/>
              <a:t>Social Behaviour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45F22-5B31-4218-983B-B5BC86660AF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2012-11-14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866" y="1916832"/>
            <a:ext cx="24590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2012-11-14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07"/>
          <a:stretch>
            <a:fillRect/>
          </a:stretch>
        </p:blipFill>
        <p:spPr bwMode="auto">
          <a:xfrm>
            <a:off x="4373041" y="2066850"/>
            <a:ext cx="1135063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2012-11-14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106" y="2052043"/>
            <a:ext cx="2149302" cy="160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8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888" y="44624"/>
            <a:ext cx="8229600" cy="1440000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Reflections on the Lesson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888" y="1600200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Student Learning : </a:t>
            </a:r>
          </a:p>
          <a:p>
            <a:pPr marL="900113" indent="-544513">
              <a:buFont typeface="Wingdings" panose="05000000000000000000" pitchFamily="2" charset="2"/>
              <a:buChar char="Ø"/>
            </a:pPr>
            <a:r>
              <a:rPr lang="en-IE" dirty="0" smtClean="0"/>
              <a:t>Some students lack spatial awareness.</a:t>
            </a:r>
          </a:p>
          <a:p>
            <a:pPr marL="900113" lvl="0" indent="-544513">
              <a:buFont typeface="Wingdings" panose="05000000000000000000" pitchFamily="2" charset="2"/>
              <a:buChar char="Ø"/>
            </a:pPr>
            <a:r>
              <a:rPr lang="en-IE" dirty="0"/>
              <a:t>Some students excelled at spatial awareness, who would normally struggle with problem </a:t>
            </a:r>
            <a:r>
              <a:rPr lang="en-IE" dirty="0" smtClean="0"/>
              <a:t>solving.</a:t>
            </a:r>
            <a:endParaRPr lang="en-IE" dirty="0"/>
          </a:p>
          <a:p>
            <a:pPr marL="900113" indent="-544513">
              <a:buFont typeface="Wingdings" panose="05000000000000000000" pitchFamily="2" charset="2"/>
              <a:buChar char="Ø"/>
            </a:pPr>
            <a:r>
              <a:rPr lang="en-IE" dirty="0" smtClean="0"/>
              <a:t>Students need time to discuss their work with their peers.</a:t>
            </a:r>
          </a:p>
          <a:p>
            <a:pPr marL="900113" lvl="0" indent="-544513">
              <a:buFont typeface="Wingdings" panose="05000000000000000000" pitchFamily="2" charset="2"/>
              <a:buChar char="Ø"/>
            </a:pPr>
            <a:r>
              <a:rPr lang="en-IE" dirty="0" smtClean="0"/>
              <a:t>With the hands-on approach, students see their own mistakes.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DCA4E-1579-4A31-9E5B-C320DFAAF292}" type="slidenum">
              <a:rPr lang="en-IE" smtClean="0"/>
              <a:pPr>
                <a:defRPr/>
              </a:pPr>
              <a:t>13</a:t>
            </a:fld>
            <a:endParaRPr lang="en-I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992888" cy="484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56176" y="1627744"/>
            <a:ext cx="2664296" cy="369332"/>
          </a:xfrm>
          <a:prstGeom prst="rect">
            <a:avLst/>
          </a:prstGeom>
          <a:solidFill>
            <a:srgbClr val="990033"/>
          </a:solidFill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chemeClr val="bg1"/>
                </a:solidFill>
              </a:rPr>
              <a:t>One side too small</a:t>
            </a:r>
            <a:endParaRPr lang="en-IE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80" y="44624"/>
            <a:ext cx="8229600" cy="1440000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Reflections on the Lesson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896" y="160020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Teaching Strategies: </a:t>
            </a:r>
          </a:p>
          <a:p>
            <a:pPr marL="982663" indent="-627063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Discovery learning</a:t>
            </a:r>
          </a:p>
          <a:p>
            <a:pPr marL="982663" indent="-627063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Manipulatives and the hands-on approach</a:t>
            </a:r>
          </a:p>
          <a:p>
            <a:pPr marL="982663" indent="-627063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/>
              <a:t>The need to refrain from jumping in too quickly </a:t>
            </a:r>
          </a:p>
          <a:p>
            <a:pPr marL="982663" indent="-627063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/>
              <a:t>Advantages of </a:t>
            </a:r>
            <a:r>
              <a:rPr lang="en-IE" dirty="0" smtClean="0"/>
              <a:t>cross-curricular references (e.g. Technical  </a:t>
            </a:r>
            <a:r>
              <a:rPr lang="en-IE" dirty="0"/>
              <a:t>Graphics.)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DCA4E-1579-4A31-9E5B-C320DFAAF292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992888" cy="46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69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44624"/>
            <a:ext cx="8229600" cy="1548000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Student </a:t>
            </a:r>
            <a:r>
              <a:rPr lang="en-IE" b="1" u="none" dirty="0"/>
              <a:t>U</a:t>
            </a:r>
            <a:r>
              <a:rPr lang="en-IE" b="1" u="none" dirty="0" smtClean="0"/>
              <a:t>nderstanding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592624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What we learned about the way different students understand the content of this topic?</a:t>
            </a:r>
          </a:p>
          <a:p>
            <a:pPr marL="900113" indent="-614363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804863" algn="l"/>
              </a:tabLst>
              <a:defRPr/>
            </a:pPr>
            <a:r>
              <a:rPr lang="en-IE" dirty="0" smtClean="0"/>
              <a:t>Some students found the visualisation of the nets difficult. </a:t>
            </a:r>
          </a:p>
          <a:p>
            <a:pPr marL="900113" indent="-614363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804863" algn="l"/>
              </a:tabLst>
              <a:defRPr/>
            </a:pPr>
            <a:r>
              <a:rPr lang="en-IE" dirty="0" smtClean="0"/>
              <a:t>Some students found measurement  difficult.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ED80F-5EA3-4726-912C-0ACEDC5170BD}" type="slidenum">
              <a:rPr lang="en-IE" smtClean="0"/>
              <a:pPr>
                <a:defRPr/>
              </a:pPr>
              <a:t>15</a:t>
            </a:fld>
            <a:endParaRPr lang="en-I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2"/>
          <a:stretch/>
        </p:blipFill>
        <p:spPr bwMode="auto">
          <a:xfrm>
            <a:off x="545686" y="1592624"/>
            <a:ext cx="8505363" cy="489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2012-11-14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86" y="1638653"/>
            <a:ext cx="8505363" cy="48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92624"/>
            <a:ext cx="8075240" cy="453353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What effective </a:t>
            </a:r>
            <a:r>
              <a:rPr lang="en-IE" dirty="0"/>
              <a:t>understanding of this </a:t>
            </a:r>
            <a:r>
              <a:rPr lang="en-IE" dirty="0" smtClean="0"/>
              <a:t>topic looks like:</a:t>
            </a:r>
          </a:p>
          <a:p>
            <a:pPr marL="723900" indent="-3683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3D to 2D</a:t>
            </a:r>
          </a:p>
          <a:p>
            <a:pPr marL="723900" indent="-3683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2D to 3D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5576" y="31534"/>
            <a:ext cx="8229600" cy="154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effectLst>
            <a:softEdge rad="127000"/>
          </a:effectLst>
          <a:scene3d>
            <a:camera prst="obliqueBottomLeft"/>
            <a:lightRig rig="threePt" dir="t"/>
          </a:scene3d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u="sng" kern="120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IE" b="1" u="none" dirty="0" smtClean="0"/>
              <a:t>Effective Student Understanding</a:t>
            </a:r>
            <a:endParaRPr lang="en-IE" b="1" u="non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D81743-0CDA-48CD-B13A-552296DFE382}" type="slidenum">
              <a:rPr lang="en-IE" smtClean="0"/>
              <a:pPr>
                <a:defRPr/>
              </a:pPr>
              <a:t>16</a:t>
            </a:fld>
            <a:endParaRPr lang="en-IE" dirty="0"/>
          </a:p>
        </p:txBody>
      </p:sp>
      <p:cxnSp>
        <p:nvCxnSpPr>
          <p:cNvPr id="7" name="Straight Arrow Connector 6"/>
          <p:cNvCxnSpPr>
            <a:stCxn id="1026" idx="3"/>
          </p:cNvCxnSpPr>
          <p:nvPr/>
        </p:nvCxnSpPr>
        <p:spPr>
          <a:xfrm>
            <a:off x="2987824" y="4996335"/>
            <a:ext cx="2520280" cy="16841"/>
          </a:xfrm>
          <a:prstGeom prst="straightConnector1">
            <a:avLst/>
          </a:prstGeom>
          <a:ln w="85725">
            <a:solidFill>
              <a:srgbClr val="99003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758" y="3573016"/>
            <a:ext cx="2947814" cy="249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4" descr="data:image/jpeg;base64,/9j/4AAQSkZJRgABAQAAAQABAAD/2wCEAAkGBwgHEhISBwgRFRAUDRYYExQYFw8TDxEPFBQYFhUXExQYHC8gGBolHRQZITEtJSorOi41FyQ3OTMsNygtLisBCgoKDg0MGBAQGy8jHyQrLCwsLDE3Lyw3KywsNywsLCwvNzQtNzArLCwsLCwsLCwsKywsLiwsLCwsLywsLCwvLP/AABEIANcA6gMBEQACEQEDEQH/xAAbAAEBAAMBAQEAAAAAAAAAAAADAAUGBwQCAf/EAEEQAAIBAgIECQgJAwUBAAAAAAACAQMEBREGITFRBxIzQWFxgZGyFCIyNHN0odETQ1JTYnKCscFVktJCRaLC4SP/xAAaAQEBAQEBAQEAAAAAAAAAAAAAAgEFBAYD/8QAMREBAQABAgMFBwMEAwAAAAAAAAECAwUEEXESMTIzQSFCUVKRocEUsdETYYHwFSLh/9oADAMBAAIRAxEAPwDuIEBAQEBAQEBAQEBAQHjxLFLDC142I3lOmvNxmiJn8sbZnqP009HPUvLCWrw0887yxnNp2J8KmCW2cWNGrWnmnL6OnPa3nf8AE6Wls+tl4rJ9/wDfq92ntmrl4uUa1fcLWK1PUcPo04/FL1G7JiVj4Huw2XSniyt+38vXhteE8WVv2YS54QdKLj/cpWNypSX48XP4nqx2zhsfd/d6MeA0J7rF19JMcuOWxi5no+lqRHdE5H748LoY92E+kftOG0p3Yx4q97d3HL3VRvzMzfvJ+uOnhj3SRc08ce6ALWgICiZjZIHrpYpiNHkr+svVUqR+0n5XR0734z6Pzulp3vxj3W2lukNtyWM1/wBTs8dz5n5ZcFw+XfhP2fnlwmjl34xlrThK0mt+UukqRuemn7plJ589q4bLunLpX45bdoXunJnrDhdrrlGIYSk72puy9ytE/ueTU2TH3M/r/v4ebPap7uX1bThXCPo7iGUVLhqLTzVV4q/3xmsdsweDV2viNP2yc+n+83j1Nv1sPTn0bZRq068Q1GpDLMapiYlZjomDn2WXlXjssvKvsxiAgICAgICAgICAgIDSeEnTCto6qUsPiPKKqzPHmImKSROWcROqWmdme46m28DNfK5Z+Gfd7+B4Wa1uWXdPu4teXdzfPL3ld3edrNMs09sn02GGOGPZxnKO/hhjhOWM5BLUgICAgICAgICAgICAgMpgOkWKYA/Gw26lYz85J10n/MmztjXumDz6/C6WvOWc/wA+r8dbh9PVnLKOp0OFbBWVZr0K0PKxxoiIZYbLXETnrjM4OWz63O8rOTjXbNXn7OTfjkOcgICAgICAgICAgIDkHDX6xb+7z45Potl8vPq7W1eDLq5ydt1kBAQEBAQEBAQEBAQEBAZPCsCvsSmJp0+KnO7ZwuXR9rsPx1NbHDq/DV4jDT7+9ulPRXCViIahMzERnPGnOZ36jw3idTn3ubeL1efe68fLOQgICAgICAgICAgIDkHDX6xb+7z45Potl8vPq7W1eDLq56h2nUff0azzGc2c375NnsYdo7T88kqc2Q7UO3H55LX+7/YdqN7cfM29aPqm7pN7UO1Pi/Poav3bd0jnG9qL6Kp923dI5w7UUUKs7KTd0jtRnanxfUWtw3o0H/tYztT4nbx+JUw29f0bV+6Y/cy6mM9U3VwnqengeI1PqMuuVj+SbrYT1TeI056vZR0XvG5SrTiP1TPdkReJx9H53i8Z3RkbfRK3jl7l56ohY+OZ+WXFX0j8cuMy9IzNjguHWmularnvbzp7M9nYfhlq55d9ebPX1Mu+sqp+Lz0xjHQz514UBAQEBAQEBAQEBAcg4a/WLf3efHJ9Fsvl59Xa2rwZdXPUO06lMpKaZSU0qGJpkJSZDE0qkpMpKaZTE06E1NMpKaVTE00EpMpNTTIYimUlNMYx0M+deFAQEBAQEBAQEBAQHIOGv1i393nxyfRbL5efV2tq8GXVz1DtOpTKSmmUlNKhiaZCUmQxNKpKTKSmmUxNMhNTTqSmlUxNNBKTKTU0yGIplJTTGMdDPnXhQEBAQEBAQEBAQEByDhr9Yt/d58cn0Wy+Xn1dravBl1c9Q7TqUykpplJTSoYmmQlJkMTSqSkykpplMTTITU06kppVMTTQSkyk1NMhiKZSU0xjHQz514UBAQEBAQEBAQEBAcg4a/WLf3efHJ9Fsvl59Xa2rwZdXPUO06lMpKaZSU0qGJpkJSZDE0qkpMpKaZTE0yE1NOpKaVTE00EpMpNTTIYimUlNMYx0M+deFAQEBAQEBAQEBAQHIOGv1i393nxyfRbL5efV2tq8GXVz1DtOpTKSmmUlNKhiaZCUmQxNKpKTKSmmUxNMhNTTqSmlUxNNBKTKTU0yGIplJTTGMdDPnXhQEBAQEBAQEBAQEByDhr9Yt/d58cn0Wy+Xn1dravBl1c9Q7TqUykpplJTSoYmmQlJkMTSqSkykpplMTTITU06kppVMTTQSkyk1NMhiKZSU0xjHQz514UBAQEBAQEBAQEBAcg4a/WLf3efHJ9Fsvl59Xa2rwZdXPUO06lMpKaZSU0qGJpkJSZDE0qkpMpKaZTE0yE1NOpKaVTE00EpMpNTTIYimUlNMYx0M+deFAQEBAQEBAQEBAQHIOGv1i393nxyfRbL5efV2tq8GXVz1DtOpTKSmmUlNKhiaZCUmQxNKpKTKSmmUxNMhNTTqSmlUxNNBKTKTU0yGIplJTTGMdDPnXhQEBAfkzEbZAuMv2oA/QICAgICA5Bw1+sW/u8+OT6LZfLz6u1tXgy6ueodp1KZSU0ykppUMTTISkyGJpVJSZSU0ymJpkJqadSU0qmJpoJSZSammQxFMpKaYxjoTTC62nKI2zzRB868LC3ukVCjqtU4879if+gYevjl/W2VYWNyxEfGdYHjqXVxU5S4eetmkAQLID9WZX0ZyAZLu5T0Ll46mb5gemhjV/Rnl5aNzZTE/yBnbHSC2r6riOI3TrSe3m7QMvEw2tZ1AfoHIOGv1i393nxyfRbL5efV2tq8GXVz1DtOpTKSmmUlNKhiaZCUmQxNKpKTKSmmUxNMhNTTqSmlUxNNBKTKTU0yGIplJTTGMZfSHEmuGmnSb/wCazlP4mjbn0QfOvCwwEBAQEBAQEBAeuyxC6suQqavszrWezm7ANhsdIbevquY4jb9qT283aBzjhpaGr20rOcTbTlPNPnyfRbL5efV2tq8GXVz5DtOpTKSmmUlNKhiaZCUmQxNKpKTKSmmUxNMhNTTqSmlUxNNBKTKTU0yGIplJTTGMftVXSZiqsw2euJzic+k+deF8AQEBAQEBAQEBAQGk6fzP0lHX9VPiPo9k8rPq7e1eDLq1lDsunTKSmmUlNKhiaZCUmQxNKpKTKSmmUxNMhNTTqSmlUxNNBKTKTU0yGIplJTTGMbzfYfbX0ZV018zRqaOqT514WsYjgtzZ5ykcdN8bYj8UAYsCAgICAgICAgIDSdP+UpeynxH0eyeVn1/Dt7V4MurWUOy6dMpKaZSU0qGJpkJSZDE0qkpMpKaZTE0yE1NOpKaVTE00EpMpNTTIYimUlNMYx0M+deFAYnEsDt7vNqPmP0ejM9MfIDWb2yuLKcrinlunas9UgeYCAgICAgICA0nT/lKXsp8R9HsnlZ9fw7e1eDLq1lDsunTKSmmUlNKhiaZCUmQxNKpKTKSmmUxNMhNTTqSmlUxNNBKTKTU0yGIplJTTGMdDPnXhQEB8VaaVolaqRMTtidcAa/iOjsxm1hP6J/6z8+8DX6iPTmYqLMTG2J1TAHyBAQEBAQGk6f8AKUvZT4j6PZPKz6/h29q8GXVrKHZdOmUlNMpKaVDE0yEpMhiaVSUmUlNMpiaZCamnUlNKpiaaCUmUmppkMRTKSmmMY6GfOvCgICAgPLfWFvfRlXTXzNGpo6pA1jEcEuLPOaccdN8elHXAGLAgICAgNJ0/5Sl7KfEfR7J5WfX8O3tXgy6tZQ7Lp0ykpplJTSoYmmQlJkMTSqSkykpplMTTITU06kppVMTTQSkyk1NMhiKZSU0xjHQz514UBAQEBAQGKxLA7e7zal5j749GZ6YA1i9sbiynK4p5bp2rPVIHmAgIDSdP+UpeynxH0eyeVn1/Dt7V4MurWUOy6dMpKaZSU0qGJpkJSZDE0qkpMpKaZTE0yE1NOpKaVTE00EpMpNTTIYimUlNMYx0M+deFAQEBAQEBAfNSmlWJiqkTE7YnXEga9iOju1rCf0TPhn594GAqU3pTMVEmJjbE6pA+ANJ0/wCUpeynxH0eyeVn1/Dt7V4MurWUOy6dMpKaZSU0qGJpkJSZDE0qkpMpKaZTE0yE1NOpKaVTE00EpMpNTTIYimUlNMYx0M+deFAQEBAQEBAQEB5r2xt76MrinnunY0dUgaxiOB3FpnNLz03x6UR0x8gOaaf8pS9lPiPo9k8rPr+Hb2rwZdWsodl06ZSU0ykppUMTTISkyGJpVJSZSU0ymJpkJqadSU0qmJpoJSZSammQxFMpKaYxjoZ868KAgICAgICAgICAgNL090HTSGIq2DwlwizlE5RTqxtyn7LdPfvjpbfx36e3HKf9b9nt4Pi/6Fss9lcavLG6w12pX9uyVFnWrRlO3LON8atsapPp9PUx1Me1hecd/DPHPHtY3nHyppTKSmlQxNMhKTIYmlUlJlJTTKYmmQmpp1JTSqYmmglJlJqaZDEV7bGzr3s8W3pzO+f9KxvmeY/LU1MdOc8qjLKY97Y10ZTKONcznlryiMs+g594+8/Zi8/9b+zPnPfigICAgICAgICAgICAx2NYHhuOJxMTtVeI9GdjpP4WjXB+2jxGpo5c8Lyfrpa2eleeF5Od4xwV3FLNsFvYePu6nmvl0PGqZ64g7WjvON9mrjy/vP4dPT3OX2ak5dGl4hheIYU3FxKzqU5z1S0eZM/hePNbsk6mnraerOeGUr34auGp7cLzAhbaZCUmQxNKpKTKSmmUxNMhNTTqSmlUxNNBKXtsrS4vJytaLNPRsjrnZHafnqamOE55Xk/PLKY97ZcM0WmMpxCp+hf5b5d5ztbj/TTn+Xmz1/lbLQoUreOLQpwq7ojI52WeWV55Xm89tveQliAgICAgICAgICAgICAgID4q0qdaJWtThlnbExErPXEmy2XnGy2e2Nfv9B9Hr3X5BFNt9OZp5fpjzZ7YPZp7jxGHvc+vt/8AXpw4zWx9efX2sHdcGNrOfkWJ1F/OqPG38PF5j14bvl72M/x7P5fvjuOXvYsXW4OcYpchcUHjLfURpnq4sx8T047ro3vln0/l+04/TvfK8k6E6QJOUWMTlzxUo5T1Ztmfp/yPD33vtVfq9H4/u+V0Vx3+mP30/wDIr9bw/wA37/w39TpfMRdF8c/pr99P/In9bofN+6bxGl8z00tFccbX5BPa1KJ8RN47Q+b9/wCEXiNL4vdQ0Nxd/Sikur/U093mxJ+OW46M+NReK02UtdCJj1q97FX+Z+R589y+XH6vxy4v4RmrTRrC7X6jjzveeN8NnwPJnxutl68uj8ctfO+rKoipGSLERujVB5rbfbX4vowQEBAQEBAQEBAQEBAQEBAQEBAQEBAQEBAQEBAQEBAQEB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22761"/>
            <a:ext cx="1728192" cy="214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Common Misconceptions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896" y="160020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6 sides for a rectangular box, but does not overlap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91B51-29E1-4FFF-A38D-44A831953471}" type="slidenum">
              <a:rPr lang="en-IE" smtClean="0"/>
              <a:pPr>
                <a:defRPr/>
              </a:pPr>
              <a:t>17</a:t>
            </a:fld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80928"/>
            <a:ext cx="616267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Common Misconceptions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888" y="160020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5 sides in a cuboid, or a cube missing the top or bottom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A529D-19C6-4A0D-8FFC-A2FA491E72A9}" type="slidenum">
              <a:rPr lang="en-IE" smtClean="0"/>
              <a:pPr>
                <a:defRPr/>
              </a:pPr>
              <a:t>18</a:t>
            </a:fld>
            <a:endParaRPr lang="en-I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79250"/>
            <a:ext cx="4393332" cy="394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Common Misconceptions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80" y="1600200"/>
            <a:ext cx="8229600" cy="4525963"/>
          </a:xfrm>
        </p:spPr>
        <p:txBody>
          <a:bodyPr rtlCol="0">
            <a:normAutofit fontScale="92500" lnSpcReduction="20000"/>
          </a:bodyPr>
          <a:lstStyle/>
          <a:p>
            <a:r>
              <a:rPr lang="en-IE" dirty="0"/>
              <a:t>For the rectangular </a:t>
            </a:r>
            <a:r>
              <a:rPr lang="en-IE" dirty="0" smtClean="0"/>
              <a:t>box, </a:t>
            </a:r>
            <a:r>
              <a:rPr lang="en-IE" dirty="0"/>
              <a:t>some students missed the relationship between the height of the end and the width of the side face. </a:t>
            </a:r>
            <a:endParaRPr lang="en-IE" dirty="0" smtClean="0"/>
          </a:p>
          <a:p>
            <a:pPr marL="0" indent="0">
              <a:buNone/>
            </a:pPr>
            <a:endParaRPr lang="en-IE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I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I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/>
              <a:t>A </a:t>
            </a:r>
            <a:r>
              <a:rPr lang="en-IE" dirty="0"/>
              <a:t>practical example for some students was their own maths set boxes in front of </a:t>
            </a:r>
            <a:r>
              <a:rPr lang="en-IE" dirty="0" smtClean="0"/>
              <a:t>them.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77E5C-ACF8-42EA-BAF4-04CA0CAF04F6}" type="slidenum">
              <a:rPr lang="en-IE" smtClean="0"/>
              <a:pPr>
                <a:defRPr/>
              </a:pPr>
              <a:t>19</a:t>
            </a:fld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1" r="3848"/>
          <a:stretch/>
        </p:blipFill>
        <p:spPr bwMode="auto">
          <a:xfrm>
            <a:off x="3222820" y="2852936"/>
            <a:ext cx="2645324" cy="2112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u="none" dirty="0"/>
              <a:t>St Mark’s Community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16" y="1600200"/>
            <a:ext cx="8291264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Gemma Fay, Claire Kennedy, Gerry McAndrew</a:t>
            </a:r>
          </a:p>
          <a:p>
            <a:pPr eaLnBrk="1" fontAlgn="auto" hangingPunct="1"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Second years</a:t>
            </a:r>
          </a:p>
          <a:p>
            <a:pPr eaLnBrk="1" fontAlgn="auto" hangingPunct="1"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IE" dirty="0"/>
              <a:t>Introduction to </a:t>
            </a:r>
            <a:r>
              <a:rPr lang="en-IE" dirty="0" smtClean="0"/>
              <a:t>Nets</a:t>
            </a:r>
          </a:p>
          <a:p>
            <a:pPr eaLnBrk="1" fontAlgn="auto" hangingPunct="1"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Our lesson covers nets of a cube, cuboid and cylinder. Subsequent classes will cover drawing nets to scale, surface area and nets of cones.</a:t>
            </a:r>
            <a:endParaRPr lang="en-I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C1159C-7C80-4703-B1BC-9371318591D3}" type="slidenum">
              <a:rPr lang="en-IE" smtClean="0"/>
              <a:pPr>
                <a:defRPr/>
              </a:pPr>
              <a:t>2</a:t>
            </a:fld>
            <a:endParaRPr lang="en-I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86" y="0"/>
            <a:ext cx="966788" cy="145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449" y="0"/>
            <a:ext cx="966788" cy="145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u="none" dirty="0">
                <a:solidFill>
                  <a:prstClr val="white">
                    <a:lumMod val="85000"/>
                  </a:prstClr>
                </a:solidFill>
              </a:rPr>
              <a:t>Common Misconceptions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896" y="1600200"/>
            <a:ext cx="8229600" cy="4525963"/>
          </a:xfrm>
        </p:spPr>
        <p:txBody>
          <a:bodyPr/>
          <a:lstStyle/>
          <a:p>
            <a:r>
              <a:rPr lang="en-IE" dirty="0" smtClean="0"/>
              <a:t>A few students failed to recognize these as rotations of the same net.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20</a:t>
            </a:fld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67" y="2905907"/>
            <a:ext cx="1928865" cy="237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annie\Desktop\Picture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104" y="2951325"/>
            <a:ext cx="1908000" cy="235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nnie\Desktop\Picture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432" y="3009339"/>
            <a:ext cx="2376000" cy="192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9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Common Misconceptions</a:t>
            </a:r>
            <a:endParaRPr lang="en-IE" b="1" u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1556792"/>
                <a:ext cx="8352928" cy="4569371"/>
              </a:xfrm>
            </p:spPr>
            <p:txBody>
              <a:bodyPr rtlCol="0">
                <a:normAutofit/>
              </a:bodyPr>
              <a:lstStyle/>
              <a:p>
                <a:pPr eaLnBrk="1" fontAlgn="auto" hangingPunct="1"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r>
                  <a:rPr lang="en-IE" dirty="0" smtClean="0"/>
                  <a:t>Misconceptions/ Knowledge Gap</a:t>
                </a:r>
              </a:p>
              <a:p>
                <a:pPr marL="725488" indent="-547688" eaLnBrk="1" fontAlgn="auto" hangingPunct="1"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IE" dirty="0" smtClean="0"/>
                  <a:t>Missing the connection between the circumference of the circular top or bottom (</a:t>
                </a:r>
                <a14:m>
                  <m:oMath xmlns:m="http://schemas.openxmlformats.org/officeDocument/2006/math">
                    <m:r>
                      <a:rPr lang="en-IE" b="0" i="1" smtClean="0">
                        <a:latin typeface="Cambria Math"/>
                      </a:rPr>
                      <m:t>2</m:t>
                    </m:r>
                    <m:r>
                      <a:rPr lang="en-IE" b="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IE" b="0" i="1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en-IE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IE" dirty="0" smtClean="0"/>
                  <a:t> and the length of the rectangle (</a:t>
                </a:r>
                <a14:m>
                  <m:oMath xmlns:m="http://schemas.openxmlformats.org/officeDocument/2006/math">
                    <m:r>
                      <a:rPr lang="en-IE" i="1">
                        <a:latin typeface="Cambria Math"/>
                      </a:rPr>
                      <m:t>2</m:t>
                    </m:r>
                    <m:r>
                      <a:rPr lang="en-IE" i="1">
                        <a:latin typeface="Cambria Math"/>
                        <a:ea typeface="Cambria Math"/>
                      </a:rPr>
                      <m:t>𝜋</m:t>
                    </m:r>
                    <m:r>
                      <a:rPr lang="en-IE" i="1">
                        <a:latin typeface="Cambria Math"/>
                        <a:ea typeface="Cambria Math"/>
                      </a:rPr>
                      <m:t>𝑟</m:t>
                    </m:r>
                    <m:r>
                      <a:rPr lang="en-IE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IE" dirty="0" smtClean="0"/>
                  <a:t>.</a:t>
                </a:r>
                <a:r>
                  <a:rPr lang="en-IE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1556792"/>
                <a:ext cx="8352928" cy="4569371"/>
              </a:xfrm>
              <a:blipFill rotWithShape="1">
                <a:blip r:embed="rId3"/>
                <a:stretch>
                  <a:fillRect l="-1606" t="-1733" r="-36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BA26A-A1FA-4E26-979B-FA8DB0CB722D}" type="slidenum">
              <a:rPr lang="en-IE" smtClean="0"/>
              <a:pPr>
                <a:defRPr/>
              </a:pPr>
              <a:t>21</a:t>
            </a:fld>
            <a:endParaRPr lang="en-IE" dirty="0"/>
          </a:p>
        </p:txBody>
      </p:sp>
      <p:pic>
        <p:nvPicPr>
          <p:cNvPr id="5122" name="Picture 2" descr="2012-11-15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7346"/>
            <a:ext cx="3032362" cy="225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17032"/>
            <a:ext cx="2375088" cy="25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800"/>
            <a:ext cx="8229600" cy="1548000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Addressing Misconceptions 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80" y="160020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b="1" dirty="0" smtClean="0"/>
              <a:t>Recommendations</a:t>
            </a:r>
          </a:p>
          <a:p>
            <a:pPr marL="92075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dirty="0" smtClean="0"/>
              <a:t>The adjustments you have made or would make in the future:</a:t>
            </a:r>
          </a:p>
          <a:p>
            <a:pPr marL="727075" indent="-457200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Provide a template </a:t>
            </a:r>
            <a:r>
              <a:rPr lang="en-IE" dirty="0"/>
              <a:t>of the </a:t>
            </a:r>
            <a:r>
              <a:rPr lang="en-IE" dirty="0" smtClean="0"/>
              <a:t>nets for students who are struggling.</a:t>
            </a:r>
            <a:endParaRPr lang="en-IE" dirty="0"/>
          </a:p>
          <a:p>
            <a:pPr marL="727075" indent="-457200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Allow groups who are having problems to interact with other groups.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5C8632-FC67-439E-AC35-243E60CFD9CB}" type="slidenum">
              <a:rPr lang="en-IE" smtClean="0"/>
              <a:pPr>
                <a:defRPr/>
              </a:pPr>
              <a:t>22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Summary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80" y="1600200"/>
            <a:ext cx="8229600" cy="452596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The understandings we gained regarding students’ learning as a result of being involved in the research lesson:</a:t>
            </a:r>
          </a:p>
          <a:p>
            <a:pPr marL="900113" indent="-544513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The time needed to teach this topic effectively. </a:t>
            </a:r>
          </a:p>
          <a:p>
            <a:pPr marL="900113" indent="-544513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/>
              <a:t>S</a:t>
            </a:r>
            <a:r>
              <a:rPr lang="en-IE" dirty="0" smtClean="0"/>
              <a:t>tudents can derive the formulas for surface area more effectively after studying nets.</a:t>
            </a:r>
          </a:p>
          <a:p>
            <a:pPr marL="900113" indent="-544513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Nets enable students to differentiate between </a:t>
            </a:r>
            <a:r>
              <a:rPr lang="en-IE" i="1" dirty="0" smtClean="0"/>
              <a:t>Total Surface Area  </a:t>
            </a:r>
            <a:r>
              <a:rPr lang="en-IE" dirty="0" smtClean="0"/>
              <a:t>and </a:t>
            </a:r>
            <a:r>
              <a:rPr lang="en-IE" i="1" dirty="0" smtClean="0"/>
              <a:t>Curved Surface Area</a:t>
            </a:r>
            <a:r>
              <a:rPr lang="en-IE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4AA1F-FB70-40D0-991C-28E3027B7969}" type="slidenum">
              <a:rPr lang="en-IE" smtClean="0"/>
              <a:pPr>
                <a:defRPr/>
              </a:pPr>
              <a:t>23</a:t>
            </a:fld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7868095" cy="46680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Summary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00200"/>
            <a:ext cx="8229600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What did we learn about this content to ensure we had a strong conceptual understanding of this topic?</a:t>
            </a:r>
            <a:endParaRPr lang="en-IE" dirty="0"/>
          </a:p>
          <a:p>
            <a:pPr marL="982663" indent="-627063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The need for a hands-on approach to this topic.</a:t>
            </a:r>
          </a:p>
          <a:p>
            <a:pPr marL="982663" indent="-627063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How useful the concept of nets is for the understanding of surface area.</a:t>
            </a:r>
          </a:p>
          <a:p>
            <a:pPr marL="982663" indent="-627063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The need to start with basic nets before moving to nets involving scale.</a:t>
            </a:r>
          </a:p>
          <a:p>
            <a:pPr marL="982663" indent="-627063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8E9666-AA04-4A66-B6B3-80C10143EB0A}" type="slidenum">
              <a:rPr lang="en-IE" smtClean="0"/>
              <a:pPr>
                <a:defRPr/>
              </a:pPr>
              <a:t>24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44624"/>
            <a:ext cx="8229600" cy="1368152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Teaching Strategies</a:t>
            </a:r>
            <a:endParaRPr lang="en-I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80" y="1600200"/>
            <a:ext cx="8229600" cy="4525963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b="1" dirty="0" smtClean="0"/>
              <a:t>     What </a:t>
            </a:r>
            <a:r>
              <a:rPr lang="en-IE" b="1" dirty="0"/>
              <a:t>did I notice about my own teaching?</a:t>
            </a: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What was difficult?</a:t>
            </a:r>
          </a:p>
          <a:p>
            <a:pPr marL="80645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sz="2800" dirty="0" smtClean="0"/>
              <a:t>Do not intervene too quickly.</a:t>
            </a:r>
          </a:p>
          <a:p>
            <a:pPr marL="80645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IE" sz="2800" dirty="0">
              <a:solidFill>
                <a:srgbClr val="C00000"/>
              </a:solidFill>
            </a:endParaRPr>
          </a:p>
          <a:p>
            <a:pPr marL="80645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IE" sz="2800" dirty="0" smtClean="0">
              <a:solidFill>
                <a:srgbClr val="C00000"/>
              </a:solidFill>
            </a:endParaRPr>
          </a:p>
          <a:p>
            <a:pPr marL="463550" indent="0" eaLnBrk="1" fontAlgn="auto" hangingPunct="1">
              <a:spcAft>
                <a:spcPts val="0"/>
              </a:spcAft>
              <a:buNone/>
              <a:defRPr/>
            </a:pPr>
            <a:endParaRPr lang="en-IE" sz="2800" dirty="0">
              <a:solidFill>
                <a:srgbClr val="C00000"/>
              </a:solidFill>
            </a:endParaRPr>
          </a:p>
          <a:p>
            <a:pPr marL="463550" indent="0" eaLnBrk="1" fontAlgn="auto" hangingPunct="1">
              <a:spcAft>
                <a:spcPts val="0"/>
              </a:spcAft>
              <a:buNone/>
              <a:defRPr/>
            </a:pPr>
            <a:r>
              <a:rPr lang="en-IE" sz="2800" dirty="0" smtClean="0">
                <a:solidFill>
                  <a:srgbClr val="C00000"/>
                </a:solidFill>
              </a:rPr>
              <a:t> </a:t>
            </a:r>
          </a:p>
          <a:p>
            <a:pPr marL="80645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IE" sz="2800" dirty="0" smtClean="0"/>
          </a:p>
          <a:p>
            <a:pPr marL="80645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sz="2800" dirty="0" smtClean="0"/>
              <a:t>Let other students help with misconceptions.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IE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E9E0E-9CA1-4F11-A2D3-11A3079E8819}" type="slidenum">
              <a:rPr lang="en-IE" smtClean="0"/>
              <a:pPr>
                <a:defRPr/>
              </a:pPr>
              <a:t>25</a:t>
            </a:fld>
            <a:endParaRPr lang="en-IE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4" t="14519"/>
          <a:stretch/>
        </p:blipFill>
        <p:spPr bwMode="auto">
          <a:xfrm>
            <a:off x="2771800" y="3175051"/>
            <a:ext cx="3208003" cy="222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Teaching Strategies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80" y="160020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/>
              <a:t>Was it difficult to facilitate and sustain communication and collaboration during the lesson?</a:t>
            </a:r>
          </a:p>
          <a:p>
            <a:pPr marL="804863" indent="-627063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Students working in groups, and comments like: </a:t>
            </a:r>
          </a:p>
          <a:p>
            <a:pPr marL="719138" indent="0" eaLnBrk="1" fontAlgn="auto" hangingPunct="1">
              <a:spcAft>
                <a:spcPts val="0"/>
              </a:spcAft>
              <a:buNone/>
              <a:defRPr/>
            </a:pPr>
            <a:r>
              <a:rPr lang="en-IE" sz="2800" dirty="0">
                <a:solidFill>
                  <a:schemeClr val="tx1"/>
                </a:solidFill>
                <a:latin typeface="Lucida Calligraphy" panose="03010101010101010101" pitchFamily="66" charset="0"/>
              </a:rPr>
              <a:t>“</a:t>
            </a:r>
            <a:r>
              <a:rPr lang="en-IE" sz="2800" dirty="0" smtClean="0">
                <a:solidFill>
                  <a:schemeClr val="tx1"/>
                </a:solidFill>
                <a:latin typeface="Lucida Calligraphy" panose="03010101010101010101" pitchFamily="66" charset="0"/>
              </a:rPr>
              <a:t>You can do it this way; no, also this way; or, how about this way?”</a:t>
            </a:r>
          </a:p>
          <a:p>
            <a:pPr marL="177800" indent="0" eaLnBrk="1" fontAlgn="auto" hangingPunct="1">
              <a:spcAft>
                <a:spcPts val="0"/>
              </a:spcAft>
              <a:buNone/>
              <a:defRPr/>
            </a:pPr>
            <a:r>
              <a:rPr lang="en-IE" dirty="0" smtClean="0">
                <a:solidFill>
                  <a:schemeClr val="tx1"/>
                </a:solidFill>
                <a:latin typeface="Lucida Calligraphy" panose="03010101010101010101" pitchFamily="66" charset="0"/>
              </a:rPr>
              <a:t>	</a:t>
            </a:r>
            <a:r>
              <a:rPr lang="en-IE" sz="2800" dirty="0">
                <a:solidFill>
                  <a:schemeClr val="tx1"/>
                </a:solidFill>
                <a:latin typeface="Lucida Calligraphy" panose="03010101010101010101" pitchFamily="66" charset="0"/>
              </a:rPr>
              <a:t>“We are missing a </a:t>
            </a:r>
            <a:r>
              <a:rPr lang="en-IE" sz="2800" dirty="0" smtClean="0">
                <a:solidFill>
                  <a:schemeClr val="tx1"/>
                </a:solidFill>
                <a:latin typeface="Lucida Calligraphy" panose="03010101010101010101" pitchFamily="66" charset="0"/>
              </a:rPr>
              <a:t>top(lid</a:t>
            </a:r>
            <a:r>
              <a:rPr lang="en-IE" sz="2800" dirty="0">
                <a:solidFill>
                  <a:schemeClr val="tx1"/>
                </a:solidFill>
                <a:latin typeface="Lucida Calligraphy" panose="03010101010101010101" pitchFamily="66" charset="0"/>
              </a:rPr>
              <a:t>).”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83866-A281-42A2-8531-F89C71C67037}" type="slidenum">
              <a:rPr lang="en-IE" smtClean="0"/>
              <a:pPr>
                <a:defRPr/>
              </a:pPr>
              <a:t>26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Teaching Strategies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556792"/>
            <a:ext cx="8003232" cy="2880321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/>
              <a:t>Was it difficult to ask questions to provoke students’ deep thinking</a:t>
            </a:r>
            <a:r>
              <a:rPr lang="en-IE" dirty="0" smtClean="0"/>
              <a:t>?</a:t>
            </a:r>
          </a:p>
          <a:p>
            <a:pPr marL="806450" indent="-5334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/>
              <a:t>E</a:t>
            </a:r>
            <a:r>
              <a:rPr lang="en-IE" dirty="0" smtClean="0"/>
              <a:t>ncouraged students to fold their 2D shapes to 3D and discuss why some did not work.</a:t>
            </a:r>
          </a:p>
          <a:p>
            <a:pPr marL="806450" indent="-5334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/>
              <a:t>Can now visualise, which measurements need to be adjusted.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8967D6-55DD-4A88-B25F-5D1C4BF1CFCC}" type="slidenum">
              <a:rPr lang="en-IE" smtClean="0"/>
              <a:pPr>
                <a:defRPr/>
              </a:pPr>
              <a:t>27</a:t>
            </a:fld>
            <a:endParaRPr lang="en-IE" dirty="0"/>
          </a:p>
        </p:txBody>
      </p:sp>
      <p:pic>
        <p:nvPicPr>
          <p:cNvPr id="7" name="Picture 2" descr="2012-11-15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52" y="1559094"/>
            <a:ext cx="8460432" cy="378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/>
              <a:t>Teaching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888" y="160020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IE" dirty="0" smtClean="0"/>
              <a:t>How did I engage and sustain students’ interest and attention during the lesson?</a:t>
            </a:r>
          </a:p>
          <a:p>
            <a:pPr marL="1077913" indent="-627063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Progressed through the shapes, from cube to cuboid to cylinder.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CE6A9-949E-4E22-A0F6-BEB90F2CFE77}" type="slidenum">
              <a:rPr lang="en-IE" smtClean="0"/>
              <a:pPr>
                <a:defRPr/>
              </a:pPr>
              <a:t>28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/>
              <a:t>Teaching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00200"/>
            <a:ext cx="8280920" cy="4781128"/>
          </a:xfrm>
        </p:spPr>
        <p:txBody>
          <a:bodyPr rtlCol="0">
            <a:normAutofit fontScale="85000" lnSpcReduction="20000"/>
          </a:bodyPr>
          <a:lstStyle/>
          <a:p>
            <a:pPr marL="45243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/>
              <a:t>How did I assess what students knew and understood during the lesson</a:t>
            </a:r>
            <a:r>
              <a:rPr lang="en-IE" dirty="0" smtClean="0"/>
              <a:t>?</a:t>
            </a:r>
          </a:p>
          <a:p>
            <a:pPr marL="719138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Shapes showed their progress from 2D to 3D.</a:t>
            </a:r>
          </a:p>
          <a:p>
            <a:pPr marL="719138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I listened to discussions during the class.</a:t>
            </a:r>
          </a:p>
          <a:p>
            <a:pPr marL="719138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I ensured all students participated in their groups.</a:t>
            </a:r>
          </a:p>
          <a:p>
            <a:pPr marL="719138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All students were first asked to draw a rough sketch individually.</a:t>
            </a:r>
          </a:p>
          <a:p>
            <a:pPr marL="719138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Appropriate observation during the class and encouragement to progress through the shapes.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EF585-8831-40DC-AAC9-7160B39C8C7A}" type="slidenum">
              <a:rPr lang="en-IE" smtClean="0"/>
              <a:pPr>
                <a:defRPr/>
              </a:pPr>
              <a:t>29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Insights into Lesson Study</a:t>
            </a:r>
            <a:endParaRPr lang="en-IE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888" y="160020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IE" sz="2800" dirty="0" smtClean="0"/>
              <a:t>Introduction</a:t>
            </a:r>
            <a:r>
              <a:rPr lang="en-IE" sz="2800" smtClean="0"/>
              <a:t>: Focus </a:t>
            </a:r>
            <a:r>
              <a:rPr lang="en-IE" sz="2800" dirty="0" smtClean="0"/>
              <a:t>of Lesson</a:t>
            </a:r>
          </a:p>
          <a:p>
            <a:pPr eaLnBrk="1" fontAlgn="auto" hangingPunct="1"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IE" sz="2800" dirty="0" smtClean="0"/>
              <a:t>Student Learning : What we learned about students’ understanding based on data collected</a:t>
            </a:r>
          </a:p>
          <a:p>
            <a:pPr eaLnBrk="1" fontAlgn="auto" hangingPunct="1"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IE" sz="2800" dirty="0" smtClean="0"/>
              <a:t>Teaching Strategies: What we noticed about our own teaching</a:t>
            </a:r>
          </a:p>
          <a:p>
            <a:pPr eaLnBrk="1" fontAlgn="auto" hangingPunct="1"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IE" sz="2800" dirty="0" smtClean="0"/>
              <a:t>Strengths &amp; Weaknesses of adopting the Lesson Study process</a:t>
            </a:r>
          </a:p>
          <a:p>
            <a:pPr marL="571500" indent="-571500" eaLnBrk="1" fontAlgn="auto" hangingPunct="1">
              <a:spcAft>
                <a:spcPts val="0"/>
              </a:spcAft>
              <a:buFont typeface="+mj-lt"/>
              <a:buAutoNum type="romanUcPeriod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488D1F-1DDB-4D1D-A834-76D2CCF8B41A}" type="slidenum">
              <a:rPr lang="en-IE" smtClean="0"/>
              <a:pPr>
                <a:defRPr/>
              </a:pPr>
              <a:t>3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/>
              <a:t>Teaching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888" y="160020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/>
              <a:t>How did I put closure to the lesson</a:t>
            </a:r>
            <a:r>
              <a:rPr lang="en-IE" dirty="0" smtClean="0"/>
              <a:t>?</a:t>
            </a:r>
          </a:p>
          <a:p>
            <a:pPr marL="900113" indent="-544513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 Students demonstrated their  shapes.</a:t>
            </a:r>
          </a:p>
          <a:p>
            <a:pPr eaLnBrk="1" fontAlgn="auto" hangingPunct="1"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What </a:t>
            </a:r>
            <a:r>
              <a:rPr lang="en-IE" dirty="0"/>
              <a:t>understandings have I developed regarding teaching strategies </a:t>
            </a:r>
            <a:r>
              <a:rPr lang="en-IE" dirty="0" smtClean="0"/>
              <a:t>for </a:t>
            </a:r>
            <a:r>
              <a:rPr lang="en-IE" dirty="0"/>
              <a:t>this topic as a result of my involvement in Lesson </a:t>
            </a:r>
            <a:r>
              <a:rPr lang="en-IE" dirty="0" smtClean="0"/>
              <a:t>Study?</a:t>
            </a:r>
          </a:p>
          <a:p>
            <a:pPr marL="982663" indent="-627063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No option but to use a hands-on, discovery learning approach for this topic.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37E78-7D03-4F29-A8B9-799A6B4A6866}" type="slidenum">
              <a:rPr lang="en-IE" smtClean="0"/>
              <a:pPr>
                <a:defRPr/>
              </a:pPr>
              <a:t>30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/>
              <a:t>Teaching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888" y="160020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What </a:t>
            </a:r>
            <a:r>
              <a:rPr lang="en-IE" dirty="0"/>
              <a:t>changes would I make in the </a:t>
            </a:r>
            <a:r>
              <a:rPr lang="en-IE" dirty="0" smtClean="0"/>
              <a:t>future, </a:t>
            </a:r>
            <a:r>
              <a:rPr lang="en-IE" dirty="0"/>
              <a:t>based on what I have learned in my </a:t>
            </a:r>
            <a:r>
              <a:rPr lang="en-IE" dirty="0" smtClean="0"/>
              <a:t>teaching, </a:t>
            </a:r>
            <a:r>
              <a:rPr lang="en-IE" dirty="0"/>
              <a:t>to address students’ </a:t>
            </a:r>
            <a:r>
              <a:rPr lang="en-IE" dirty="0" smtClean="0"/>
              <a:t>misconceptions?</a:t>
            </a:r>
          </a:p>
          <a:p>
            <a:pPr marL="901700" indent="-546100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160463" algn="l"/>
                <a:tab pos="1166813" algn="l"/>
              </a:tabLst>
              <a:defRPr/>
            </a:pPr>
            <a:r>
              <a:rPr lang="en-IE" dirty="0" smtClean="0"/>
              <a:t>Select groups with a mix of abilities.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37E78-7D03-4F29-A8B9-799A6B4A6866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57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80" y="8792"/>
            <a:ext cx="8229600" cy="1548000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sz="4000" u="none" dirty="0" smtClean="0"/>
              <a:t>Reflections on Lesson Study Process</a:t>
            </a:r>
            <a:endParaRPr lang="en-IE" sz="4000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80" y="1600200"/>
            <a:ext cx="8229600" cy="4525963"/>
          </a:xfrm>
        </p:spPr>
        <p:txBody>
          <a:bodyPr rtlCol="0"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b="1" dirty="0" smtClean="0"/>
              <a:t>Strengths &amp; Weaknesses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/>
              <a:t>As a mathematics team how has Lesson Study impacted on the way we work with other colleagues?</a:t>
            </a:r>
          </a:p>
          <a:p>
            <a:pPr marL="541338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 Always co-operate as a team but:</a:t>
            </a:r>
          </a:p>
          <a:p>
            <a:pPr marL="1158875" indent="-457200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IE" dirty="0" smtClean="0"/>
              <a:t>Advantages of seeing another teacher’s style in the classroom.</a:t>
            </a:r>
          </a:p>
          <a:p>
            <a:pPr marL="1158875" indent="-457200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IE" dirty="0" smtClean="0"/>
              <a:t>Having an opportunity to observe students in the classroom without the responsibility.</a:t>
            </a:r>
          </a:p>
          <a:p>
            <a:pPr marL="541338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32376-9FEA-4566-9820-B791352A5F6C}" type="slidenum">
              <a:rPr lang="en-IE" smtClean="0"/>
              <a:pPr>
                <a:defRPr/>
              </a:pPr>
              <a:t>32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80" y="8792"/>
            <a:ext cx="8229600" cy="1548000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sz="4000" u="none" dirty="0" smtClean="0"/>
              <a:t>Reflections on Lesson Study Process</a:t>
            </a:r>
            <a:endParaRPr lang="en-IE" sz="4000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80" y="1600200"/>
            <a:ext cx="8229600" cy="4781128"/>
          </a:xfrm>
        </p:spPr>
        <p:txBody>
          <a:bodyPr rtlCol="0">
            <a:normAutofit fontScale="77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b="1" dirty="0" smtClean="0"/>
              <a:t>Strengths &amp; Weaknesses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/>
              <a:t>Personally</a:t>
            </a:r>
            <a:r>
              <a:rPr lang="en-IE" dirty="0"/>
              <a:t>, how has Lesson Study supported my growth as a teacher</a:t>
            </a:r>
            <a:r>
              <a:rPr lang="en-IE" dirty="0" smtClean="0"/>
              <a:t>?</a:t>
            </a:r>
          </a:p>
          <a:p>
            <a:pPr marL="723900" indent="-446088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It encouraged me to use a practical approach, where possible, in maths classes.</a:t>
            </a:r>
          </a:p>
          <a:p>
            <a:pPr marL="723900" indent="-446088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Staff discussions need to be about methodologies and </a:t>
            </a:r>
            <a:r>
              <a:rPr lang="en-IE" dirty="0"/>
              <a:t>s</a:t>
            </a:r>
            <a:r>
              <a:rPr lang="en-IE" dirty="0" smtClean="0"/>
              <a:t>haring ideas, not just about planning.</a:t>
            </a:r>
          </a:p>
          <a:p>
            <a:pPr marL="446088" indent="-446088" eaLnBrk="1" fontAlgn="auto" hangingPunct="1">
              <a:spcBef>
                <a:spcPts val="1800"/>
              </a:spcBef>
              <a:spcAft>
                <a:spcPts val="600"/>
              </a:spcAft>
              <a:defRPr/>
            </a:pPr>
            <a:r>
              <a:rPr lang="en-IE" dirty="0"/>
              <a:t>Recommendations as to how Lesson Study could be integrated into a school </a:t>
            </a:r>
            <a:r>
              <a:rPr lang="en-IE" dirty="0" smtClean="0"/>
              <a:t>context.</a:t>
            </a:r>
            <a:endParaRPr lang="en-IE" dirty="0"/>
          </a:p>
          <a:p>
            <a:pPr marL="723900" indent="-446088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Cross-curricular discussions; for example, </a:t>
            </a:r>
            <a:r>
              <a:rPr lang="en-IE" i="1" dirty="0" smtClean="0"/>
              <a:t>nets</a:t>
            </a:r>
            <a:r>
              <a:rPr lang="en-IE" dirty="0" smtClean="0"/>
              <a:t> are called </a:t>
            </a:r>
            <a:r>
              <a:rPr lang="en-IE" i="1" dirty="0" smtClean="0"/>
              <a:t>developments</a:t>
            </a:r>
            <a:r>
              <a:rPr lang="en-IE" dirty="0" smtClean="0"/>
              <a:t> in Technical Graphics.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32376-9FEA-4566-9820-B791352A5F6C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0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80" y="44624"/>
            <a:ext cx="8229600" cy="1152128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Introduction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888" y="1196752"/>
            <a:ext cx="8229600" cy="5256584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3300" dirty="0"/>
              <a:t>T</a:t>
            </a:r>
            <a:r>
              <a:rPr lang="en-IE" sz="3300" dirty="0" smtClean="0"/>
              <a:t>opic investigated </a:t>
            </a:r>
            <a:r>
              <a:rPr lang="en-IE" sz="3300" dirty="0"/>
              <a:t>Introduction to </a:t>
            </a:r>
            <a:r>
              <a:rPr lang="en-IE" sz="3300" dirty="0" smtClean="0"/>
              <a:t>Nets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3300" dirty="0" smtClean="0"/>
              <a:t>How we planned the lesson:</a:t>
            </a:r>
          </a:p>
          <a:p>
            <a:pPr marL="901700" indent="-357188" eaLnBrk="1" fontAlgn="auto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622300" algn="l"/>
              </a:tabLst>
              <a:defRPr/>
            </a:pPr>
            <a:r>
              <a:rPr lang="en-IE" sz="2800" dirty="0" smtClean="0"/>
              <a:t>Group Meeting</a:t>
            </a:r>
          </a:p>
          <a:p>
            <a:pPr marL="901700" indent="-357188" eaLnBrk="1" fontAlgn="auto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622300" algn="l"/>
              </a:tabLst>
              <a:defRPr/>
            </a:pPr>
            <a:r>
              <a:rPr lang="en-IE" sz="2800" dirty="0" smtClean="0"/>
              <a:t>We decided to use </a:t>
            </a:r>
            <a:r>
              <a:rPr lang="en-IE" sz="2800" b="1" u="sng" dirty="0"/>
              <a:t>d</a:t>
            </a:r>
            <a:r>
              <a:rPr lang="en-IE" sz="2800" b="1" u="sng" dirty="0" smtClean="0"/>
              <a:t>iscovery learning </a:t>
            </a:r>
            <a:r>
              <a:rPr lang="en-IE" sz="2800" dirty="0" smtClean="0"/>
              <a:t>and </a:t>
            </a:r>
            <a:r>
              <a:rPr lang="en-IE" sz="2800" b="1" u="sng" dirty="0"/>
              <a:t>g</a:t>
            </a:r>
            <a:r>
              <a:rPr lang="en-IE" sz="2800" b="1" u="sng" dirty="0" smtClean="0"/>
              <a:t>roup work</a:t>
            </a:r>
            <a:r>
              <a:rPr lang="en-IE" sz="2800" dirty="0" smtClean="0"/>
              <a:t> with the teacher acting mainly as a facilitator.</a:t>
            </a:r>
          </a:p>
          <a:p>
            <a:pPr marL="901700" indent="-357188" eaLnBrk="1" fontAlgn="auto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622300" algn="l"/>
              </a:tabLst>
              <a:defRPr/>
            </a:pPr>
            <a:r>
              <a:rPr lang="en-IE" sz="2800" dirty="0" smtClean="0"/>
              <a:t>We decided on the order we would ask students to draw the nets of a </a:t>
            </a:r>
            <a:r>
              <a:rPr lang="en-IE" sz="2800" dirty="0"/>
              <a:t>cube, cuboid and </a:t>
            </a:r>
            <a:r>
              <a:rPr lang="en-IE" sz="2800" dirty="0" smtClean="0"/>
              <a:t>cylinder. </a:t>
            </a:r>
          </a:p>
          <a:p>
            <a:pPr marL="901700" indent="-357188" eaLnBrk="1" fontAlgn="auto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622300" algn="l"/>
              </a:tabLst>
              <a:defRPr/>
            </a:pPr>
            <a:r>
              <a:rPr lang="en-IE" sz="2800" dirty="0" smtClean="0"/>
              <a:t>Dimensions would be given and would fit on an A4 sheet.</a:t>
            </a:r>
          </a:p>
          <a:p>
            <a:pPr marL="901700" indent="-357188" eaLnBrk="1" fontAlgn="auto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622300" algn="l"/>
              </a:tabLst>
              <a:defRPr/>
            </a:pPr>
            <a:r>
              <a:rPr lang="en-IE" sz="2800" dirty="0" smtClean="0"/>
              <a:t>We made a PowerPoint show.</a:t>
            </a:r>
          </a:p>
          <a:p>
            <a:pPr marL="901700" indent="-357188" eaLnBrk="1" fontAlgn="auto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622300" algn="l"/>
              </a:tabLst>
              <a:defRPr/>
            </a:pPr>
            <a:r>
              <a:rPr lang="en-IE" sz="2800" dirty="0" smtClean="0"/>
              <a:t>We collected resources.</a:t>
            </a:r>
            <a:endParaRPr lang="en-IE" sz="2800" dirty="0"/>
          </a:p>
          <a:p>
            <a:pPr marL="544512" indent="0" eaLnBrk="1" fontAlgn="auto" hangingPunct="1">
              <a:spcAft>
                <a:spcPts val="0"/>
              </a:spcAft>
              <a:buNone/>
              <a:tabLst>
                <a:tab pos="622300" algn="l"/>
              </a:tabLst>
              <a:defRPr/>
            </a:pPr>
            <a:endParaRPr lang="en-IE" sz="28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IE" sz="2800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IE" sz="2800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IE" sz="2800" dirty="0" smtClean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IE" sz="28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8BAFCC-65C4-4A74-B3D2-06A429979A84}" type="slidenum">
              <a:rPr lang="en-IE" smtClean="0"/>
              <a:pPr>
                <a:defRPr/>
              </a:pPr>
              <a:t>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4874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Introduction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80" y="1600200"/>
            <a:ext cx="8229600" cy="45259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dirty="0"/>
              <a:t>T</a:t>
            </a:r>
            <a:r>
              <a:rPr lang="en-IE" sz="2800" dirty="0" smtClean="0"/>
              <a:t>opic investigated: </a:t>
            </a:r>
            <a:r>
              <a:rPr lang="en-IE" sz="2800" dirty="0"/>
              <a:t>Introduction to </a:t>
            </a:r>
            <a:r>
              <a:rPr lang="en-IE" sz="2800" dirty="0" smtClean="0"/>
              <a:t>Nets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dirty="0" smtClean="0"/>
              <a:t>Resources used: </a:t>
            </a:r>
            <a:endParaRPr lang="en-IE" sz="2800" dirty="0"/>
          </a:p>
          <a:p>
            <a:pPr marL="725488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sz="2800" dirty="0" smtClean="0"/>
              <a:t>A4 paper</a:t>
            </a:r>
          </a:p>
          <a:p>
            <a:pPr marL="725488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sz="2800" dirty="0"/>
              <a:t>S</a:t>
            </a:r>
            <a:r>
              <a:rPr lang="en-IE" sz="2800" dirty="0" smtClean="0"/>
              <a:t>cissors </a:t>
            </a:r>
          </a:p>
          <a:p>
            <a:pPr marL="725488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sz="2800" dirty="0" smtClean="0"/>
              <a:t>Mathematical Instruments </a:t>
            </a:r>
          </a:p>
          <a:p>
            <a:pPr marL="725488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sz="2800" dirty="0" smtClean="0"/>
              <a:t>PowerPoint </a:t>
            </a:r>
            <a:r>
              <a:rPr lang="en-IE" sz="2800" dirty="0"/>
              <a:t>containing pictures of nets, and extension </a:t>
            </a:r>
            <a:r>
              <a:rPr lang="en-IE" sz="2800" dirty="0" smtClean="0"/>
              <a:t>exercises</a:t>
            </a:r>
          </a:p>
          <a:p>
            <a:pPr marL="725488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sz="2800" dirty="0"/>
              <a:t>3D visual shapes </a:t>
            </a:r>
          </a:p>
          <a:p>
            <a:pPr marL="725488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IE" sz="28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8BAFCC-65C4-4A74-B3D2-06A429979A84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88840"/>
            <a:ext cx="312926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953382"/>
            <a:ext cx="960115" cy="133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979409"/>
            <a:ext cx="1313645" cy="126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3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Introduction</a:t>
            </a:r>
            <a:endParaRPr lang="en-IE" b="1" u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1484784"/>
                <a:ext cx="8229600" cy="4925144"/>
              </a:xfrm>
            </p:spPr>
            <p:txBody>
              <a:bodyPr rtlCol="0">
                <a:normAutofit fontScale="85000" lnSpcReduction="200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IE" sz="2800" dirty="0" smtClean="0"/>
                  <a:t>Topic investigated: </a:t>
                </a:r>
                <a:r>
                  <a:rPr lang="en-IE" sz="2800" dirty="0"/>
                  <a:t>Introduction to </a:t>
                </a:r>
                <a:r>
                  <a:rPr lang="en-IE" sz="2800" dirty="0" smtClean="0"/>
                  <a:t>Nets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n-IE" sz="2800" dirty="0"/>
                  <a:t>Prior Knowledge</a:t>
                </a:r>
                <a:r>
                  <a:rPr lang="en-IE" sz="2800" dirty="0" smtClean="0"/>
                  <a:t>:</a:t>
                </a:r>
              </a:p>
              <a:p>
                <a:pPr marL="990600" indent="-528638" eaLnBrk="1" fontAlgn="auto" hangingPunct="1">
                  <a:spcBef>
                    <a:spcPts val="18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IE" sz="2800" dirty="0"/>
                  <a:t>m</a:t>
                </a:r>
                <a:r>
                  <a:rPr lang="en-IE" sz="2800" dirty="0" smtClean="0"/>
                  <a:t>easurement and how to do this accurately</a:t>
                </a:r>
              </a:p>
              <a:p>
                <a:pPr marL="990600" indent="-528638" eaLnBrk="1" fontAlgn="auto" hangingPunct="1">
                  <a:spcBef>
                    <a:spcPts val="18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IE" sz="2800" dirty="0"/>
                  <a:t>c</a:t>
                </a:r>
                <a:r>
                  <a:rPr lang="en-IE" sz="2800" dirty="0" smtClean="0"/>
                  <a:t>oncept of area and how to find the area of rectangles and circles </a:t>
                </a:r>
              </a:p>
              <a:p>
                <a:pPr marL="990600" indent="-528638" eaLnBrk="1" fontAlgn="auto" hangingPunct="1">
                  <a:spcBef>
                    <a:spcPts val="18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IE" sz="2800" dirty="0"/>
                  <a:t>p</a:t>
                </a:r>
                <a:r>
                  <a:rPr lang="en-IE" sz="2800" dirty="0" smtClean="0"/>
                  <a:t>erimeter of rectangles and circles</a:t>
                </a:r>
              </a:p>
              <a:p>
                <a:pPr marL="990600" indent="-528638" eaLnBrk="1" fontAlgn="auto" hangingPunct="1">
                  <a:spcBef>
                    <a:spcPts val="18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IE" sz="2800" dirty="0"/>
                  <a:t>v</a:t>
                </a:r>
                <a:r>
                  <a:rPr lang="en-IE" sz="2800" dirty="0" smtClean="0"/>
                  <a:t>ocabulary: edges</a:t>
                </a:r>
                <a:r>
                  <a:rPr lang="en-IE" sz="2800" dirty="0"/>
                  <a:t>, faces and </a:t>
                </a:r>
                <a:r>
                  <a:rPr lang="en-IE" sz="2800" dirty="0" smtClean="0"/>
                  <a:t>vertex (vertices)</a:t>
                </a:r>
                <a:endParaRPr lang="en-IE" sz="2800" dirty="0"/>
              </a:p>
              <a:p>
                <a:pPr marL="990600" indent="-528638" eaLnBrk="1" fontAlgn="auto" hangingPunct="1">
                  <a:spcBef>
                    <a:spcPts val="18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IE" sz="2800" dirty="0"/>
                  <a:t>c</a:t>
                </a:r>
                <a:r>
                  <a:rPr lang="en-IE" sz="2800" dirty="0" smtClean="0"/>
                  <a:t>ircles, sectors</a:t>
                </a:r>
                <a:r>
                  <a:rPr lang="en-IE" sz="2800" dirty="0"/>
                  <a:t>, </a:t>
                </a:r>
                <a:r>
                  <a:rPr lang="en-IE" sz="2800" dirty="0" smtClean="0"/>
                  <a:t>radius, diameter, </a:t>
                </a:r>
                <a14:m>
                  <m:oMath xmlns:m="http://schemas.openxmlformats.org/officeDocument/2006/math">
                    <m:r>
                      <a:rPr lang="en-IE" sz="280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IE" sz="28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IE" sz="2800" b="0" i="0" smtClean="0">
                        <a:latin typeface="Cambria Math"/>
                        <a:ea typeface="Cambria Math"/>
                      </a:rPr>
                      <m:t>and</m:t>
                    </m:r>
                    <m:r>
                      <a:rPr lang="en-IE" sz="2800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IE" sz="2800" dirty="0" smtClean="0"/>
                  <a:t>circumference </a:t>
                </a:r>
              </a:p>
              <a:p>
                <a:pPr marL="990600" indent="-528638" eaLnBrk="1" fontAlgn="auto" hangingPunct="1">
                  <a:spcBef>
                    <a:spcPts val="18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IE" sz="2800" dirty="0"/>
                  <a:t>u</a:t>
                </a:r>
                <a:r>
                  <a:rPr lang="en-IE" sz="2800" dirty="0" smtClean="0"/>
                  <a:t>se of mathematical instruments</a:t>
                </a:r>
                <a:endParaRPr lang="en-IE" sz="2800" dirty="0"/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endParaRPr lang="en-IE" sz="2800" dirty="0" smtClean="0">
                  <a:solidFill>
                    <a:srgbClr val="FF0000"/>
                  </a:solidFill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endParaRPr lang="en-IE" sz="2800" dirty="0" smtClean="0">
                  <a:solidFill>
                    <a:srgbClr val="FF0000"/>
                  </a:solidFill>
                </a:endParaRPr>
              </a:p>
              <a:p>
                <a:pPr eaLnBrk="1" fontAlgn="auto" hangingPunct="1"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endParaRPr lang="en-IE" sz="2800" dirty="0" smtClean="0"/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endParaRPr lang="en-IE" sz="2800" dirty="0" smtClean="0"/>
              </a:p>
              <a:p>
                <a:pPr eaLnBrk="1" fontAlgn="auto" hangingPunct="1"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endParaRPr lang="en-IE" sz="2800" dirty="0" smtClean="0"/>
              </a:p>
              <a:p>
                <a:pPr marL="0" indent="0" eaLnBrk="1" fontAlgn="auto" hangingPunct="1">
                  <a:spcAft>
                    <a:spcPts val="0"/>
                  </a:spcAft>
                  <a:buFont typeface="Arial" pitchFamily="34" charset="0"/>
                  <a:buNone/>
                  <a:defRPr/>
                </a:pPr>
                <a:endParaRPr lang="en-IE" sz="2800" dirty="0" smtClean="0"/>
              </a:p>
              <a:p>
                <a:pPr eaLnBrk="1" fontAlgn="auto" hangingPunct="1"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endParaRPr lang="en-IE" dirty="0" smtClean="0"/>
              </a:p>
              <a:p>
                <a:pPr eaLnBrk="1" fontAlgn="auto" hangingPunct="1"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endParaRPr lang="en-I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1484784"/>
                <a:ext cx="8229600" cy="4925144"/>
              </a:xfrm>
              <a:blipFill rotWithShape="0">
                <a:blip r:embed="rId3"/>
                <a:stretch>
                  <a:fillRect l="-1111" t="-235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8BAFCC-65C4-4A74-B3D2-06A429979A84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9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Introduction</a:t>
            </a:r>
            <a:r>
              <a:rPr lang="en-IE" b="1" dirty="0" smtClean="0"/>
              <a:t> 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015" y="1412776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/>
              <a:t>Learning </a:t>
            </a:r>
            <a:r>
              <a:rPr lang="en-IE" dirty="0" smtClean="0"/>
              <a:t>Outcomes: </a:t>
            </a:r>
          </a:p>
          <a:p>
            <a:pPr marL="804863" indent="-449263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We </a:t>
            </a:r>
            <a:r>
              <a:rPr lang="en-IE" dirty="0"/>
              <a:t>wanted students to be able to draw the net of a cube, </a:t>
            </a:r>
            <a:r>
              <a:rPr lang="en-IE" dirty="0" smtClean="0"/>
              <a:t>cuboid </a:t>
            </a:r>
            <a:r>
              <a:rPr lang="en-IE" dirty="0"/>
              <a:t>and cylinder</a:t>
            </a:r>
            <a:r>
              <a:rPr lang="en-IE" dirty="0" smtClean="0"/>
              <a:t>. </a:t>
            </a:r>
          </a:p>
          <a:p>
            <a:pPr marL="804863" indent="-449263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We wanted students to be able to move from 3D to 2D and 2D to 3D.</a:t>
            </a:r>
            <a:endParaRPr lang="en-IE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42F1E-A617-40F4-83A2-90C1141EF153}" type="slidenum">
              <a:rPr lang="en-IE" smtClean="0"/>
              <a:pPr>
                <a:defRPr/>
              </a:pPr>
              <a:t>7</a:t>
            </a:fld>
            <a:endParaRPr lang="en-IE" dirty="0"/>
          </a:p>
        </p:txBody>
      </p:sp>
      <p:pic>
        <p:nvPicPr>
          <p:cNvPr id="1026" name="Picture 2" descr="2012-11-14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1" b="6339"/>
          <a:stretch>
            <a:fillRect/>
          </a:stretch>
        </p:blipFill>
        <p:spPr bwMode="auto">
          <a:xfrm>
            <a:off x="3419872" y="4221088"/>
            <a:ext cx="2238375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Introduction</a:t>
            </a:r>
            <a:r>
              <a:rPr lang="en-IE" b="1" dirty="0" smtClean="0"/>
              <a:t> 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888" y="1600200"/>
            <a:ext cx="8229600" cy="4781128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Why </a:t>
            </a:r>
            <a:r>
              <a:rPr lang="en-IE" dirty="0"/>
              <a:t>did we choose to focus on this mathematical area? </a:t>
            </a:r>
            <a:endParaRPr lang="en-IE" dirty="0" smtClean="0"/>
          </a:p>
          <a:p>
            <a:pPr marL="1257300" lvl="0" indent="-635000">
              <a:buFont typeface="Wingdings" panose="05000000000000000000" pitchFamily="2" charset="2"/>
              <a:buChar char="Ø"/>
            </a:pPr>
            <a:r>
              <a:rPr lang="en-IE" sz="3500" dirty="0" smtClean="0"/>
              <a:t>Students’ </a:t>
            </a:r>
            <a:r>
              <a:rPr lang="en-IE" sz="3500" dirty="0"/>
              <a:t>lack of spatial </a:t>
            </a:r>
            <a:r>
              <a:rPr lang="en-IE" sz="3500" dirty="0" smtClean="0"/>
              <a:t>awareness</a:t>
            </a:r>
          </a:p>
          <a:p>
            <a:pPr marL="1257300" indent="-635000">
              <a:buFont typeface="Wingdings" panose="05000000000000000000" pitchFamily="2" charset="2"/>
              <a:buChar char="Ø"/>
            </a:pPr>
            <a:r>
              <a:rPr lang="en-IE" sz="3500" dirty="0"/>
              <a:t>I</a:t>
            </a:r>
            <a:r>
              <a:rPr lang="en-IE" sz="3500" dirty="0" smtClean="0"/>
              <a:t>dea </a:t>
            </a:r>
            <a:r>
              <a:rPr lang="en-IE" sz="3500" dirty="0"/>
              <a:t>of going from </a:t>
            </a:r>
            <a:r>
              <a:rPr lang="en-IE" sz="3500" dirty="0" smtClean="0"/>
              <a:t>3D </a:t>
            </a:r>
            <a:r>
              <a:rPr lang="en-IE" sz="3500" dirty="0"/>
              <a:t>to </a:t>
            </a:r>
            <a:r>
              <a:rPr lang="en-IE" sz="3500" dirty="0" smtClean="0"/>
              <a:t>2D and </a:t>
            </a:r>
            <a:br>
              <a:rPr lang="en-IE" sz="3500" dirty="0" smtClean="0"/>
            </a:br>
            <a:r>
              <a:rPr lang="en-IE" sz="3500" dirty="0" smtClean="0"/>
              <a:t>2D to 3D</a:t>
            </a:r>
            <a:endParaRPr lang="en-IE" sz="3500" dirty="0"/>
          </a:p>
          <a:p>
            <a:pPr marL="1257300" lvl="0" indent="-635000">
              <a:buFont typeface="Wingdings" panose="05000000000000000000" pitchFamily="2" charset="2"/>
              <a:buChar char="Ø"/>
            </a:pPr>
            <a:r>
              <a:rPr lang="en-IE" sz="3500" dirty="0" smtClean="0"/>
              <a:t>Students’ </a:t>
            </a:r>
            <a:r>
              <a:rPr lang="en-IE" sz="3500" dirty="0"/>
              <a:t>lack of understanding of surface </a:t>
            </a:r>
            <a:r>
              <a:rPr lang="en-IE" sz="3500" dirty="0" smtClean="0"/>
              <a:t>area</a:t>
            </a:r>
            <a:endParaRPr lang="en-IE" sz="3500" dirty="0"/>
          </a:p>
          <a:p>
            <a:pPr marL="1257300" lvl="0" indent="-635000">
              <a:buFont typeface="Wingdings" panose="05000000000000000000" pitchFamily="2" charset="2"/>
              <a:buChar char="Ø"/>
            </a:pPr>
            <a:r>
              <a:rPr lang="en-IE" sz="3500" dirty="0" smtClean="0"/>
              <a:t>Students </a:t>
            </a:r>
            <a:r>
              <a:rPr lang="en-IE" sz="3500" dirty="0"/>
              <a:t>being unable to </a:t>
            </a:r>
            <a:r>
              <a:rPr lang="en-IE" sz="3500" dirty="0" smtClean="0"/>
              <a:t>calculate the cost of materials </a:t>
            </a:r>
            <a:r>
              <a:rPr lang="en-IE" sz="3500" dirty="0"/>
              <a:t>used to make these </a:t>
            </a:r>
            <a:r>
              <a:rPr lang="en-IE" sz="3500" dirty="0" smtClean="0"/>
              <a:t>shapes in real-life applications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42F1E-A617-40F4-83A2-90C1141EF153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Introduction 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23419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tabLst>
                <a:tab pos="446088" algn="l"/>
              </a:tabLst>
              <a:defRPr/>
            </a:pPr>
            <a:r>
              <a:rPr lang="en-IE" dirty="0" smtClean="0"/>
              <a:t>	Enduring understandings:</a:t>
            </a:r>
          </a:p>
          <a:p>
            <a:pPr marL="0" indent="0" eaLnBrk="1" fontAlgn="auto" hangingPunct="1">
              <a:spcAft>
                <a:spcPts val="0"/>
              </a:spcAft>
              <a:buNone/>
              <a:tabLst>
                <a:tab pos="446088" algn="l"/>
              </a:tabLst>
              <a:defRPr/>
            </a:pPr>
            <a:r>
              <a:rPr lang="en-IE" dirty="0" smtClean="0"/>
              <a:t>	Students being able to</a:t>
            </a:r>
          </a:p>
          <a:p>
            <a:pPr marL="1162050" lvl="0" indent="-636588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recognise </a:t>
            </a:r>
            <a:r>
              <a:rPr lang="en-IE" dirty="0"/>
              <a:t>what is meant by a </a:t>
            </a:r>
            <a:r>
              <a:rPr lang="en-IE" dirty="0" smtClean="0"/>
              <a:t>net</a:t>
            </a:r>
          </a:p>
          <a:p>
            <a:pPr marL="1162050" indent="-636588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look </a:t>
            </a:r>
            <a:r>
              <a:rPr lang="en-IE" dirty="0"/>
              <a:t>at a </a:t>
            </a:r>
            <a:r>
              <a:rPr lang="en-IE" dirty="0" smtClean="0"/>
              <a:t>cube, cuboid or cylinder </a:t>
            </a:r>
            <a:r>
              <a:rPr lang="en-IE" dirty="0"/>
              <a:t>and draw </a:t>
            </a:r>
            <a:r>
              <a:rPr lang="en-IE" dirty="0" smtClean="0"/>
              <a:t>its net</a:t>
            </a:r>
            <a:endParaRPr lang="en-IE" dirty="0"/>
          </a:p>
          <a:p>
            <a:pPr marL="1162050" lvl="0" indent="-636588">
              <a:buFont typeface="Wingdings" panose="05000000000000000000" pitchFamily="2" charset="2"/>
              <a:buChar char="Ø"/>
            </a:pPr>
            <a:r>
              <a:rPr lang="en-IE" dirty="0"/>
              <a:t>r</a:t>
            </a:r>
            <a:r>
              <a:rPr lang="en-IE" dirty="0" smtClean="0"/>
              <a:t>ecognise </a:t>
            </a:r>
            <a:r>
              <a:rPr lang="en-IE" dirty="0"/>
              <a:t>the surface area </a:t>
            </a:r>
            <a:r>
              <a:rPr lang="en-IE" dirty="0" smtClean="0"/>
              <a:t>of these shapes </a:t>
            </a:r>
            <a:r>
              <a:rPr lang="en-IE" dirty="0"/>
              <a:t>from </a:t>
            </a:r>
            <a:r>
              <a:rPr lang="en-IE" dirty="0" smtClean="0"/>
              <a:t>their nets</a:t>
            </a:r>
            <a:endParaRPr lang="en-IE" dirty="0"/>
          </a:p>
          <a:p>
            <a:pPr marL="1162050" lvl="0" indent="-636588">
              <a:buFont typeface="Wingdings" panose="05000000000000000000" pitchFamily="2" charset="2"/>
              <a:buChar char="Ø"/>
            </a:pPr>
            <a:r>
              <a:rPr lang="en-IE" dirty="0"/>
              <a:t>r</a:t>
            </a:r>
            <a:r>
              <a:rPr lang="en-IE" dirty="0" smtClean="0"/>
              <a:t>ecognise </a:t>
            </a:r>
            <a:r>
              <a:rPr lang="en-IE" dirty="0"/>
              <a:t>potential nets that would not make these </a:t>
            </a:r>
            <a:r>
              <a:rPr lang="en-IE" dirty="0" smtClean="0"/>
              <a:t>shapes.</a:t>
            </a:r>
            <a:endParaRPr lang="en-IE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79E7F-673D-4108-949D-87F0AACF44A2}" type="slidenum">
              <a:rPr lang="en-IE" smtClean="0"/>
              <a:pPr>
                <a:defRPr/>
              </a:pPr>
              <a:t>9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12CF6C46FFE94CA8A9092A06B91545" ma:contentTypeVersion="1" ma:contentTypeDescription="Create a new document." ma:contentTypeScope="" ma:versionID="30ca1c7ebed630c1016829c2a1a4f149">
  <xsd:schema xmlns:xsd="http://www.w3.org/2001/XMLSchema" xmlns:xs="http://www.w3.org/2001/XMLSchema" xmlns:p="http://schemas.microsoft.com/office/2006/metadata/properties" xmlns:ns3="b1d8421d-002a-4abb-b7b6-8af25667e8ad" targetNamespace="http://schemas.microsoft.com/office/2006/metadata/properties" ma:root="true" ma:fieldsID="6ad45303017be1d3153c6da7aa14bb3d" ns3:_="">
    <xsd:import namespace="b1d8421d-002a-4abb-b7b6-8af25667e8ad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d8421d-002a-4abb-b7b6-8af25667e8a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E25BCB7-EA16-4087-9028-338EAD3DDB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F463E0-AA3B-4537-B9F1-6746F85033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d8421d-002a-4abb-b7b6-8af25667e8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032077-D851-4D24-B1AB-708116F5AAEC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b1d8421d-002a-4abb-b7b6-8af25667e8ad"/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1084</TotalTime>
  <Words>1293</Words>
  <Application>Microsoft Office PowerPoint</Application>
  <PresentationFormat>On-screen Show (4:3)</PresentationFormat>
  <Paragraphs>252</Paragraphs>
  <Slides>33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Maths Counts  Insights into Lesson Study</vt:lpstr>
      <vt:lpstr>St Mark’s Community School</vt:lpstr>
      <vt:lpstr>Insights into Lesson Study</vt:lpstr>
      <vt:lpstr>Introduction</vt:lpstr>
      <vt:lpstr>Introduction</vt:lpstr>
      <vt:lpstr>Introduction</vt:lpstr>
      <vt:lpstr>Introduction </vt:lpstr>
      <vt:lpstr>Introduction </vt:lpstr>
      <vt:lpstr>Introduction </vt:lpstr>
      <vt:lpstr>Introduction </vt:lpstr>
      <vt:lpstr>Reflections on the Lesson</vt:lpstr>
      <vt:lpstr> Student Learning   </vt:lpstr>
      <vt:lpstr>Reflections on the Lesson</vt:lpstr>
      <vt:lpstr>Reflections on the Lesson</vt:lpstr>
      <vt:lpstr>Student Understanding</vt:lpstr>
      <vt:lpstr>PowerPoint Presentation</vt:lpstr>
      <vt:lpstr>Common Misconceptions</vt:lpstr>
      <vt:lpstr>Common Misconceptions</vt:lpstr>
      <vt:lpstr>Common Misconceptions</vt:lpstr>
      <vt:lpstr>Common Misconceptions</vt:lpstr>
      <vt:lpstr>Common Misconceptions</vt:lpstr>
      <vt:lpstr>Addressing Misconceptions </vt:lpstr>
      <vt:lpstr>Summary</vt:lpstr>
      <vt:lpstr>Summary</vt:lpstr>
      <vt:lpstr>Teaching Strategies</vt:lpstr>
      <vt:lpstr>Teaching Strategies</vt:lpstr>
      <vt:lpstr>Teaching Strategies</vt:lpstr>
      <vt:lpstr>Teaching Strategies</vt:lpstr>
      <vt:lpstr>Teaching Strategies</vt:lpstr>
      <vt:lpstr>Teaching Strategies</vt:lpstr>
      <vt:lpstr>Teaching Strategies</vt:lpstr>
      <vt:lpstr>Reflections on Lesson Study Process</vt:lpstr>
      <vt:lpstr>Reflections on Lesson Study Process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</dc:creator>
  <cp:lastModifiedBy>Anne</cp:lastModifiedBy>
  <cp:revision>129</cp:revision>
  <cp:lastPrinted>2013-08-30T17:48:04Z</cp:lastPrinted>
  <dcterms:created xsi:type="dcterms:W3CDTF">2013-08-28T18:56:52Z</dcterms:created>
  <dcterms:modified xsi:type="dcterms:W3CDTF">2013-11-21T12:33:44Z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0x0101003712CF6C46FFE94CA8A9092A06B91545</vt:lpwstr>
  </property>
</Properties>
</file>