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6"/>
  </p:notesMasterIdLst>
  <p:sldIdLst>
    <p:sldId id="256" r:id="rId2"/>
    <p:sldId id="257" r:id="rId3"/>
    <p:sldId id="259" r:id="rId4"/>
    <p:sldId id="273" r:id="rId5"/>
    <p:sldId id="258" r:id="rId6"/>
    <p:sldId id="296" r:id="rId7"/>
    <p:sldId id="297" r:id="rId8"/>
    <p:sldId id="298" r:id="rId9"/>
    <p:sldId id="299" r:id="rId10"/>
    <p:sldId id="300" r:id="rId11"/>
    <p:sldId id="301" r:id="rId12"/>
    <p:sldId id="293" r:id="rId13"/>
    <p:sldId id="260" r:id="rId14"/>
    <p:sldId id="261" r:id="rId15"/>
    <p:sldId id="276" r:id="rId16"/>
    <p:sldId id="291" r:id="rId17"/>
    <p:sldId id="262" r:id="rId18"/>
    <p:sldId id="277" r:id="rId19"/>
    <p:sldId id="283" r:id="rId20"/>
    <p:sldId id="284" r:id="rId21"/>
    <p:sldId id="285" r:id="rId22"/>
    <p:sldId id="263" r:id="rId23"/>
    <p:sldId id="292" r:id="rId24"/>
    <p:sldId id="265" r:id="rId25"/>
    <p:sldId id="266" r:id="rId26"/>
    <p:sldId id="267" r:id="rId27"/>
    <p:sldId id="278" r:id="rId28"/>
    <p:sldId id="279" r:id="rId29"/>
    <p:sldId id="268" r:id="rId30"/>
    <p:sldId id="280" r:id="rId31"/>
    <p:sldId id="281" r:id="rId32"/>
    <p:sldId id="270" r:id="rId33"/>
    <p:sldId id="294" r:id="rId34"/>
    <p:sldId id="29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mus_knox" initials="s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C33"/>
    <a:srgbClr val="990033"/>
    <a:srgbClr val="DA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5" autoAdjust="0"/>
    <p:restoredTop sz="89403" autoAdjust="0"/>
  </p:normalViewPr>
  <p:slideViewPr>
    <p:cSldViewPr>
      <p:cViewPr>
        <p:scale>
          <a:sx n="45" d="100"/>
          <a:sy n="45" d="100"/>
        </p:scale>
        <p:origin x="-1278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18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0DFA15-75A5-4A24-B246-A24A446C42D3}" type="datetimeFigureOut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E77338-5D7E-4CCB-A6E6-59ECBE896B8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8066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B9632-44CD-43D6-87A5-2879CD401AD8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9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56A09-3AA3-43DF-A52D-ED69FE673131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FB060-8214-410A-9B4A-510D894F5897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304F0-3971-4BE7-9EDA-6BE95CBC0374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4EFDC-27E4-43DF-894A-CCA023F1DA5A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F19995-AD86-4E92-B943-5B9E9DE966BF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4BDB8-19F2-4855-9038-0FCCB9032E33}" type="slidenum">
              <a:rPr lang="en-IE" smtClean="0"/>
              <a:pPr>
                <a:defRPr/>
              </a:pPr>
              <a:t>19</a:t>
            </a:fld>
            <a:endParaRPr lang="en-I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593072-8D22-4C27-8CD9-6B0F10BA302F}" type="slidenum">
              <a:rPr lang="en-IE" smtClean="0"/>
              <a:pPr>
                <a:defRPr/>
              </a:pPr>
              <a:t>20</a:t>
            </a:fld>
            <a:endParaRPr lang="en-I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851F1D-B351-46A3-BE15-08144E08A4E7}" type="slidenum">
              <a:rPr lang="en-IE" smtClean="0"/>
              <a:pPr>
                <a:defRPr/>
              </a:pPr>
              <a:t>21</a:t>
            </a:fld>
            <a:endParaRPr lang="en-I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6F215B-46A0-4010-B171-39C34A6C968D}" type="slidenum">
              <a:rPr lang="en-IE" smtClean="0"/>
              <a:pPr>
                <a:defRPr/>
              </a:pPr>
              <a:t>22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83869-0E17-4EDC-BFE1-956500265BF0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DB61D-393E-4982-867E-3FCC6AFFFEBF}" type="slidenum">
              <a:rPr lang="en-IE" smtClean="0"/>
              <a:pPr>
                <a:defRPr/>
              </a:pPr>
              <a:t>24</a:t>
            </a:fld>
            <a:endParaRPr lang="en-I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414C2-D633-480A-9E73-A41502BF11AD}" type="slidenum">
              <a:rPr lang="en-IE" smtClean="0"/>
              <a:pPr>
                <a:defRPr/>
              </a:pPr>
              <a:t>25</a:t>
            </a:fld>
            <a:endParaRPr lang="en-I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3DCA-7783-4C27-87AC-13FCDF46DD00}" type="slidenum">
              <a:rPr lang="en-IE" smtClean="0"/>
              <a:pPr>
                <a:defRPr/>
              </a:pPr>
              <a:t>26</a:t>
            </a:fld>
            <a:endParaRPr lang="en-I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30E34-65B9-40D7-9BAC-93770255B8AF}" type="slidenum">
              <a:rPr lang="en-IE" smtClean="0"/>
              <a:pPr>
                <a:defRPr/>
              </a:pPr>
              <a:t>27</a:t>
            </a:fld>
            <a:endParaRPr lang="en-I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3D6B7F-DDC9-4808-9776-55D91DB5CBA6}" type="slidenum">
              <a:rPr lang="en-IE" smtClean="0"/>
              <a:pPr>
                <a:defRPr/>
              </a:pPr>
              <a:t>28</a:t>
            </a:fld>
            <a:endParaRPr lang="en-I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1F572-7C16-461E-998F-B6E12EEA423C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0CED1-9FBD-482E-9C44-D3410B8CA6E9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/>
              <a:pPr>
                <a:defRPr/>
              </a:pPr>
              <a:t>31</a:t>
            </a:fld>
            <a:endParaRPr lang="en-I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E" baseline="0" dirty="0" smtClean="0"/>
              <a:t> </a:t>
            </a:r>
            <a:endParaRPr lang="en-IE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8A109-394A-47E1-B1AB-4256EA25370B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CDA7C-2A9F-4DB5-BCF0-8BA88D1951E8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F487E-EF87-4AAC-8A7C-A5B001BAC002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DF5156-FC88-4D36-86AA-341E8C71FFC1}" type="slidenum">
              <a:rPr lang="en-IE" altLang="en-US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IE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B0BBB7-5AEE-42B2-958F-15A8430B9483}" type="slidenum">
              <a:rPr lang="en-IE" altLang="en-US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IE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C9A76D-F214-4389-9E67-BE4A1FB025EF}" type="slidenum">
              <a:rPr lang="en-IE" altLang="en-US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IE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60999F-B7CD-4A4E-B4AC-622A9DA33874}" type="slidenum">
              <a:rPr lang="en-IE" altLang="en-US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IE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1B0384-E73E-4E3A-A8B7-CC8318395357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E493-46F9-4E66-B177-6CB502D1735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792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CD692D-773B-408F-B782-4A3CF44AEE65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D3DA-1538-450E-8801-88F653A578A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758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C5B6D5-B689-4FB3-BD11-AD23EFC48A3A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19E1-C0B1-40C2-8AD8-04B75AADC19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466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>
          <a:xfrm>
            <a:off x="-26504" y="-33132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/>
          <a:lstStyle>
            <a:lvl1pPr>
              <a:defRPr u="sng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F8FD7A-EF62-4B31-8CA7-A973D243A396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DBCE-88E3-479E-BE8F-A30AF07B032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914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88B089-1F66-42B3-B0FA-48A6818D2447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FD6A-8AA8-419B-9AD5-C3151E9ED57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810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5BC701-614E-4805-9600-301DE9A112F8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1E93-021D-42A0-9794-C5238E516A7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740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73CF12-40D5-4CBC-86B0-523B6269EC3E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2FEC-DA40-4383-88BE-F1214578F85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88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42130A-0EBB-4718-A172-C21F1847E268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45DC-F265-4BC4-90B3-24109E40F86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67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9A21CA-EC3E-49A8-A199-282574F877B9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DA02-170F-488F-9F01-CE493120A00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115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0629F5-5240-4045-8DCB-8A746B5494DA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3E6A-593A-4008-A20B-B40AB43F175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539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90B46E-661E-40D4-858C-F99FB68813E9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7F39-F918-4DEF-9AA9-3609B8BA404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227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8144E-9241-4A8A-B3F9-9A790DEFDAD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files.list.co.uk/images/2008/04/10/boosh2.jpg&amp;imgrefurl=http://www.list.co.uk/article/7610-hairdressers/&amp;usg=__bm3hLgjYkuS60uivkUh0-OpAg1Q=&amp;h=288&amp;w=618&amp;sz=34&amp;hl=en&amp;start=2&amp;itbs=1&amp;tbnid=WMleIMzsCf3C-M:&amp;tbnh=63&amp;tbnw=136&amp;prev=/images?q%3Dhairdressers%2Bat%2Bwork%26gbv%3D2%26hl%3Den" TargetMode="External"/><Relationship Id="rId7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images.google.co.uk/imgres?imgurl=http://www.hji.co.uk/blogs/main/sbs-31oct-colour2.jpg&amp;imgrefurl=http://www.hji.co.uk/blogs/main/2009/01/step-by-step-new.html&amp;usg=__Kdy9YYuXLvWQw8Gj8RaD36FZNoU=&amp;h=720&amp;w=480&amp;sz=235&amp;hl=en&amp;start=11&amp;itbs=1&amp;tbnid=z8bEaNfLwLEd1M:&amp;tbnh=140&amp;tbnw=93&amp;prev=/images?q%3Dhairdressers%2Bperoxide%26gbv%3D2%26hl%3Den%26sa%3DG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hirestation.co.uk/images/070%20025%20Diesel%20Mixer.jpg&amp;imgrefurl=http://www.hirestation.co.uk/hirestation/catalogue/Concrete%2BMixing/products/55.html&amp;usg=__StnQgzGsHaYBIpEwFZ2bz9w014Y=&amp;h=1750&amp;w=2640&amp;sz=432&amp;hl=en&amp;start=102&amp;itbs=1&amp;tbnid=VtNHQTq9kUG7bM:&amp;tbnh=99&amp;tbnw=150&amp;prev=/images?q%3Dmixing%2Bconcrete%26gbv%3D2%26ndsp%3D18%26hl%3Den%26sa%3DN%26start%3D9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fukuoka-now.com/data/images/8897.jpg&amp;imgrefurl=http://www.fukuoka-now.com/en/articles/index/149?page%3D2&amp;usg=__2SDUGfiVUcUWnypZX_x9CxNj278=&amp;h=367&amp;w=275&amp;sz=146&amp;hl=en&amp;start=53&amp;itbs=1&amp;tbnid=IkEIHAJlkLO5iM:&amp;tbnh=122&amp;tbnw=91&amp;prev=/images?q%3Dcake%2Bmaker%26gbv%3D2%26ndsp%3D18%26hl%3Den%26sa%3DN%26start%3D3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images.google.co.uk/imgres?imgurl=http://www.shulerhensley.com/images/cake_making.jpg&amp;imgrefurl=http://www.shulerhensley.com/latest_news.htm&amp;usg=__vSzbGlrBypL7Qu99TPHztDFVclk=&amp;h=367&amp;w=273&amp;sz=33&amp;hl=en&amp;start=87&amp;um=1&amp;itbs=1&amp;tbnid=aIfV-wCVsAsM4M:&amp;tbnh=122&amp;tbnw=91&amp;prev=/images?q%3Dcake%2Bmaking%26ndsp%3D18%26hl%3Den%26sa%3DN%26start%3D72%26um%3D1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8" y="9525"/>
            <a:ext cx="8315325" cy="3275013"/>
          </a:xfrm>
          <a:gradFill>
            <a:gsLst>
              <a:gs pos="61000">
                <a:schemeClr val="accent6">
                  <a:lumMod val="60000"/>
                  <a:lumOff val="40000"/>
                </a:schemeClr>
              </a:gs>
              <a:gs pos="83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7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Maths Counts </a:t>
            </a:r>
            <a: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Insights into Lesson Study</a:t>
            </a:r>
            <a:endParaRPr lang="en-I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1" descr="ProjectMathsLog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127" y="5259790"/>
            <a:ext cx="1223962" cy="900112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8" name="Picture 4" descr="DEC 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47864" y="5268948"/>
            <a:ext cx="111601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9" name="Picture 5" descr="DESlogo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5259790"/>
            <a:ext cx="1295400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516216" y="5229200"/>
            <a:ext cx="122396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3320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211513"/>
            <a:ext cx="38290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8BF21-88BD-4D4A-8097-A01E2A8ED9E6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r>
              <a:rPr lang="en-GB" altLang="en-US" smtClean="0">
                <a:latin typeface="Comic Sans MS" pitchFamily="66" charset="0"/>
              </a:rPr>
              <a:t>Hairdresser ratio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A hair colour is mixed in the ratio of</a:t>
            </a:r>
          </a:p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60mls of colour to 6mls of peroxide.</a:t>
            </a:r>
          </a:p>
          <a:p>
            <a:pPr>
              <a:buFontTx/>
              <a:buNone/>
            </a:pPr>
            <a:endParaRPr lang="en-GB" altLang="en-US" sz="160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The salon uses 690mls of colour in a day.</a:t>
            </a:r>
          </a:p>
          <a:p>
            <a:pPr>
              <a:buFontTx/>
              <a:buNone/>
            </a:pPr>
            <a:endParaRPr lang="en-GB" altLang="en-US" sz="160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How much peroxide does the salon use.</a:t>
            </a:r>
          </a:p>
          <a:p>
            <a:pPr>
              <a:buFontTx/>
              <a:buNone/>
            </a:pPr>
            <a:endParaRPr lang="en-GB" altLang="en-US" smtClean="0">
              <a:latin typeface="Comic Sans MS" pitchFamily="66" charset="0"/>
            </a:endParaRPr>
          </a:p>
        </p:txBody>
      </p:sp>
      <p:pic>
        <p:nvPicPr>
          <p:cNvPr id="16389" name="Picture 5" descr="boosh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266382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sbs-31oct-colour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59" y="1578219"/>
            <a:ext cx="1003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275585" y="5512586"/>
            <a:ext cx="1296144" cy="648072"/>
            <a:chOff x="7164288" y="5373216"/>
            <a:chExt cx="1296144" cy="648072"/>
          </a:xfrm>
        </p:grpSpPr>
        <p:sp>
          <p:nvSpPr>
            <p:cNvPr id="8" name="Notched Right Arrow 7">
              <a:hlinkClick r:id="rId7" action="ppaction://hlinksldjump"/>
            </p:cNvPr>
            <p:cNvSpPr/>
            <p:nvPr/>
          </p:nvSpPr>
          <p:spPr>
            <a:xfrm>
              <a:off x="7164288" y="5373216"/>
              <a:ext cx="1296144" cy="64807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hlinkClick r:id="rId7" action="ppaction://hlinksldjump"/>
            </p:cNvPr>
            <p:cNvSpPr txBox="1"/>
            <p:nvPr/>
          </p:nvSpPr>
          <p:spPr>
            <a:xfrm>
              <a:off x="7329259" y="5512586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 smtClean="0">
                  <a:solidFill>
                    <a:srgbClr val="FF0000"/>
                  </a:solidFill>
                </a:rPr>
                <a:t>BACK</a:t>
              </a:r>
              <a:endParaRPr lang="en-IE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3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4DA02-170F-488F-9F01-CE493120A008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  <p:grpSp>
        <p:nvGrpSpPr>
          <p:cNvPr id="3" name="Group 2"/>
          <p:cNvGrpSpPr/>
          <p:nvPr/>
        </p:nvGrpSpPr>
        <p:grpSpPr>
          <a:xfrm>
            <a:off x="812015" y="404664"/>
            <a:ext cx="7493000" cy="6256610"/>
            <a:chOff x="812015" y="404664"/>
            <a:chExt cx="7493000" cy="625661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15" y="404664"/>
              <a:ext cx="74930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15" y="3645024"/>
              <a:ext cx="7283450" cy="301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7447393" y="5681889"/>
            <a:ext cx="1296144" cy="648072"/>
            <a:chOff x="7164288" y="5373216"/>
            <a:chExt cx="1296144" cy="648072"/>
          </a:xfrm>
        </p:grpSpPr>
        <p:sp>
          <p:nvSpPr>
            <p:cNvPr id="8" name="Notched Right Arrow 7">
              <a:hlinkClick r:id="rId4" action="ppaction://hlinksldjump"/>
            </p:cNvPr>
            <p:cNvSpPr/>
            <p:nvPr/>
          </p:nvSpPr>
          <p:spPr>
            <a:xfrm>
              <a:off x="7164288" y="5373216"/>
              <a:ext cx="1296144" cy="64807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hlinkClick r:id="rId4" action="ppaction://hlinksldjump"/>
            </p:cNvPr>
            <p:cNvSpPr txBox="1"/>
            <p:nvPr/>
          </p:nvSpPr>
          <p:spPr>
            <a:xfrm>
              <a:off x="7329259" y="5512586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 smtClean="0">
                  <a:solidFill>
                    <a:srgbClr val="FF0000"/>
                  </a:solidFill>
                </a:rPr>
                <a:t>BACK</a:t>
              </a:r>
              <a:endParaRPr lang="en-IE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13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309"/>
            <a:ext cx="8229600" cy="1143000"/>
          </a:xfrm>
        </p:spPr>
        <p:txBody>
          <a:bodyPr/>
          <a:lstStyle/>
          <a:p>
            <a:r>
              <a:rPr lang="en-GB" u="none" dirty="0" smtClean="0"/>
              <a:t>Introduction</a:t>
            </a:r>
            <a:endParaRPr lang="en-GB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4525963"/>
          </a:xfrm>
        </p:spPr>
        <p:txBody>
          <a:bodyPr/>
          <a:lstStyle/>
          <a:p>
            <a:r>
              <a:rPr lang="en-IE" dirty="0"/>
              <a:t>Why did we choose to focus on this mathematical area?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Proportionality is believed to be vital for problem-solving and reasoning, which are key cognitive domains of mathematics teaching and learning.</a:t>
            </a:r>
          </a:p>
          <a:p>
            <a:pPr lvl="0"/>
            <a:r>
              <a:rPr lang="en-IE" dirty="0">
                <a:solidFill>
                  <a:srgbClr val="0070C0"/>
                </a:solidFill>
              </a:rPr>
              <a:t>Help students with basic operations i.e. operations on fractions, ratios, </a:t>
            </a:r>
            <a:r>
              <a:rPr lang="en-IE" dirty="0" smtClean="0">
                <a:solidFill>
                  <a:srgbClr val="0070C0"/>
                </a:solidFill>
              </a:rPr>
              <a:t>factors.</a:t>
            </a:r>
          </a:p>
          <a:p>
            <a:r>
              <a:rPr lang="en-IE" dirty="0">
                <a:solidFill>
                  <a:srgbClr val="0070C0"/>
                </a:solidFill>
              </a:rPr>
              <a:t>Make maths more applicable to daily life.</a:t>
            </a:r>
          </a:p>
          <a:p>
            <a:pPr lvl="0"/>
            <a:endParaRPr lang="en-IE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871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0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Reflections on the Lesson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 Learning : What we learned about students’ understanding based on data collected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Teaching Strategies: What we noticed about our own teaching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DCA4E-1579-4A31-9E5B-C320DFAAF292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944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Student Learning  </a:t>
            </a:r>
            <a:br>
              <a:rPr lang="en-IE" b="1" u="none" dirty="0" smtClean="0"/>
            </a:br>
            <a:endParaRPr lang="en-IE" sz="54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338"/>
            <a:ext cx="8229600" cy="4786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Data Collected from the Lesson: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>
                <a:solidFill>
                  <a:srgbClr val="0070C0"/>
                </a:solidFill>
              </a:rPr>
              <a:t>Academic e.g. samples of students’ work.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>
                <a:solidFill>
                  <a:srgbClr val="0070C0"/>
                </a:solidFill>
              </a:rPr>
              <a:t>Motivation-Were students engaged with activity they were doing.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>
                <a:solidFill>
                  <a:srgbClr val="0070C0"/>
                </a:solidFill>
              </a:rPr>
              <a:t>Social Behaviour:  Group work and pair work.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45F22-5B31-4218-983B-B5BC86660AFB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effective </a:t>
            </a:r>
            <a:r>
              <a:rPr lang="en-IE" dirty="0"/>
              <a:t>understanding of this </a:t>
            </a:r>
            <a:r>
              <a:rPr lang="en-IE" dirty="0" smtClean="0"/>
              <a:t>topic looks like: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0070C0"/>
                </a:solidFill>
              </a:rPr>
              <a:t>Questions related to money – students seemed to be more engaged when talking about money rather than theoretical use of ratios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0070C0"/>
                </a:solidFill>
              </a:rPr>
              <a:t>Everyday examples  - helped students to relate the topic to their own lives in a practical way</a:t>
            </a:r>
            <a:endParaRPr lang="en-IE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3211" y="116632"/>
            <a:ext cx="8229600" cy="12599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IE" b="1" u="none" dirty="0" smtClean="0"/>
              <a:t>Effective Student Understanding</a:t>
            </a:r>
            <a:endParaRPr lang="en-IE" b="1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81743-0CDA-48CD-B13A-552296DFE382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3197"/>
            <a:ext cx="8229600" cy="1143000"/>
          </a:xfrm>
        </p:spPr>
        <p:txBody>
          <a:bodyPr/>
          <a:lstStyle/>
          <a:p>
            <a:r>
              <a:rPr lang="en-IE" u="none" dirty="0" smtClean="0"/>
              <a:t>Student’s Work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16</a:t>
            </a:fld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58888"/>
            <a:ext cx="7272808" cy="50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9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49" y="980729"/>
            <a:ext cx="8229600" cy="324035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Incorrect formation of a fraction  or Misinterpretation of the ratio as a fraction </a:t>
            </a:r>
            <a:endParaRPr lang="en-IE" dirty="0" smtClean="0">
              <a:solidFill>
                <a:srgbClr val="0070C0"/>
              </a:solidFill>
            </a:endParaRPr>
          </a:p>
          <a:p>
            <a:pPr lvl="0"/>
            <a:r>
              <a:rPr lang="en-IE" dirty="0" smtClean="0"/>
              <a:t>1. Cheryl and Ashley share €300 in the ratio 3:7. </a:t>
            </a:r>
            <a:br>
              <a:rPr lang="en-IE" dirty="0" smtClean="0"/>
            </a:br>
            <a:r>
              <a:rPr lang="en-IE" sz="3200" dirty="0" smtClean="0"/>
              <a:t>a. How much does Ashley get? </a:t>
            </a:r>
            <a:r>
              <a:rPr lang="en-US" dirty="0"/>
              <a:t/>
            </a:r>
            <a:br>
              <a:rPr lang="en-US" dirty="0"/>
            </a:br>
            <a:r>
              <a:rPr lang="en-IE" sz="3200" dirty="0" smtClean="0"/>
              <a:t>b. How much does Cheryl get?</a:t>
            </a:r>
            <a:endParaRPr lang="en-US" sz="3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BA26A-A1FA-4E26-979B-FA8DB0CB722D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  <p:pic>
        <p:nvPicPr>
          <p:cNvPr id="5" name="Content Placeholder 3" descr="student work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4077072"/>
            <a:ext cx="840093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5218" y="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Misconceptions: 1</a:t>
            </a:r>
            <a:endParaRPr lang="en-IE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Misconceptions: 2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288032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Forgetting to add ratio </a:t>
            </a:r>
            <a:r>
              <a:rPr lang="en-US" dirty="0" smtClean="0">
                <a:solidFill>
                  <a:srgbClr val="0070C0"/>
                </a:solidFill>
              </a:rPr>
              <a:t>parts</a:t>
            </a:r>
          </a:p>
          <a:p>
            <a:pPr lvl="0"/>
            <a:r>
              <a:rPr lang="en-IE" dirty="0"/>
              <a:t>1. Cheryl and Ashley share €300 in the ratio 3:7. </a:t>
            </a:r>
            <a:br>
              <a:rPr lang="en-IE" dirty="0"/>
            </a:br>
            <a:r>
              <a:rPr lang="en-IE" dirty="0"/>
              <a:t>a. How much does Ashley get? </a:t>
            </a:r>
            <a:r>
              <a:rPr lang="en-US" dirty="0"/>
              <a:t/>
            </a:r>
            <a:br>
              <a:rPr lang="en-US" dirty="0"/>
            </a:br>
            <a:r>
              <a:rPr lang="en-IE" dirty="0"/>
              <a:t>b. How much does Cheryl get?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91B51-29E1-4FFF-A38D-44A831953471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  <p:pic>
        <p:nvPicPr>
          <p:cNvPr id="5" name="Content Placeholder 3" descr="AVC 1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3933056"/>
            <a:ext cx="8175026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87" y="15693"/>
            <a:ext cx="8229600" cy="994122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Misconceptions: 3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229600" cy="4857403"/>
          </a:xfrm>
        </p:spPr>
        <p:txBody>
          <a:bodyPr rtlCol="0">
            <a:normAutofit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Unable to Attempt the Question 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IE" sz="2800" dirty="0" smtClean="0"/>
              <a:t>7</a:t>
            </a:r>
            <a:r>
              <a:rPr lang="en-IE" sz="2800" dirty="0"/>
              <a:t>. In a secondary school the ratio of boys to girls is 10:11. There are 400 boys in the school. </a:t>
            </a:r>
            <a:endParaRPr lang="en-US" sz="2800" dirty="0"/>
          </a:p>
          <a:p>
            <a:pPr lvl="1"/>
            <a:r>
              <a:rPr lang="en-IE" dirty="0"/>
              <a:t>a. How many girls are in the school? </a:t>
            </a:r>
            <a:endParaRPr lang="en-US" dirty="0"/>
          </a:p>
          <a:p>
            <a:pPr lvl="1"/>
            <a:r>
              <a:rPr lang="en-IE" dirty="0"/>
              <a:t>b. How many students </a:t>
            </a:r>
            <a:r>
              <a:rPr lang="en-IE" dirty="0" smtClean="0"/>
              <a:t>are in </a:t>
            </a:r>
            <a:r>
              <a:rPr lang="en-IE" dirty="0"/>
              <a:t>the school?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A529D-19C6-4A0D-8FFC-A2FA491E72A9}" type="slidenum">
              <a:rPr lang="en-IE" smtClean="0"/>
              <a:pPr>
                <a:defRPr/>
              </a:pPr>
              <a:t>19</a:t>
            </a:fld>
            <a:endParaRPr lang="en-IE"/>
          </a:p>
        </p:txBody>
      </p:sp>
      <p:pic>
        <p:nvPicPr>
          <p:cNvPr id="5" name="Content Placeholder 3" descr="AVC 1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4424" y="3645024"/>
            <a:ext cx="823506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077072"/>
            <a:ext cx="8229600" cy="216720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Yvonne Rice, Aileen Courtney, Fiona Murphy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FF0000"/>
                </a:solidFill>
              </a:rPr>
              <a:t>TY Foundation level &amp; 3rd year Ordinary Level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0070C0"/>
                </a:solidFill>
              </a:rPr>
              <a:t>Ratio and Proportion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1159C-7C80-4703-B1BC-9371318591D3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33398"/>
            <a:ext cx="8229600" cy="1714202"/>
          </a:xfrm>
        </p:spPr>
        <p:txBody>
          <a:bodyPr/>
          <a:lstStyle/>
          <a:p>
            <a:r>
              <a:rPr lang="en-IE" b="1" u="none" dirty="0">
                <a:solidFill>
                  <a:schemeClr val="bg1"/>
                </a:solidFill>
              </a:rPr>
              <a:t>St. Patricks College, Gardiners Hill, Cork City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7" name="Picture 6" descr="st patricks.jpg"/>
          <p:cNvPicPr/>
          <p:nvPr/>
        </p:nvPicPr>
        <p:blipFill>
          <a:blip r:embed="rId3" cstate="print"/>
          <a:srcRect l="22769" t="4545" r="15430" b="9095"/>
          <a:stretch>
            <a:fillRect/>
          </a:stretch>
        </p:blipFill>
        <p:spPr>
          <a:xfrm>
            <a:off x="3419872" y="1693845"/>
            <a:ext cx="230425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014" y="-99392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Misconceptions: 4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04" y="980728"/>
            <a:ext cx="8579296" cy="298092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Not Reading </a:t>
            </a:r>
            <a:r>
              <a:rPr lang="en-US" dirty="0" smtClean="0">
                <a:solidFill>
                  <a:srgbClr val="0070C0"/>
                </a:solidFill>
              </a:rPr>
              <a:t>: Not </a:t>
            </a:r>
            <a:r>
              <a:rPr lang="en-US" dirty="0">
                <a:solidFill>
                  <a:srgbClr val="0070C0"/>
                </a:solidFill>
              </a:rPr>
              <a:t>Understanding the </a:t>
            </a:r>
            <a:r>
              <a:rPr lang="en-US" dirty="0" smtClean="0">
                <a:solidFill>
                  <a:srgbClr val="0070C0"/>
                </a:solidFill>
              </a:rPr>
              <a:t>Question</a:t>
            </a:r>
          </a:p>
          <a:p>
            <a:pPr lvl="0"/>
            <a:r>
              <a:rPr lang="en-IE" sz="2800" dirty="0"/>
              <a:t>7</a:t>
            </a:r>
            <a:r>
              <a:rPr lang="en-IE" sz="2400" dirty="0"/>
              <a:t>. </a:t>
            </a:r>
            <a:r>
              <a:rPr lang="en-IE" dirty="0"/>
              <a:t>In a secondary school the ratio of boys to girls is 10:11. There are 400 boys in the school. </a:t>
            </a:r>
            <a:endParaRPr lang="en-US" dirty="0"/>
          </a:p>
          <a:p>
            <a:pPr lvl="1"/>
            <a:r>
              <a:rPr lang="en-IE" sz="3200" dirty="0"/>
              <a:t>a. How many girls are in the school? </a:t>
            </a:r>
            <a:endParaRPr lang="en-US" sz="3200" dirty="0"/>
          </a:p>
          <a:p>
            <a:pPr lvl="1"/>
            <a:r>
              <a:rPr lang="en-IE" sz="3200" dirty="0"/>
              <a:t>b. How many </a:t>
            </a:r>
            <a:r>
              <a:rPr lang="en-IE" sz="3200" dirty="0" smtClean="0"/>
              <a:t>students are </a:t>
            </a:r>
            <a:r>
              <a:rPr lang="en-IE" sz="3200" dirty="0"/>
              <a:t>in the school?</a:t>
            </a:r>
            <a:endParaRPr lang="en-US" sz="3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77E5C-ACF8-42EA-BAF4-04CA0CAF04F6}" type="slidenum">
              <a:rPr lang="en-IE" smtClean="0"/>
              <a:pPr>
                <a:defRPr/>
              </a:pPr>
              <a:t>20</a:t>
            </a:fld>
            <a:endParaRPr lang="en-IE"/>
          </a:p>
        </p:txBody>
      </p:sp>
      <p:pic>
        <p:nvPicPr>
          <p:cNvPr id="5" name="Content Placeholder 5" descr="AVC 1077.jpg"/>
          <p:cNvPicPr>
            <a:picLocks noChangeAspect="1"/>
          </p:cNvPicPr>
          <p:nvPr/>
        </p:nvPicPr>
        <p:blipFill rotWithShape="1">
          <a:blip r:embed="rId3" cstate="print"/>
          <a:srcRect b="19240"/>
          <a:stretch/>
        </p:blipFill>
        <p:spPr bwMode="auto">
          <a:xfrm>
            <a:off x="663848" y="3789040"/>
            <a:ext cx="7950542" cy="27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Misconceptions: 5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4525963"/>
          </a:xfrm>
        </p:spPr>
        <p:txBody>
          <a:bodyPr rtlCol="0">
            <a:normAutofit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Inability to Work </a:t>
            </a:r>
            <a:r>
              <a:rPr lang="en-US" sz="2800" dirty="0" smtClean="0">
                <a:solidFill>
                  <a:srgbClr val="0070C0"/>
                </a:solidFill>
              </a:rPr>
              <a:t>Backwards</a:t>
            </a:r>
          </a:p>
          <a:p>
            <a:pPr lvl="0"/>
            <a:r>
              <a:rPr lang="en-IE" sz="2800" dirty="0" smtClean="0"/>
              <a:t>7</a:t>
            </a:r>
            <a:r>
              <a:rPr lang="en-IE" sz="2800" dirty="0"/>
              <a:t>. In a secondary school the ratio of boys to girls is 10:11. There are 400 boys in the school. </a:t>
            </a:r>
            <a:endParaRPr lang="en-US" sz="2800" dirty="0"/>
          </a:p>
          <a:p>
            <a:pPr lvl="1"/>
            <a:r>
              <a:rPr lang="en-IE" dirty="0"/>
              <a:t>a. How many girls are in the school? </a:t>
            </a:r>
            <a:endParaRPr lang="en-US" dirty="0"/>
          </a:p>
          <a:p>
            <a:pPr lvl="1"/>
            <a:r>
              <a:rPr lang="en-IE" dirty="0"/>
              <a:t>b. How many students </a:t>
            </a:r>
            <a:r>
              <a:rPr lang="en-IE" dirty="0" smtClean="0"/>
              <a:t>are in </a:t>
            </a:r>
            <a:r>
              <a:rPr lang="en-IE" dirty="0"/>
              <a:t>the school</a:t>
            </a:r>
            <a:r>
              <a:rPr lang="en-IE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F8864-9922-4D24-BBEA-A8FA249B09A4}" type="slidenum">
              <a:rPr lang="en-IE" smtClean="0"/>
              <a:pPr>
                <a:defRPr/>
              </a:pPr>
              <a:t>21</a:t>
            </a:fld>
            <a:endParaRPr lang="en-IE"/>
          </a:p>
        </p:txBody>
      </p:sp>
      <p:pic>
        <p:nvPicPr>
          <p:cNvPr id="5" name="Content Placeholder 5" descr="AVC 1076.jpg"/>
          <p:cNvPicPr>
            <a:picLocks noChangeAspect="1"/>
          </p:cNvPicPr>
          <p:nvPr/>
        </p:nvPicPr>
        <p:blipFill rotWithShape="1">
          <a:blip r:embed="rId3" cstate="print"/>
          <a:srcRect t="11452" b="14894"/>
          <a:stretch/>
        </p:blipFill>
        <p:spPr bwMode="auto">
          <a:xfrm>
            <a:off x="627160" y="3700182"/>
            <a:ext cx="8121296" cy="281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15952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Addressing Misconceptions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IE" b="1" dirty="0" smtClean="0"/>
              <a:t>Recommendations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Spider Starter &amp; Working back method- Important to show a </a:t>
            </a:r>
            <a:r>
              <a:rPr lang="en-IE" dirty="0" smtClean="0">
                <a:solidFill>
                  <a:srgbClr val="FF0000"/>
                </a:solidFill>
              </a:rPr>
              <a:t>simplified example </a:t>
            </a:r>
            <a:r>
              <a:rPr lang="en-IE" dirty="0" smtClean="0"/>
              <a:t>on board first.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Make sure the students know the meaning of the </a:t>
            </a:r>
            <a:r>
              <a:rPr lang="en-IE" dirty="0" smtClean="0">
                <a:solidFill>
                  <a:srgbClr val="FF0000"/>
                </a:solidFill>
              </a:rPr>
              <a:t>maths language </a:t>
            </a:r>
            <a:r>
              <a:rPr lang="en-IE" dirty="0" smtClean="0"/>
              <a:t>beforehand and be able to work with fractions.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Important to get students to follow a specific </a:t>
            </a:r>
            <a:r>
              <a:rPr lang="en-IE" dirty="0" smtClean="0">
                <a:solidFill>
                  <a:srgbClr val="FF0000"/>
                </a:solidFill>
              </a:rPr>
              <a:t>strategy</a:t>
            </a:r>
            <a:r>
              <a:rPr lang="en-IE" dirty="0" smtClean="0"/>
              <a:t> for solving a problem in their own words.</a:t>
            </a:r>
          </a:p>
          <a:p>
            <a:r>
              <a:rPr lang="en-IE" dirty="0" smtClean="0"/>
              <a:t>Students need to take </a:t>
            </a:r>
            <a:r>
              <a:rPr lang="en-IE" dirty="0" smtClean="0">
                <a:solidFill>
                  <a:srgbClr val="FF0000"/>
                </a:solidFill>
              </a:rPr>
              <a:t>ownership</a:t>
            </a:r>
            <a:r>
              <a:rPr lang="en-IE" dirty="0" smtClean="0"/>
              <a:t> of their work and need to come up with their own examples in groups.</a:t>
            </a:r>
          </a:p>
          <a:p>
            <a:pPr>
              <a:buNone/>
            </a:pPr>
            <a:r>
              <a:rPr lang="en-IE" dirty="0" smtClean="0"/>
              <a:t>	</a:t>
            </a:r>
            <a:r>
              <a:rPr lang="en-IE" dirty="0" err="1" smtClean="0"/>
              <a:t>Smoothie</a:t>
            </a:r>
            <a:r>
              <a:rPr lang="en-IE" dirty="0" smtClean="0"/>
              <a:t> Example, Shop Example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IE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C8632-FC67-439E-AC35-243E60CFD9CB}" type="slidenum">
              <a:rPr lang="en-IE" smtClean="0"/>
              <a:pPr>
                <a:defRPr/>
              </a:pPr>
              <a:t>22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23</a:t>
            </a:fld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124744"/>
            <a:ext cx="7809675" cy="49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9629" y="3754"/>
            <a:ext cx="8229600" cy="1143000"/>
          </a:xfrm>
        </p:spPr>
        <p:txBody>
          <a:bodyPr/>
          <a:lstStyle/>
          <a:p>
            <a:r>
              <a:rPr lang="en-IE" u="none" dirty="0" smtClean="0"/>
              <a:t>Student Strategy </a:t>
            </a:r>
            <a:endParaRPr lang="en-IE" u="none" dirty="0"/>
          </a:p>
        </p:txBody>
      </p:sp>
    </p:spTree>
    <p:extLst>
      <p:ext uri="{BB962C8B-B14F-4D97-AF65-F5344CB8AC3E}">
        <p14:creationId xmlns:p14="http://schemas.microsoft.com/office/powerpoint/2010/main" val="26007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 understandings we gained regarding students’ learning of Ratio and Proportion as a result of being involved in the research lesson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0070C0"/>
                </a:solidFill>
              </a:rPr>
              <a:t>Students were afraid to be wrong or attempt answering a question.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0070C0"/>
                </a:solidFill>
              </a:rPr>
              <a:t>Probing needs to be part of every class and needs to be familiar to the students.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4AA1F-FB70-40D0-991C-28E3027B7969}" type="slidenum">
              <a:rPr lang="en-IE" smtClean="0"/>
              <a:pPr>
                <a:defRPr/>
              </a:pPr>
              <a:t>24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did we learn about this content to ensure we had a strong conceptual understanding of this topic?</a:t>
            </a:r>
          </a:p>
          <a:p>
            <a:r>
              <a:rPr lang="en-IE" dirty="0">
                <a:solidFill>
                  <a:srgbClr val="0070C0"/>
                </a:solidFill>
              </a:rPr>
              <a:t>Make sure the students know the meaning of the maths language beforehand and be able to work with fractions.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IE" dirty="0">
                <a:solidFill>
                  <a:srgbClr val="0070C0"/>
                </a:solidFill>
              </a:rPr>
              <a:t>Past experience, research, discussion amongst teachers, self-reflection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E9666-AA04-4A66-B6B3-80C10143EB0A}" type="slidenum">
              <a:rPr lang="en-IE" smtClean="0"/>
              <a:pPr>
                <a:defRPr/>
              </a:pPr>
              <a:t>25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7560840" cy="936104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Teaching Strategies</a:t>
            </a:r>
            <a:r>
              <a:rPr lang="en-IE" sz="3600" b="1" dirty="0" smtClean="0"/>
              <a:t/>
            </a:r>
            <a:br>
              <a:rPr lang="en-IE" sz="3600" b="1" dirty="0" smtClean="0"/>
            </a:b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04056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2400" b="1" dirty="0" smtClean="0"/>
              <a:t>     What </a:t>
            </a:r>
            <a:r>
              <a:rPr lang="en-IE" sz="2400" b="1" dirty="0"/>
              <a:t>did I notice about my own teaching?</a:t>
            </a:r>
            <a:endParaRPr lang="en-IE" sz="2400" dirty="0" smtClean="0"/>
          </a:p>
          <a:p>
            <a:r>
              <a:rPr lang="en-IE" sz="2400" dirty="0" smtClean="0">
                <a:solidFill>
                  <a:srgbClr val="0070C0"/>
                </a:solidFill>
              </a:rPr>
              <a:t>When </a:t>
            </a:r>
            <a:r>
              <a:rPr lang="en-IE" sz="2400" dirty="0">
                <a:solidFill>
                  <a:srgbClr val="0070C0"/>
                </a:solidFill>
              </a:rPr>
              <a:t>organising the lesson to pitch to the level of the students.</a:t>
            </a:r>
            <a:endParaRPr lang="en-GB" sz="2400" dirty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Some </a:t>
            </a:r>
            <a:r>
              <a:rPr lang="en-IE" sz="2400" dirty="0">
                <a:solidFill>
                  <a:srgbClr val="0070C0"/>
                </a:solidFill>
              </a:rPr>
              <a:t>students are not good with fractions or separating parts especially if the answer was given and they had to work backwards.</a:t>
            </a:r>
            <a:endParaRPr lang="en-GB" sz="2400" dirty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Keeping </a:t>
            </a:r>
            <a:r>
              <a:rPr lang="en-IE" sz="2400" dirty="0">
                <a:solidFill>
                  <a:srgbClr val="0070C0"/>
                </a:solidFill>
              </a:rPr>
              <a:t>them engaged and on task organising lesson had to make it simple enough for them</a:t>
            </a:r>
            <a:endParaRPr lang="en-GB" sz="2400" dirty="0">
              <a:solidFill>
                <a:srgbClr val="0070C0"/>
              </a:solidFill>
            </a:endParaRPr>
          </a:p>
          <a:p>
            <a:r>
              <a:rPr lang="en-IE" sz="2400" dirty="0">
                <a:solidFill>
                  <a:srgbClr val="0070C0"/>
                </a:solidFill>
              </a:rPr>
              <a:t>What is real life to these students? Student’s prior learning</a:t>
            </a:r>
            <a:endParaRPr lang="en-GB" sz="2400" dirty="0">
              <a:solidFill>
                <a:srgbClr val="0070C0"/>
              </a:solidFill>
            </a:endParaRPr>
          </a:p>
          <a:p>
            <a:r>
              <a:rPr lang="en-IE" sz="2400" dirty="0">
                <a:solidFill>
                  <a:srgbClr val="0070C0"/>
                </a:solidFill>
              </a:rPr>
              <a:t>Our assumptions… We think they can relate to normal everyday examples as been relevant to them </a:t>
            </a:r>
            <a:r>
              <a:rPr lang="en-IE" sz="2400" dirty="0" smtClean="0">
                <a:solidFill>
                  <a:srgbClr val="0070C0"/>
                </a:solidFill>
              </a:rPr>
              <a:t>e.g</a:t>
            </a:r>
            <a:r>
              <a:rPr lang="en-IE" sz="2400" dirty="0">
                <a:solidFill>
                  <a:srgbClr val="0070C0"/>
                </a:solidFill>
              </a:rPr>
              <a:t>. </a:t>
            </a:r>
            <a:r>
              <a:rPr lang="en-IE" sz="2400" dirty="0" smtClean="0">
                <a:solidFill>
                  <a:srgbClr val="0070C0"/>
                </a:solidFill>
              </a:rPr>
              <a:t>cement </a:t>
            </a:r>
            <a:r>
              <a:rPr lang="en-IE" sz="2400" dirty="0">
                <a:solidFill>
                  <a:srgbClr val="0070C0"/>
                </a:solidFill>
              </a:rPr>
              <a:t>example</a:t>
            </a:r>
            <a:endParaRPr lang="en-GB" sz="2400" dirty="0">
              <a:solidFill>
                <a:srgbClr val="0070C0"/>
              </a:solidFill>
            </a:endParaRPr>
          </a:p>
          <a:p>
            <a:r>
              <a:rPr lang="en-IE" sz="2400" dirty="0">
                <a:solidFill>
                  <a:srgbClr val="0070C0"/>
                </a:solidFill>
              </a:rPr>
              <a:t>Classroom management it is difficult to get around to all groups, especially to the lower ability students </a:t>
            </a:r>
            <a:endParaRPr lang="en-IE" sz="2400" dirty="0" smtClean="0">
              <a:solidFill>
                <a:srgbClr val="0070C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E9E0E-9CA1-4F11-A2D3-11A3079E8819}" type="slidenum">
              <a:rPr lang="en-IE" smtClean="0"/>
              <a:pPr>
                <a:defRPr/>
              </a:pPr>
              <a:t>26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693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Was it difficult to facilitate and sustain communication and collaboration during the lesson</a:t>
            </a:r>
            <a:r>
              <a:rPr lang="en-IE" dirty="0" smtClean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0070C0"/>
                </a:solidFill>
              </a:rPr>
              <a:t>Classroom management was not a problem during this class. It wasn’t difficult to communicate with students during tasks as the noise level during paired work was not high and there were no dominant groups.</a:t>
            </a:r>
            <a:endParaRPr lang="en-IE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866-A281-42A2-8531-F89C71C67037}" type="slidenum">
              <a:rPr lang="en-IE" smtClean="0"/>
              <a:pPr>
                <a:defRPr/>
              </a:pPr>
              <a:t>27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693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Was it difficult to ask questions to provoke students’ deep thinking?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0070C0"/>
                </a:solidFill>
              </a:rPr>
              <a:t>Students did not volunteer answers at the start </a:t>
            </a:r>
            <a:r>
              <a:rPr lang="en-IE" dirty="0" smtClean="0">
                <a:solidFill>
                  <a:srgbClr val="0070C0"/>
                </a:solidFill>
              </a:rPr>
              <a:t>of the lesson due </a:t>
            </a:r>
            <a:r>
              <a:rPr lang="en-IE" dirty="0">
                <a:solidFill>
                  <a:srgbClr val="0070C0"/>
                </a:solidFill>
              </a:rPr>
              <a:t>to lack of confidence. Later when students were more sure of their work they were eager to supply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967D6-55DD-4A88-B25F-5D1C4BF1CFCC}" type="slidenum">
              <a:rPr lang="en-IE" smtClean="0"/>
              <a:pPr>
                <a:defRPr/>
              </a:pPr>
              <a:t>28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How did I engage and sustain students’ interest and attention during the lesson?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solidFill>
                  <a:srgbClr val="0070C0"/>
                </a:solidFill>
              </a:rPr>
              <a:t>The inclusion of everyday examples and worksheets helped to keep students involved with the topic. Exercises were within students’ capabilities so all were engaged.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solidFill>
                  <a:srgbClr val="0070C0"/>
                </a:solidFill>
              </a:rPr>
              <a:t>Pitching the tasks to the students abilities was an important factor in sustaining students’ attention.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E6A9-949E-4E22-A0F6-BEB90F2CFE77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Insights into Lesson Study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Introduction: Focus of Lesson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Student Learning : What we learned about students’ understanding based on data collected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Teaching Strategies: What we noticed about our own teaching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Strengths &amp; Weaknesses of adopting the Lesson Study process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88D1F-1DDB-4D1D-A834-76D2CCF8B41A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How did I assess what students knew and understood during the lesson?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0070C0"/>
                </a:solidFill>
              </a:rPr>
              <a:t>Worksheets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0070C0"/>
                </a:solidFill>
              </a:rPr>
              <a:t>PowerPoint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0070C0"/>
                </a:solidFill>
              </a:rPr>
              <a:t>Probing questions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EF585-8831-40DC-AAC9-7160B39C8C7A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How did I put closure to the lesson</a:t>
            </a:r>
            <a:r>
              <a:rPr lang="en-IE" dirty="0" smtClean="0"/>
              <a:t>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0070C0"/>
                </a:solidFill>
              </a:rPr>
              <a:t>I recapped the steps we used to problem solve.</a:t>
            </a:r>
            <a:endParaRPr lang="en-IE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chemeClr val="tx1"/>
                </a:solidFill>
              </a:rPr>
              <a:t>What </a:t>
            </a:r>
            <a:r>
              <a:rPr lang="en-IE" dirty="0">
                <a:solidFill>
                  <a:schemeClr val="tx1"/>
                </a:solidFill>
              </a:rPr>
              <a:t>changes would I make in the </a:t>
            </a:r>
            <a:r>
              <a:rPr lang="en-IE" dirty="0" smtClean="0">
                <a:solidFill>
                  <a:schemeClr val="tx1"/>
                </a:solidFill>
              </a:rPr>
              <a:t>future, </a:t>
            </a:r>
            <a:r>
              <a:rPr lang="en-IE" dirty="0">
                <a:solidFill>
                  <a:schemeClr val="tx1"/>
                </a:solidFill>
              </a:rPr>
              <a:t>based on what I have learned in my </a:t>
            </a:r>
            <a:r>
              <a:rPr lang="en-IE" dirty="0" smtClean="0">
                <a:solidFill>
                  <a:schemeClr val="tx1"/>
                </a:solidFill>
              </a:rPr>
              <a:t>teaching, </a:t>
            </a:r>
            <a:r>
              <a:rPr lang="en-IE" dirty="0">
                <a:solidFill>
                  <a:schemeClr val="tx1"/>
                </a:solidFill>
              </a:rPr>
              <a:t>to address students’ </a:t>
            </a:r>
            <a:r>
              <a:rPr lang="en-IE" dirty="0" smtClean="0">
                <a:solidFill>
                  <a:schemeClr val="tx1"/>
                </a:solidFill>
              </a:rPr>
              <a:t>misconceptions?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0070C0"/>
                </a:solidFill>
              </a:rPr>
              <a:t>Students need to take ownership of their work and need to come up with their own examples in groups.</a:t>
            </a:r>
            <a:endParaRPr lang="en-GB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/>
              <a:pPr>
                <a:defRPr/>
              </a:pPr>
              <a:t>31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56" y="-5515"/>
            <a:ext cx="8686800" cy="118796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Reflections on Lesson Study Process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>
                <a:solidFill>
                  <a:schemeClr val="tx1"/>
                </a:solidFill>
              </a:rPr>
              <a:t>Strengths &amp; Weaknesses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solidFill>
                  <a:schemeClr val="tx1"/>
                </a:solidFill>
              </a:rPr>
              <a:t>As a mathematics team how has Lesson Study impacted on the way we work with other colleagues?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>
                <a:solidFill>
                  <a:srgbClr val="0070C0"/>
                </a:solidFill>
              </a:rPr>
              <a:t>This was the first time we compared and contrasted  3</a:t>
            </a:r>
            <a:r>
              <a:rPr lang="en-IE" baseline="30000" dirty="0">
                <a:solidFill>
                  <a:srgbClr val="0070C0"/>
                </a:solidFill>
              </a:rPr>
              <a:t>rd </a:t>
            </a:r>
            <a:r>
              <a:rPr lang="en-IE" dirty="0">
                <a:solidFill>
                  <a:srgbClr val="0070C0"/>
                </a:solidFill>
              </a:rPr>
              <a:t>Year Ordinary level with TY Foundation  level and identified the same problems in both classes . Peer observation was beneficial in particular the discussion after the lesson to share ideas. It is important to </a:t>
            </a:r>
            <a:r>
              <a:rPr lang="en-IE" dirty="0" smtClean="0">
                <a:solidFill>
                  <a:srgbClr val="0070C0"/>
                </a:solidFill>
              </a:rPr>
              <a:t>cooperate </a:t>
            </a:r>
            <a:r>
              <a:rPr lang="en-IE" dirty="0">
                <a:solidFill>
                  <a:srgbClr val="0070C0"/>
                </a:solidFill>
              </a:rPr>
              <a:t>and  </a:t>
            </a:r>
            <a:r>
              <a:rPr lang="en-IE" dirty="0" smtClean="0">
                <a:solidFill>
                  <a:srgbClr val="0070C0"/>
                </a:solidFill>
              </a:rPr>
              <a:t>share </a:t>
            </a:r>
            <a:r>
              <a:rPr lang="en-IE" dirty="0">
                <a:solidFill>
                  <a:srgbClr val="0070C0"/>
                </a:solidFill>
              </a:rPr>
              <a:t>resources</a:t>
            </a:r>
            <a:r>
              <a:rPr lang="en-IE" dirty="0" smtClean="0">
                <a:solidFill>
                  <a:srgbClr val="0070C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Personally, how has Lesson Study supported </a:t>
            </a:r>
            <a:r>
              <a:rPr lang="en-IE" dirty="0" smtClean="0"/>
              <a:t>our </a:t>
            </a:r>
            <a:r>
              <a:rPr lang="en-IE" dirty="0"/>
              <a:t>growth as </a:t>
            </a:r>
            <a:r>
              <a:rPr lang="en-IE" dirty="0" smtClean="0"/>
              <a:t>teachers?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>
                <a:solidFill>
                  <a:srgbClr val="0070C0"/>
                </a:solidFill>
              </a:rPr>
              <a:t>We have always collaborated as a department but this was a different and interesting type of collaboration. However finding the time for this can be demanding.  It is a useful way to try out new resources</a:t>
            </a:r>
            <a:r>
              <a:rPr lang="en-IE" dirty="0" smtClean="0">
                <a:solidFill>
                  <a:srgbClr val="0070C0"/>
                </a:solidFill>
              </a:rPr>
              <a:t>.</a:t>
            </a:r>
            <a:endParaRPr lang="en-IE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21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4525963"/>
          </a:xfrm>
        </p:spPr>
        <p:txBody>
          <a:bodyPr/>
          <a:lstStyle/>
          <a:p>
            <a:r>
              <a:rPr lang="en-IE" dirty="0"/>
              <a:t>Recommendations as to how Lesson Study could be integrated into a school context.</a:t>
            </a:r>
          </a:p>
          <a:p>
            <a:r>
              <a:rPr lang="en-IE" dirty="0">
                <a:solidFill>
                  <a:srgbClr val="0070C0"/>
                </a:solidFill>
              </a:rPr>
              <a:t>Lesson study can be difficult to organise for teachers who have classes timetabled </a:t>
            </a:r>
            <a:r>
              <a:rPr lang="en-IE" dirty="0" smtClean="0">
                <a:solidFill>
                  <a:srgbClr val="0070C0"/>
                </a:solidFill>
              </a:rPr>
              <a:t>simultaneously. </a:t>
            </a:r>
            <a:r>
              <a:rPr lang="en-IE" dirty="0">
                <a:solidFill>
                  <a:srgbClr val="0070C0"/>
                </a:solidFill>
              </a:rPr>
              <a:t>We </a:t>
            </a:r>
            <a:r>
              <a:rPr lang="en-IE" dirty="0" smtClean="0">
                <a:solidFill>
                  <a:srgbClr val="0070C0"/>
                </a:solidFill>
              </a:rPr>
              <a:t>find </a:t>
            </a:r>
            <a:r>
              <a:rPr lang="en-IE" dirty="0">
                <a:solidFill>
                  <a:srgbClr val="0070C0"/>
                </a:solidFill>
              </a:rPr>
              <a:t>that the </a:t>
            </a:r>
            <a:r>
              <a:rPr lang="en-IE" dirty="0" smtClean="0">
                <a:solidFill>
                  <a:srgbClr val="0070C0"/>
                </a:solidFill>
              </a:rPr>
              <a:t>syllabus is </a:t>
            </a:r>
            <a:r>
              <a:rPr lang="en-IE" dirty="0">
                <a:solidFill>
                  <a:srgbClr val="0070C0"/>
                </a:solidFill>
              </a:rPr>
              <a:t>very long and it is </a:t>
            </a:r>
            <a:r>
              <a:rPr lang="en-IE" dirty="0" smtClean="0">
                <a:solidFill>
                  <a:srgbClr val="0070C0"/>
                </a:solidFill>
              </a:rPr>
              <a:t>difficult </a:t>
            </a:r>
            <a:r>
              <a:rPr lang="en-IE" dirty="0">
                <a:solidFill>
                  <a:srgbClr val="0070C0"/>
                </a:solidFill>
              </a:rPr>
              <a:t>to achieve the learning outcomes in the time available.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514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07288" cy="478112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IE" sz="4000" b="1" dirty="0"/>
              <a:t>Learning Outcomes </a:t>
            </a:r>
            <a:endParaRPr lang="en-IE" sz="4000" b="1" dirty="0" smtClean="0"/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IE" dirty="0" smtClean="0">
                <a:solidFill>
                  <a:srgbClr val="0070C0"/>
                </a:solidFill>
              </a:rPr>
              <a:t>Students will be able to apply their arithmetic skills to simplify simple ratios. 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IE" dirty="0" smtClean="0">
                <a:solidFill>
                  <a:srgbClr val="0070C0"/>
                </a:solidFill>
              </a:rPr>
              <a:t>We want students to be able to recognise the use of ratios in a real-life context and allow them to use this knowledge to challenge themselves to solve some difficult word problems hence improving their literacy skills.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42F1E-A617-40F4-83A2-90C1141EF153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70" y="71753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4149080"/>
            <a:ext cx="5688632" cy="523220"/>
          </a:xfrm>
          <a:noFill/>
        </p:spPr>
        <p:txBody>
          <a:bodyPr wrap="square" rtlCol="0">
            <a:spAutoFit/>
          </a:bodyPr>
          <a:lstStyle/>
          <a:p>
            <a:pPr marL="0" lvl="1" indent="0">
              <a:spcBef>
                <a:spcPct val="0"/>
              </a:spcBef>
              <a:buNone/>
            </a:pPr>
            <a:r>
              <a:rPr lang="en-I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Ratio </a:t>
            </a:r>
            <a:r>
              <a:rPr lang="en-IE" dirty="0">
                <a:solidFill>
                  <a:srgbClr val="0070C0"/>
                </a:solidFill>
                <a:latin typeface="Arial" charset="0"/>
                <a:cs typeface="Arial" charset="0"/>
              </a:rPr>
              <a:t>Theme Park (extension</a:t>
            </a:r>
            <a:r>
              <a:rPr lang="en-I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)</a:t>
            </a:r>
            <a:endParaRPr lang="en-IE" sz="2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BAFCC-65C4-4A74-B3D2-06A429979A84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  <p:grpSp>
        <p:nvGrpSpPr>
          <p:cNvPr id="11" name="Group 10"/>
          <p:cNvGrpSpPr/>
          <p:nvPr/>
        </p:nvGrpSpPr>
        <p:grpSpPr>
          <a:xfrm>
            <a:off x="1019767" y="2475578"/>
            <a:ext cx="5269738" cy="523220"/>
            <a:chOff x="2678749" y="5301207"/>
            <a:chExt cx="5269738" cy="523220"/>
          </a:xfrm>
        </p:grpSpPr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>
              <a:off x="2678749" y="5301207"/>
              <a:ext cx="4218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  <a:lvl2pPr marL="0" lvl="1">
                <a:defRPr sz="2800">
                  <a:solidFill>
                    <a:srgbClr val="0070C0"/>
                  </a:solidFill>
                </a:defRPr>
              </a:lvl2pPr>
            </a:lstStyle>
            <a:p>
              <a:pPr lvl="1"/>
              <a:r>
                <a:rPr lang="en-IE" dirty="0"/>
                <a:t>Ratio </a:t>
              </a:r>
              <a:r>
                <a:rPr lang="en-IE" dirty="0" smtClean="0"/>
                <a:t>PowerPoint </a:t>
              </a:r>
              <a:r>
                <a:rPr lang="en-IE" dirty="0" smtClean="0">
                  <a:solidFill>
                    <a:srgbClr val="FF0000"/>
                  </a:solidFill>
                </a:rPr>
                <a:t>(Link)</a:t>
              </a:r>
              <a:endParaRPr lang="en-IE" dirty="0">
                <a:solidFill>
                  <a:srgbClr val="FF0000"/>
                </a:solidFill>
              </a:endParaRPr>
            </a:p>
          </p:txBody>
        </p:sp>
        <p:sp>
          <p:nvSpPr>
            <p:cNvPr id="6" name="Notched Right Arrow 5">
              <a:hlinkClick r:id="rId3" action="ppaction://hlinksldjump"/>
            </p:cNvPr>
            <p:cNvSpPr/>
            <p:nvPr/>
          </p:nvSpPr>
          <p:spPr>
            <a:xfrm>
              <a:off x="7084391" y="5533694"/>
              <a:ext cx="864096" cy="216024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71600" y="1737973"/>
            <a:ext cx="5400600" cy="954107"/>
            <a:chOff x="2987824" y="5793169"/>
            <a:chExt cx="5400600" cy="954107"/>
          </a:xfrm>
        </p:grpSpPr>
        <p:sp>
          <p:nvSpPr>
            <p:cNvPr id="8" name="TextBox 7">
              <a:hlinkClick r:id="rId4" action="ppaction://hlinksldjump"/>
            </p:cNvPr>
            <p:cNvSpPr txBox="1"/>
            <p:nvPr/>
          </p:nvSpPr>
          <p:spPr>
            <a:xfrm>
              <a:off x="2987824" y="5793169"/>
              <a:ext cx="5400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IE" sz="2800" dirty="0">
                  <a:solidFill>
                    <a:srgbClr val="0070C0"/>
                  </a:solidFill>
                </a:rPr>
                <a:t>Spider </a:t>
              </a:r>
              <a:r>
                <a:rPr lang="en-IE" sz="2800" dirty="0" smtClean="0">
                  <a:solidFill>
                    <a:srgbClr val="0070C0"/>
                  </a:solidFill>
                </a:rPr>
                <a:t>Diagram </a:t>
              </a:r>
              <a:r>
                <a:rPr lang="en-IE" sz="2800" dirty="0" smtClean="0">
                  <a:solidFill>
                    <a:srgbClr val="FF0000"/>
                  </a:solidFill>
                </a:rPr>
                <a:t>(Link) </a:t>
              </a:r>
              <a:endParaRPr lang="en-IE" sz="2800" dirty="0">
                <a:solidFill>
                  <a:srgbClr val="FF0000"/>
                </a:solidFill>
              </a:endParaRPr>
            </a:p>
            <a:p>
              <a:endParaRPr lang="en-IE" sz="2800" dirty="0"/>
            </a:p>
          </p:txBody>
        </p:sp>
        <p:sp>
          <p:nvSpPr>
            <p:cNvPr id="5" name="Notched Right Arrow 4">
              <a:hlinkClick r:id="rId4" action="ppaction://hlinksldjump"/>
            </p:cNvPr>
            <p:cNvSpPr/>
            <p:nvPr/>
          </p:nvSpPr>
          <p:spPr>
            <a:xfrm>
              <a:off x="6822562" y="5988866"/>
              <a:ext cx="864096" cy="216024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308541" y="1214753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/>
              <a:t>Resources used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43608" y="3284984"/>
            <a:ext cx="4813849" cy="523220"/>
            <a:chOff x="1128453" y="3284984"/>
            <a:chExt cx="4813849" cy="523220"/>
          </a:xfrm>
        </p:grpSpPr>
        <p:sp>
          <p:nvSpPr>
            <p:cNvPr id="7" name="Notched Right Arrow 6">
              <a:hlinkClick r:id="rId5" action="ppaction://hlinksldjump"/>
            </p:cNvPr>
            <p:cNvSpPr/>
            <p:nvPr/>
          </p:nvSpPr>
          <p:spPr>
            <a:xfrm>
              <a:off x="5078206" y="3546594"/>
              <a:ext cx="864096" cy="216024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TextBox 12">
              <a:hlinkClick r:id="rId5" action="ppaction://hlinksldjump"/>
            </p:cNvPr>
            <p:cNvSpPr txBox="1"/>
            <p:nvPr/>
          </p:nvSpPr>
          <p:spPr>
            <a:xfrm>
              <a:off x="1128453" y="3284984"/>
              <a:ext cx="3949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  <a:lvl2pPr marL="0" lvl="1">
                <a:defRPr sz="2800">
                  <a:solidFill>
                    <a:srgbClr val="0070C0"/>
                  </a:solidFill>
                </a:defRPr>
              </a:lvl2pPr>
            </a:lstStyle>
            <a:p>
              <a:pPr lvl="1"/>
              <a:r>
                <a:rPr lang="en-IE" dirty="0" smtClean="0"/>
                <a:t>Activity Sheet </a:t>
              </a:r>
              <a:r>
                <a:rPr lang="en-IE" dirty="0" smtClean="0">
                  <a:solidFill>
                    <a:srgbClr val="FF0000"/>
                  </a:solidFill>
                </a:rPr>
                <a:t>(Link)</a:t>
              </a:r>
              <a:endParaRPr lang="en-IE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149277" cy="36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64288" y="5373216"/>
            <a:ext cx="1296144" cy="648072"/>
            <a:chOff x="7164288" y="5373216"/>
            <a:chExt cx="1296144" cy="648072"/>
          </a:xfrm>
        </p:grpSpPr>
        <p:sp>
          <p:nvSpPr>
            <p:cNvPr id="5" name="Notched Right Arrow 4">
              <a:hlinkClick r:id="rId3" action="ppaction://hlinksldjump"/>
            </p:cNvPr>
            <p:cNvSpPr/>
            <p:nvPr/>
          </p:nvSpPr>
          <p:spPr>
            <a:xfrm>
              <a:off x="7164288" y="5373216"/>
              <a:ext cx="1296144" cy="64807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" name="TextBox 1">
              <a:hlinkClick r:id="rId3" action="ppaction://hlinksldjump"/>
            </p:cNvPr>
            <p:cNvSpPr txBox="1"/>
            <p:nvPr/>
          </p:nvSpPr>
          <p:spPr>
            <a:xfrm>
              <a:off x="7329259" y="5512586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 smtClean="0">
                  <a:solidFill>
                    <a:srgbClr val="FF0000"/>
                  </a:solidFill>
                </a:rPr>
                <a:t>BACK</a:t>
              </a:r>
              <a:endParaRPr lang="en-IE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8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en-US" smtClean="0">
                <a:latin typeface="Comic Sans MS" pitchFamily="66" charset="0"/>
              </a:rPr>
              <a:t>Some general rules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Look at the ratio and decide what each</a:t>
            </a:r>
          </a:p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number represents.</a:t>
            </a:r>
          </a:p>
          <a:p>
            <a:pPr>
              <a:buFontTx/>
              <a:buNone/>
            </a:pPr>
            <a:endParaRPr lang="en-GB" altLang="en-US" sz="160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Find out what one part is worth.</a:t>
            </a:r>
          </a:p>
          <a:p>
            <a:pPr>
              <a:buFontTx/>
              <a:buNone/>
            </a:pPr>
            <a:endParaRPr lang="en-GB" altLang="en-US" sz="160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Multiply this up amongst all the</a:t>
            </a:r>
          </a:p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components</a:t>
            </a:r>
          </a:p>
        </p:txBody>
      </p:sp>
    </p:spTree>
    <p:extLst>
      <p:ext uri="{BB962C8B-B14F-4D97-AF65-F5344CB8AC3E}">
        <p14:creationId xmlns:p14="http://schemas.microsoft.com/office/powerpoint/2010/main" val="422128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GB" altLang="en-US" dirty="0" smtClean="0">
                <a:latin typeface="Comic Sans MS" pitchFamily="66" charset="0"/>
              </a:rPr>
              <a:t>Builders ratio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You mix concrete in the proportion of 3:1,</a:t>
            </a:r>
          </a:p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sand to cement.</a:t>
            </a:r>
          </a:p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This means we need 3 measures of sand</a:t>
            </a:r>
          </a:p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to one measure of cement. </a:t>
            </a:r>
          </a:p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If you have 3 bags of cement how</a:t>
            </a:r>
          </a:p>
          <a:p>
            <a:pPr>
              <a:buFontTx/>
              <a:buNone/>
            </a:pPr>
            <a:r>
              <a:rPr lang="en-GB" altLang="en-US" smtClean="0">
                <a:latin typeface="Comic Sans MS" pitchFamily="66" charset="0"/>
              </a:rPr>
              <a:t>many bags of sand do you need?</a:t>
            </a:r>
          </a:p>
          <a:p>
            <a:pPr>
              <a:buFontTx/>
              <a:buNone/>
            </a:pPr>
            <a:endParaRPr lang="en-GB" altLang="en-US" smtClean="0">
              <a:latin typeface="Comic Sans MS" pitchFamily="66" charset="0"/>
            </a:endParaRPr>
          </a:p>
        </p:txBody>
      </p:sp>
      <p:pic>
        <p:nvPicPr>
          <p:cNvPr id="11269" name="Picture 5" descr="070%2520025%2520Diesel%2520Mix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149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75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GB" altLang="en-US" dirty="0" smtClean="0">
                <a:latin typeface="Comic Sans MS" pitchFamily="66" charset="0"/>
              </a:rPr>
              <a:t>Bakers ratio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A cake mixture is made by mixing flour,</a:t>
            </a:r>
          </a:p>
          <a:p>
            <a:pPr marL="609600" indent="-609600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butter and sugar in the ratio 4:1:2.</a:t>
            </a:r>
          </a:p>
          <a:p>
            <a:pPr marL="609600" indent="-609600">
              <a:buFontTx/>
              <a:buNone/>
            </a:pPr>
            <a:endParaRPr lang="en-US" altLang="en-US" smtClean="0"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In the final mix 250g of sugar is used.</a:t>
            </a:r>
          </a:p>
          <a:p>
            <a:pPr marL="609600" indent="-609600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How much butter and flour is needed?</a:t>
            </a:r>
          </a:p>
          <a:p>
            <a:pPr marL="609600" indent="-609600">
              <a:buFontTx/>
              <a:buNone/>
            </a:pPr>
            <a:endParaRPr lang="en-GB" altLang="en-US" smtClean="0"/>
          </a:p>
        </p:txBody>
      </p:sp>
      <p:pic>
        <p:nvPicPr>
          <p:cNvPr id="13317" name="Picture 5" descr="889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2366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cake_maki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1343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2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1457</Words>
  <Application>Microsoft Office PowerPoint</Application>
  <PresentationFormat>On-screen Show (4:3)</PresentationFormat>
  <Paragraphs>203</Paragraphs>
  <Slides>34</Slides>
  <Notes>28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Maths Counts  Insights into Lesson Study</vt:lpstr>
      <vt:lpstr>St. Patricks College, Gardiners Hill, Cork City</vt:lpstr>
      <vt:lpstr>Insights into Lesson Study</vt:lpstr>
      <vt:lpstr>Introduction </vt:lpstr>
      <vt:lpstr>Introduction</vt:lpstr>
      <vt:lpstr>PowerPoint Presentation</vt:lpstr>
      <vt:lpstr>Some general rules</vt:lpstr>
      <vt:lpstr>Builders ratio</vt:lpstr>
      <vt:lpstr>Bakers ratio</vt:lpstr>
      <vt:lpstr>Hairdresser ratio</vt:lpstr>
      <vt:lpstr>PowerPoint Presentation</vt:lpstr>
      <vt:lpstr>Introduction</vt:lpstr>
      <vt:lpstr>Reflections on the Lesson</vt:lpstr>
      <vt:lpstr> Student Learning   </vt:lpstr>
      <vt:lpstr>PowerPoint Presentation</vt:lpstr>
      <vt:lpstr>Student’s Work</vt:lpstr>
      <vt:lpstr>Common Misconceptions: 1</vt:lpstr>
      <vt:lpstr>Common Misconceptions: 2</vt:lpstr>
      <vt:lpstr>Common Misconceptions: 3</vt:lpstr>
      <vt:lpstr>Common Misconceptions: 4</vt:lpstr>
      <vt:lpstr>Common Misconceptions: 5</vt:lpstr>
      <vt:lpstr>Addressing Misconceptions </vt:lpstr>
      <vt:lpstr>Student Strategy </vt:lpstr>
      <vt:lpstr>Summary</vt:lpstr>
      <vt:lpstr>Summary</vt:lpstr>
      <vt:lpstr> Teaching Strategies </vt:lpstr>
      <vt:lpstr>Teaching Strategies</vt:lpstr>
      <vt:lpstr>Teaching Strategies</vt:lpstr>
      <vt:lpstr>Teaching Strategies</vt:lpstr>
      <vt:lpstr>Teaching Strategies</vt:lpstr>
      <vt:lpstr>Teaching Strategies</vt:lpstr>
      <vt:lpstr>Reflections on Lesson Study Process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Anne</cp:lastModifiedBy>
  <cp:revision>71</cp:revision>
  <cp:lastPrinted>2013-08-30T17:48:04Z</cp:lastPrinted>
  <dcterms:created xsi:type="dcterms:W3CDTF">2013-08-28T18:56:52Z</dcterms:created>
  <dcterms:modified xsi:type="dcterms:W3CDTF">2013-11-21T09:36:08Z</dcterms:modified>
</cp:coreProperties>
</file>