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9" r:id="rId4"/>
    <p:sldId id="258" r:id="rId5"/>
    <p:sldId id="340" r:id="rId6"/>
    <p:sldId id="348" r:id="rId7"/>
    <p:sldId id="274" r:id="rId8"/>
    <p:sldId id="343" r:id="rId9"/>
    <p:sldId id="303" r:id="rId10"/>
    <p:sldId id="304" r:id="rId11"/>
    <p:sldId id="346" r:id="rId12"/>
    <p:sldId id="306" r:id="rId13"/>
    <p:sldId id="308" r:id="rId14"/>
    <p:sldId id="307" r:id="rId15"/>
    <p:sldId id="314" r:id="rId16"/>
    <p:sldId id="300" r:id="rId17"/>
    <p:sldId id="309" r:id="rId18"/>
    <p:sldId id="310" r:id="rId19"/>
    <p:sldId id="311" r:id="rId20"/>
    <p:sldId id="312" r:id="rId21"/>
    <p:sldId id="313" r:id="rId22"/>
    <p:sldId id="315" r:id="rId23"/>
    <p:sldId id="316" r:id="rId24"/>
    <p:sldId id="321" r:id="rId25"/>
    <p:sldId id="317" r:id="rId26"/>
    <p:sldId id="320" r:id="rId27"/>
    <p:sldId id="318" r:id="rId28"/>
    <p:sldId id="319" r:id="rId29"/>
    <p:sldId id="323" r:id="rId30"/>
    <p:sldId id="338" r:id="rId31"/>
    <p:sldId id="322" r:id="rId32"/>
    <p:sldId id="324" r:id="rId33"/>
    <p:sldId id="325" r:id="rId34"/>
    <p:sldId id="326" r:id="rId35"/>
    <p:sldId id="297" r:id="rId36"/>
    <p:sldId id="327" r:id="rId37"/>
    <p:sldId id="329" r:id="rId38"/>
    <p:sldId id="334" r:id="rId39"/>
    <p:sldId id="333" r:id="rId40"/>
    <p:sldId id="337" r:id="rId41"/>
    <p:sldId id="276" r:id="rId42"/>
    <p:sldId id="263" r:id="rId43"/>
    <p:sldId id="278" r:id="rId44"/>
    <p:sldId id="268" r:id="rId45"/>
    <p:sldId id="280" r:id="rId46"/>
    <p:sldId id="298" r:id="rId47"/>
    <p:sldId id="270" r:id="rId48"/>
    <p:sldId id="299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E1B"/>
    <a:srgbClr val="FDCC33"/>
    <a:srgbClr val="990033"/>
    <a:srgbClr val="DAD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73535" autoAdjust="0"/>
  </p:normalViewPr>
  <p:slideViewPr>
    <p:cSldViewPr>
      <p:cViewPr>
        <p:scale>
          <a:sx n="80" d="100"/>
          <a:sy n="80" d="100"/>
        </p:scale>
        <p:origin x="-57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4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2" d="100"/>
        <a:sy n="32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3935A0E-1F23-4DB9-9207-E5BABAA75BA9}" type="datetimeFigureOut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EBB9D80-0D09-4064-A7B2-196227D3B5D5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5184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F151580-2055-405D-B2CC-291AEDFFD07A}" type="datetimeFigureOut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4B5D9E-FDCC-4086-B112-0166248BC7C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6092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873B3-AE2B-4857-8741-EBD2DE03EFD4}" type="slidenum">
              <a:rPr lang="en-IE" smtClean="0"/>
              <a:pPr>
                <a:defRPr/>
              </a:pPr>
              <a:t>1</a:t>
            </a:fld>
            <a:endParaRPr lang="en-I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BFC87-3E89-41EA-866A-FA64B2D6BC08}" type="slidenum">
              <a:rPr lang="en-IE" smtClean="0"/>
              <a:pPr>
                <a:defRPr/>
              </a:pPr>
              <a:t>42</a:t>
            </a:fld>
            <a:endParaRPr lang="en-I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15F755-6357-4FE3-9902-3AF8B5603AD2}" type="slidenum">
              <a:rPr lang="en-IE" smtClean="0"/>
              <a:pPr>
                <a:defRPr/>
              </a:pPr>
              <a:t>43</a:t>
            </a:fld>
            <a:endParaRPr lang="en-I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0911F7-BB90-4DDB-A478-F403FB1EC45E}" type="slidenum">
              <a:rPr lang="en-IE" smtClean="0"/>
              <a:pPr>
                <a:defRPr/>
              </a:pPr>
              <a:t>44</a:t>
            </a:fld>
            <a:endParaRPr lang="en-I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719943-581B-4257-8383-ECD8B08BAC50}" type="slidenum">
              <a:rPr lang="en-IE" smtClean="0"/>
              <a:pPr>
                <a:defRPr/>
              </a:pPr>
              <a:t>45</a:t>
            </a:fld>
            <a:endParaRPr lang="en-I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F4470B-E156-416B-B10D-130E4279D29A}" type="slidenum">
              <a:rPr lang="en-IE" smtClean="0"/>
              <a:pPr>
                <a:defRPr/>
              </a:pPr>
              <a:t>46</a:t>
            </a:fld>
            <a:endParaRPr lang="en-I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FA7D7-8A03-4352-88EB-6866EF9C6F73}" type="slidenum">
              <a:rPr lang="en-IE" smtClean="0"/>
              <a:pPr>
                <a:defRPr/>
              </a:pPr>
              <a:t>47</a:t>
            </a:fld>
            <a:endParaRPr lang="en-I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64727-4D8C-4303-A22A-ABDC1AC9EB08}" type="slidenum">
              <a:rPr lang="en-IE" smtClean="0"/>
              <a:pPr>
                <a:defRPr/>
              </a:pPr>
              <a:t>48</a:t>
            </a:fld>
            <a:endParaRPr lang="en-I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2598AF-F325-4B1B-8C48-D4FF6714F830}" type="slidenum">
              <a:rPr lang="en-IE" smtClean="0"/>
              <a:pPr>
                <a:defRPr/>
              </a:pPr>
              <a:t>2</a:t>
            </a:fld>
            <a:endParaRPr lang="en-I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A59DC-3DD5-4694-BD6E-C88FEA64A650}" type="slidenum">
              <a:rPr lang="en-I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IE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090051-E70E-4FF5-BD60-E282E84600DE}" type="slidenum">
              <a:rPr lang="en-IE" smtClean="0"/>
              <a:pPr>
                <a:defRPr/>
              </a:pPr>
              <a:t>4</a:t>
            </a:fld>
            <a:endParaRPr lang="en-I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090051-E70E-4FF5-BD60-E282E84600DE}" type="slidenum">
              <a:rPr lang="en-IE" smtClean="0"/>
              <a:pPr>
                <a:defRPr/>
              </a:pPr>
              <a:t>6</a:t>
            </a:fld>
            <a:endParaRPr lang="en-I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F53431-F3AE-43BA-81ED-6EE11781ADA0}" type="slidenum">
              <a:rPr lang="en-IE" smtClean="0"/>
              <a:pPr>
                <a:defRPr/>
              </a:pPr>
              <a:t>7</a:t>
            </a:fld>
            <a:endParaRPr lang="en-I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C5D1B-0A96-4CF7-A0A3-89EBFF229D7A}" type="slidenum">
              <a:rPr lang="en-IE" smtClean="0"/>
              <a:pPr>
                <a:defRPr/>
              </a:pPr>
              <a:t>8</a:t>
            </a:fld>
            <a:endParaRPr lang="en-I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E685EA-FC24-47EC-9659-34E4798E2FCD}" type="slidenum">
              <a:rPr lang="en-IE" smtClean="0"/>
              <a:pPr>
                <a:defRPr/>
              </a:pPr>
              <a:t>35</a:t>
            </a:fld>
            <a:endParaRPr lang="en-I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5E09A5-9984-4A30-AF89-B2311F587654}" type="slidenum">
              <a:rPr lang="en-IE" smtClean="0"/>
              <a:pPr>
                <a:defRPr/>
              </a:pPr>
              <a:t>41</a:t>
            </a:fld>
            <a:endParaRPr lang="en-I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45D95F-D5DC-44CB-B025-D7A358E247E9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CED44-DD9A-4A33-A545-489BE868DD1C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953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ED82BDA-74B3-4D30-8919-BEC379902937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7695-9285-4BF9-9B36-59971A9B43B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50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59B2301-8E26-49F2-8E28-71DB951B8444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1E04-3B90-4921-B43D-B76CDA5819B7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732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 userDrawn="1"/>
        </p:nvSpPr>
        <p:spPr>
          <a:xfrm>
            <a:off x="-26504" y="-33132"/>
            <a:ext cx="9183756" cy="6944140"/>
          </a:xfrm>
          <a:custGeom>
            <a:avLst/>
            <a:gdLst>
              <a:gd name="connsiteX0" fmla="*/ 0 w 9183756"/>
              <a:gd name="connsiteY0" fmla="*/ 0 h 6944140"/>
              <a:gd name="connsiteX1" fmla="*/ 543339 w 9183756"/>
              <a:gd name="connsiteY1" fmla="*/ 0 h 6944140"/>
              <a:gd name="connsiteX2" fmla="*/ 569843 w 9183756"/>
              <a:gd name="connsiteY2" fmla="*/ 6400800 h 6944140"/>
              <a:gd name="connsiteX3" fmla="*/ 9183756 w 9183756"/>
              <a:gd name="connsiteY3" fmla="*/ 6361044 h 6944140"/>
              <a:gd name="connsiteX4" fmla="*/ 9183756 w 9183756"/>
              <a:gd name="connsiteY4" fmla="*/ 6944140 h 6944140"/>
              <a:gd name="connsiteX5" fmla="*/ 13252 w 9183756"/>
              <a:gd name="connsiteY5" fmla="*/ 6917635 h 6944140"/>
              <a:gd name="connsiteX6" fmla="*/ 0 w 9183756"/>
              <a:gd name="connsiteY6" fmla="*/ 0 h 694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3756" h="6944140">
                <a:moveTo>
                  <a:pt x="0" y="0"/>
                </a:moveTo>
                <a:lnTo>
                  <a:pt x="543339" y="0"/>
                </a:lnTo>
                <a:lnTo>
                  <a:pt x="569843" y="6400800"/>
                </a:lnTo>
                <a:lnTo>
                  <a:pt x="9183756" y="6361044"/>
                </a:lnTo>
                <a:lnTo>
                  <a:pt x="9183756" y="6944140"/>
                </a:lnTo>
                <a:lnTo>
                  <a:pt x="13252" y="6917635"/>
                </a:lnTo>
                <a:cubicBezTo>
                  <a:pt x="8835" y="4616174"/>
                  <a:pt x="4417" y="2314714"/>
                  <a:pt x="0" y="0"/>
                </a:cubicBezTo>
                <a:close/>
              </a:path>
            </a:pathLst>
          </a:custGeom>
          <a:gradFill flip="none" rotWithShape="1">
            <a:gsLst>
              <a:gs pos="19000">
                <a:srgbClr val="FDCC33"/>
              </a:gs>
              <a:gs pos="95000">
                <a:srgbClr val="990033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0" y="274638"/>
            <a:ext cx="8229600" cy="1143000"/>
          </a:xfrm>
          <a:solidFill>
            <a:schemeClr val="tx1">
              <a:lumMod val="75000"/>
              <a:lumOff val="25000"/>
            </a:schemeClr>
          </a:solidFill>
          <a:effectLst>
            <a:softEdge rad="127000"/>
          </a:effectLst>
          <a:scene3d>
            <a:camera prst="obliqueBottomLeft"/>
            <a:lightRig rig="threePt" dir="t"/>
          </a:scene3d>
        </p:spPr>
        <p:txBody>
          <a:bodyPr/>
          <a:lstStyle>
            <a:lvl1pPr>
              <a:defRPr u="sng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E47E508-8985-4D55-8E81-57FF7841F8BC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70458-78DC-40FE-90E9-4EF1EAADE5A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328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969B73-3119-40CE-94ED-D1D8EC4D57BA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C994C-3A03-4611-AF2E-66BF192160BC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9323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0A1A49E-AB3E-4BFD-A849-D11E46CEE250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5BCD6-1D98-4428-85D6-690ECFDB1DFA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462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710052A-38E9-4A43-A787-6F321B7FCB47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52A04-BE6D-438D-8120-FD89554623D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310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A7CC4F7-1545-46D5-861F-758AB35E5F06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000FE-D04E-46BC-8E11-893BCA9FE4D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6457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61E93A6-62DC-4C5A-A8A8-A49375CA2F47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09003-5815-4BBD-A3FA-B17F8D686CB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4059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9945AD-6787-4C38-BC34-7B2233AE4D4C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9EC01-6B2B-4D79-82F0-6B7FCF41ADF2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694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F05EC68-5DDA-43AD-8F87-1C58965B5BB5}" type="datetime1">
              <a:rPr lang="en-IE"/>
              <a:pPr>
                <a:defRPr/>
              </a:pPr>
              <a:t>21/11/2013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EED8-CD32-42D2-AA55-0639F90C7522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784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IE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IE" alt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21D7A6-E26A-44B1-B9B4-9E6590CD9CA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338" y="9525"/>
            <a:ext cx="8315325" cy="3275013"/>
          </a:xfrm>
          <a:gradFill>
            <a:gsLst>
              <a:gs pos="61000">
                <a:schemeClr val="accent6">
                  <a:lumMod val="60000"/>
                  <a:lumOff val="40000"/>
                </a:schemeClr>
              </a:gs>
              <a:gs pos="83000">
                <a:srgbClr val="990033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sz="7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itchFamily="66" charset="0"/>
              </a:rPr>
              <a:t>Maths Counts </a:t>
            </a:r>
            <a:r>
              <a:rPr lang="en-I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I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IE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" pitchFamily="18" charset="0"/>
              </a:rPr>
              <a:t>Insights into Lesson </a:t>
            </a:r>
            <a:r>
              <a:rPr lang="en-IE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" pitchFamily="18" charset="0"/>
              </a:rPr>
              <a:t>Study</a:t>
            </a:r>
            <a:endParaRPr lang="en-IE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IE" dirty="0"/>
          </a:p>
        </p:txBody>
      </p:sp>
      <p:pic>
        <p:nvPicPr>
          <p:cNvPr id="1027" name="Picture 1" descr="ProjectMathsLogo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547127" y="5259790"/>
            <a:ext cx="1223962" cy="900112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sp3d>
            <a:bevelT/>
          </a:sp3d>
          <a:extLst/>
        </p:spPr>
      </p:pic>
      <p:pic>
        <p:nvPicPr>
          <p:cNvPr id="1028" name="Picture 4" descr="DEC jpe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347864" y="5268948"/>
            <a:ext cx="1116012" cy="900112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sp3d>
            <a:bevelT/>
          </a:sp3d>
          <a:extLst/>
        </p:spPr>
      </p:pic>
      <p:pic>
        <p:nvPicPr>
          <p:cNvPr id="1029" name="Picture 5" descr="DESlogo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788024" y="5259790"/>
            <a:ext cx="1295400" cy="900112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sp3d>
            <a:bevelT/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516216" y="5229200"/>
            <a:ext cx="1223962" cy="900112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sp3d>
            <a:bevelT/>
          </a:sp3d>
          <a:extLst/>
        </p:spPr>
      </p:pic>
      <p:pic>
        <p:nvPicPr>
          <p:cNvPr id="1332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3211513"/>
            <a:ext cx="38290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D69DDF-056C-4769-8CC2-1273E9C31663}" type="slidenum">
              <a:rPr lang="en-IE" smtClean="0"/>
              <a:pPr>
                <a:defRPr/>
              </a:pPr>
              <a:t>1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5897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en-IE" dirty="0" smtClean="0"/>
              <a:t>Student work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00B5FB-6368-4EF9-97A3-7AABDAEAC154}" type="slidenum">
              <a:rPr lang="en-IE" smtClean="0"/>
              <a:pPr>
                <a:defRPr/>
              </a:pPr>
              <a:t>10</a:t>
            </a:fld>
            <a:endParaRPr lang="en-IE" dirty="0"/>
          </a:p>
        </p:txBody>
      </p:sp>
      <p:pic>
        <p:nvPicPr>
          <p:cNvPr id="27652" name="Picture 2" descr="H:\modulus 1611\DSC011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1441" b="8888"/>
          <a:stretch/>
        </p:blipFill>
        <p:spPr bwMode="auto">
          <a:xfrm rot="2400000">
            <a:off x="1318336" y="1850237"/>
            <a:ext cx="5529531" cy="429219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09073" y="1652074"/>
            <a:ext cx="21605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/>
              <a:t>Some students showed tables </a:t>
            </a:r>
            <a:br>
              <a:rPr lang="en-IE" altLang="en-US"/>
            </a:br>
            <a:r>
              <a:rPr lang="en-IE" altLang="en-US"/>
              <a:t>and some didn’t.</a:t>
            </a:r>
          </a:p>
          <a:p>
            <a:pPr eaLnBrk="1" hangingPunct="1"/>
            <a:endParaRPr lang="en-IE" altLang="en-US"/>
          </a:p>
          <a:p>
            <a:pPr eaLnBrk="1" hangingPunct="1"/>
            <a:r>
              <a:rPr lang="en-IE" altLang="en-US"/>
              <a:t>This student has referred to </a:t>
            </a:r>
            <a:br>
              <a:rPr lang="en-IE" altLang="en-US"/>
            </a:br>
            <a:r>
              <a:rPr lang="en-IE" altLang="en-US" b="1" u="sng"/>
              <a:t>axiom 1 </a:t>
            </a:r>
          </a:p>
          <a:p>
            <a:pPr eaLnBrk="1" hangingPunct="1"/>
            <a:r>
              <a:rPr lang="en-IE" altLang="en-US"/>
              <a:t>(Two point axiom)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27584" y="2060848"/>
            <a:ext cx="6227763" cy="3387725"/>
            <a:chOff x="755576" y="1842211"/>
            <a:chExt cx="6005507" cy="3242974"/>
          </a:xfrm>
        </p:grpSpPr>
        <p:pic>
          <p:nvPicPr>
            <p:cNvPr id="2765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842211"/>
              <a:ext cx="6005507" cy="324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781601" y="2144626"/>
              <a:ext cx="837372" cy="440704"/>
            </a:xfrm>
            <a:prstGeom prst="ellipse">
              <a:avLst/>
            </a:prstGeom>
            <a:noFill/>
            <a:ln w="444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08224" y="1156102"/>
                <a:ext cx="4659825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E" b="1" dirty="0" smtClean="0"/>
                  <a:t>Graphing </a:t>
                </a:r>
                <a14:m>
                  <m:oMath xmlns:m="http://schemas.openxmlformats.org/officeDocument/2006/math">
                    <m:r>
                      <a:rPr lang="en-IE" b="1" i="1" smtClean="0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en-IE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E" b="1" i="1" smtClean="0">
                            <a:latin typeface="Cambria Math"/>
                          </a:rPr>
                          <m:t>𝒙</m:t>
                        </m:r>
                      </m:e>
                    </m:d>
                    <m:r>
                      <a:rPr lang="en-IE" b="1" i="1" smtClean="0">
                        <a:latin typeface="Cambria Math"/>
                      </a:rPr>
                      <m:t>=</m:t>
                    </m:r>
                    <m:r>
                      <a:rPr lang="en-IE" b="1" i="1" smtClean="0">
                        <a:latin typeface="Cambria Math"/>
                      </a:rPr>
                      <m:t>𝒙</m:t>
                    </m:r>
                    <m:r>
                      <a:rPr lang="en-IE" b="1" i="1" smtClean="0">
                        <a:latin typeface="Cambria Math"/>
                      </a:rPr>
                      <m:t>, </m:t>
                    </m:r>
                    <m:r>
                      <a:rPr lang="en-IE" b="1" i="0" smtClean="0">
                        <a:latin typeface="Cambria Math"/>
                      </a:rPr>
                      <m:t>𝐚𝐧𝐝</m:t>
                    </m:r>
                    <m:r>
                      <a:rPr lang="en-IE" b="1" i="1" smtClean="0">
                        <a:latin typeface="Cambria Math"/>
                      </a:rPr>
                      <m:t> </m:t>
                    </m:r>
                    <m:r>
                      <a:rPr lang="en-IE" b="1" i="1" smtClean="0">
                        <a:latin typeface="Cambria Math"/>
                      </a:rPr>
                      <m:t>𝒈</m:t>
                    </m:r>
                    <m:d>
                      <m:dPr>
                        <m:ctrlPr>
                          <a:rPr lang="en-IE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E" b="1" i="1" smtClean="0">
                            <a:latin typeface="Cambria Math"/>
                          </a:rPr>
                          <m:t>𝒙</m:t>
                        </m:r>
                      </m:e>
                    </m:d>
                    <m:r>
                      <a:rPr lang="en-IE" b="1" i="1" smtClean="0">
                        <a:latin typeface="Cambria Math"/>
                      </a:rPr>
                      <m:t>=−</m:t>
                    </m:r>
                    <m:r>
                      <a:rPr lang="en-IE" b="1" i="1" smtClean="0">
                        <a:latin typeface="Cambria Math"/>
                      </a:rPr>
                      <m:t>𝒙</m:t>
                    </m:r>
                    <m:r>
                      <a:rPr lang="en-IE" b="1" i="1" smtClean="0">
                        <a:latin typeface="Cambria Math"/>
                      </a:rPr>
                      <m:t>, </m:t>
                    </m:r>
                    <m:r>
                      <a:rPr lang="en-IE" b="1" i="1" smtClean="0">
                        <a:latin typeface="Cambria Math"/>
                      </a:rPr>
                      <m:t>𝒙</m:t>
                    </m:r>
                    <m:r>
                      <a:rPr lang="en-IE" b="1" i="1" smtClean="0">
                        <a:latin typeface="Cambria Math"/>
                      </a:rPr>
                      <m:t> </m:t>
                    </m:r>
                    <m:r>
                      <a:rPr lang="en-IE" b="1" i="1" smtClean="0">
                        <a:latin typeface="Cambria Math"/>
                        <a:ea typeface="Cambria Math"/>
                      </a:rPr>
                      <m:t>𝝐</m:t>
                    </m:r>
                    <m:r>
                      <a:rPr lang="en-IE" b="1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IE" b="1" i="1" smtClean="0">
                        <a:latin typeface="Cambria Math"/>
                        <a:ea typeface="Cambria Math"/>
                      </a:rPr>
                      <m:t>𝑹</m:t>
                    </m:r>
                  </m:oMath>
                </a14:m>
                <a:endParaRPr lang="en-IE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224" y="1156102"/>
                <a:ext cx="4659825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80" t="-4688" b="-2187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5828E-C093-4E81-B3F9-23BDE8D471F1}" type="slidenum">
              <a:rPr lang="en-IE" smtClean="0"/>
              <a:pPr>
                <a:defRPr/>
              </a:pPr>
              <a:t>11</a:t>
            </a:fld>
            <a:endParaRPr lang="en-IE" dirty="0"/>
          </a:p>
        </p:txBody>
      </p:sp>
      <p:pic>
        <p:nvPicPr>
          <p:cNvPr id="28675" name="Picture 2" descr="H:\modulus 1611\DSC01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-47625" y="0"/>
            <a:ext cx="92757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63888" y="2998127"/>
            <a:ext cx="1296987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 dirty="0"/>
              <a:t>|x|=x, x&gt;0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29553" y="4080164"/>
            <a:ext cx="1295400" cy="3683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 dirty="0"/>
              <a:t>|x|=-x, x&lt;0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1518" y="1628800"/>
                <a:ext cx="2808314" cy="3108543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E" sz="2800" b="1" dirty="0" smtClean="0">
                    <a:solidFill>
                      <a:schemeClr val="bg1"/>
                    </a:solidFill>
                  </a:rPr>
                  <a:t>Graphs of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IE" sz="2800" b="1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𝒈</m:t>
                      </m:r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𝒙</m:t>
                      </m:r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) = −</m:t>
                      </m:r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IE" sz="2800" b="1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d>
                        <m:dPr>
                          <m:ctrlPr>
                            <a:rPr lang="en-IE" sz="2800" b="1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IE" sz="2800" b="1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𝒌</m:t>
                      </m:r>
                      <m:d>
                        <m:dPr>
                          <m:ctrlP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IE" sz="2800" b="0" dirty="0" smtClean="0">
                  <a:solidFill>
                    <a:schemeClr val="bg1"/>
                  </a:solidFill>
                </a:endParaRPr>
              </a:p>
              <a:p>
                <a:r>
                  <a:rPr lang="en-IE" sz="2800" dirty="0">
                    <a:solidFill>
                      <a:schemeClr val="bg1"/>
                    </a:solidFill>
                  </a:rPr>
                  <a:t>s</a:t>
                </a:r>
                <a:r>
                  <a:rPr lang="en-IE" sz="2800" dirty="0" smtClean="0">
                    <a:solidFill>
                      <a:schemeClr val="bg1"/>
                    </a:solidFill>
                  </a:rPr>
                  <a:t>howing that</a:t>
                </a:r>
              </a:p>
              <a:p>
                <a14:m>
                  <m:oMath xmlns:m="http://schemas.openxmlformats.org/officeDocument/2006/math"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|</m:t>
                    </m:r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|=|−</m:t>
                    </m:r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|</m:t>
                    </m:r>
                  </m:oMath>
                </a14:m>
                <a:r>
                  <a:rPr lang="en-IE" sz="2800" dirty="0" smtClean="0">
                    <a:solidFill>
                      <a:schemeClr val="bg1"/>
                    </a:solidFill>
                  </a:rPr>
                  <a:t> </a:t>
                </a:r>
                <a:endParaRPr lang="en-IE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8" y="1628800"/>
                <a:ext cx="2808314" cy="3108543"/>
              </a:xfrm>
              <a:prstGeom prst="rect">
                <a:avLst/>
              </a:prstGeom>
              <a:blipFill rotWithShape="1">
                <a:blip r:embed="rId3"/>
                <a:stretch>
                  <a:fillRect l="-3871" t="-136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6994E-9185-4632-8B28-750EF9CF9770}" type="slidenum">
              <a:rPr lang="en-IE" smtClean="0"/>
              <a:pPr>
                <a:defRPr/>
              </a:pPr>
              <a:t>12</a:t>
            </a:fld>
            <a:endParaRPr lang="en-IE" dirty="0"/>
          </a:p>
        </p:txBody>
      </p:sp>
      <p:pic>
        <p:nvPicPr>
          <p:cNvPr id="29699" name="Picture 2" descr="H:\modulus 1611\DSC01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0000">
            <a:off x="42800" y="565294"/>
            <a:ext cx="86995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63888" y="2273334"/>
                <a:ext cx="2808314" cy="3108543"/>
              </a:xfrm>
              <a:prstGeom prst="rect">
                <a:avLst/>
              </a:prstGeom>
              <a:solidFill>
                <a:srgbClr val="F57E1B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E" sz="2800" b="1" dirty="0" smtClean="0">
                    <a:solidFill>
                      <a:schemeClr val="bg1"/>
                    </a:solidFill>
                  </a:rPr>
                  <a:t>Graphs of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IE" sz="2800" b="1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𝒈</m:t>
                      </m:r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𝒙</m:t>
                      </m:r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) = −</m:t>
                      </m:r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IE" sz="2800" b="1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d>
                        <m:dPr>
                          <m:ctrlPr>
                            <a:rPr lang="en-IE" sz="2800" b="1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IE" sz="2800" b="1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IE" sz="2800" b="1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𝒌</m:t>
                      </m:r>
                      <m:d>
                        <m:dPr>
                          <m:ctrlP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IE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IE" sz="2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IE" sz="2800" b="0" dirty="0" smtClean="0">
                  <a:solidFill>
                    <a:schemeClr val="bg1"/>
                  </a:solidFill>
                </a:endParaRPr>
              </a:p>
              <a:p>
                <a:r>
                  <a:rPr lang="en-IE" sz="2800" dirty="0">
                    <a:solidFill>
                      <a:schemeClr val="bg1"/>
                    </a:solidFill>
                  </a:rPr>
                  <a:t>s</a:t>
                </a:r>
                <a:r>
                  <a:rPr lang="en-IE" sz="2800" dirty="0" smtClean="0">
                    <a:solidFill>
                      <a:schemeClr val="bg1"/>
                    </a:solidFill>
                  </a:rPr>
                  <a:t>howing that</a:t>
                </a:r>
              </a:p>
              <a:p>
                <a14:m>
                  <m:oMath xmlns:m="http://schemas.openxmlformats.org/officeDocument/2006/math"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|</m:t>
                    </m:r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|=|−</m:t>
                    </m:r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en-IE" sz="2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| </m:t>
                    </m:r>
                  </m:oMath>
                </a14:m>
                <a:r>
                  <a:rPr lang="en-IE" sz="2800" dirty="0" smtClean="0">
                    <a:solidFill>
                      <a:schemeClr val="bg1"/>
                    </a:solidFill>
                  </a:rPr>
                  <a:t> </a:t>
                </a:r>
                <a:endParaRPr lang="en-IE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2273334"/>
                <a:ext cx="2808314" cy="3108543"/>
              </a:xfrm>
              <a:prstGeom prst="rect">
                <a:avLst/>
              </a:prstGeom>
              <a:blipFill rotWithShape="1">
                <a:blip r:embed="rId3"/>
                <a:stretch>
                  <a:fillRect l="-4095" t="-136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 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04B24-E93D-41FB-9DCB-F90483A349D2}" type="slidenum">
              <a:rPr lang="en-IE" smtClean="0"/>
              <a:pPr>
                <a:defRPr/>
              </a:pPr>
              <a:t>13</a:t>
            </a:fld>
            <a:endParaRPr lang="en-IE" dirty="0"/>
          </a:p>
        </p:txBody>
      </p:sp>
      <p:grpSp>
        <p:nvGrpSpPr>
          <p:cNvPr id="30724" name="Group 2"/>
          <p:cNvGrpSpPr>
            <a:grpSpLocks/>
          </p:cNvGrpSpPr>
          <p:nvPr/>
        </p:nvGrpSpPr>
        <p:grpSpPr bwMode="auto">
          <a:xfrm>
            <a:off x="900113" y="1700213"/>
            <a:ext cx="8012112" cy="3673475"/>
            <a:chOff x="899592" y="1700808"/>
            <a:chExt cx="8011889" cy="3672408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99592" y="1700808"/>
              <a:ext cx="8011889" cy="3672408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3750663" y="4252767"/>
              <a:ext cx="1728739" cy="57609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23488"/>
          <a:stretch/>
        </p:blipFill>
        <p:spPr bwMode="auto">
          <a:xfrm>
            <a:off x="46924" y="4954476"/>
            <a:ext cx="9139237" cy="83842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6099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613FC-91C8-4B44-805A-D4CC492C4CF9}" type="slidenum">
              <a:rPr lang="en-IE" smtClean="0"/>
              <a:pPr>
                <a:defRPr/>
              </a:pPr>
              <a:t>14</a:t>
            </a:fld>
            <a:endParaRPr lang="en-IE" dirty="0"/>
          </a:p>
        </p:txBody>
      </p:sp>
      <p:pic>
        <p:nvPicPr>
          <p:cNvPr id="31748" name="Picture 3" descr="H:\modulus 1611\DSC011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6" b="12975"/>
          <a:stretch/>
        </p:blipFill>
        <p:spPr bwMode="auto">
          <a:xfrm rot="2700000">
            <a:off x="1342805" y="-306694"/>
            <a:ext cx="5931512" cy="7376558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21342" y="1690925"/>
            <a:ext cx="8248650" cy="3411537"/>
            <a:chOff x="571619" y="1079590"/>
            <a:chExt cx="8248853" cy="3411668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1619" y="1079590"/>
              <a:ext cx="8061523" cy="3411668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905900" y="1557445"/>
              <a:ext cx="1727243" cy="735041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835300" y="3860997"/>
              <a:ext cx="6985172" cy="630261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0CD04-E888-4D75-A7D3-2ACE8DA91B44}" type="slidenum">
              <a:rPr lang="en-IE" smtClean="0"/>
              <a:pPr>
                <a:defRPr/>
              </a:pPr>
              <a:t>15</a:t>
            </a:fld>
            <a:endParaRPr lang="en-I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628775"/>
            <a:ext cx="8175625" cy="33131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2"/>
          <a:stretch/>
        </p:blipFill>
        <p:spPr bwMode="auto">
          <a:xfrm>
            <a:off x="36513" y="3462337"/>
            <a:ext cx="9485840" cy="10327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AA017-94BC-4BF5-B7A8-D5EBA095F3D4}" type="slidenum">
              <a:rPr lang="en-IE" smtClean="0"/>
              <a:pPr>
                <a:defRPr/>
              </a:pPr>
              <a:t>16</a:t>
            </a:fld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7"/>
          <a:stretch/>
        </p:blipFill>
        <p:spPr bwMode="auto">
          <a:xfrm>
            <a:off x="5827" y="1196753"/>
            <a:ext cx="10017125" cy="549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8"/>
          <a:stretch/>
        </p:blipFill>
        <p:spPr bwMode="auto">
          <a:xfrm>
            <a:off x="17702" y="1305143"/>
            <a:ext cx="9767888" cy="538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5256"/>
            <a:ext cx="9144000" cy="571500"/>
          </a:xfrm>
          <a:prstGeom prst="rect">
            <a:avLst/>
          </a:prstGeom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IE" sz="2800" dirty="0" smtClean="0"/>
              <a:t>Using GeoGebra to support the learning</a:t>
            </a:r>
            <a:endParaRPr lang="en-IE" sz="28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1203390"/>
            <a:ext cx="9112251" cy="548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26" y="1200072"/>
            <a:ext cx="9112251" cy="548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F6491-1C1A-410D-B4CA-3B8C229F8E63}" type="slidenum">
              <a:rPr lang="en-IE" smtClean="0"/>
              <a:pPr>
                <a:defRPr/>
              </a:pPr>
              <a:t>17</a:t>
            </a:fld>
            <a:endParaRPr lang="en-I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50988"/>
            <a:ext cx="8315325" cy="18002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746500"/>
            <a:ext cx="8315325" cy="184626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003800" y="2852738"/>
            <a:ext cx="1081088" cy="5048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7" name="Oval 6"/>
          <p:cNvSpPr/>
          <p:nvPr/>
        </p:nvSpPr>
        <p:spPr>
          <a:xfrm>
            <a:off x="5219700" y="4941888"/>
            <a:ext cx="1081088" cy="50323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25ABA-217D-4C49-9B55-21F5C8EF96EC}" type="slidenum">
              <a:rPr lang="en-IE" smtClean="0"/>
              <a:pPr>
                <a:defRPr/>
              </a:pPr>
              <a:t>18</a:t>
            </a:fld>
            <a:endParaRPr lang="en-IE" dirty="0"/>
          </a:p>
        </p:txBody>
      </p:sp>
      <p:pic>
        <p:nvPicPr>
          <p:cNvPr id="36867" name="Picture 2" descr="H:\modulus 1611\DSC01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80000">
            <a:off x="-150813" y="-687388"/>
            <a:ext cx="10133013" cy="759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13530" y="2420888"/>
            <a:ext cx="9204326" cy="2724150"/>
            <a:chOff x="-78474" y="1750004"/>
            <a:chExt cx="9204945" cy="2723590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8474" y="1750004"/>
              <a:ext cx="9204945" cy="272359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78719" y="2132513"/>
              <a:ext cx="2808476" cy="576144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EC929-FAA2-4D82-A1F0-B911F5E118FD}" type="slidenum">
              <a:rPr lang="en-IE" smtClean="0"/>
              <a:pPr>
                <a:defRPr/>
              </a:pPr>
              <a:t>19</a:t>
            </a:fld>
            <a:endParaRPr lang="en-IE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9"/>
          <a:stretch/>
        </p:blipFill>
        <p:spPr bwMode="auto">
          <a:xfrm>
            <a:off x="764167" y="3435319"/>
            <a:ext cx="7178005" cy="6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1" y="2630471"/>
            <a:ext cx="5333602" cy="72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971600" y="4445371"/>
            <a:ext cx="7110279" cy="1776550"/>
            <a:chOff x="550765" y="1218380"/>
            <a:chExt cx="7110116" cy="1776120"/>
          </a:xfrm>
        </p:grpSpPr>
        <p:pic>
          <p:nvPicPr>
            <p:cNvPr id="3789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46552"/>
            <a:stretch/>
          </p:blipFill>
          <p:spPr bwMode="auto">
            <a:xfrm>
              <a:off x="550765" y="1218380"/>
              <a:ext cx="2527009" cy="97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8"/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860" y="2327891"/>
              <a:ext cx="5523334" cy="66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00" name="Group 5"/>
            <p:cNvGrpSpPr>
              <a:grpSpLocks/>
            </p:cNvGrpSpPr>
            <p:nvPr/>
          </p:nvGrpSpPr>
          <p:grpSpPr bwMode="auto">
            <a:xfrm>
              <a:off x="3722480" y="1220137"/>
              <a:ext cx="3938401" cy="982587"/>
              <a:chOff x="2453007" y="1368689"/>
              <a:chExt cx="3938401" cy="982587"/>
            </a:xfrm>
          </p:grpSpPr>
          <p:pic>
            <p:nvPicPr>
              <p:cNvPr id="10249" name="Picture 9"/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3007" y="1368689"/>
                <a:ext cx="3938401" cy="982587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2453007" y="1830791"/>
                <a:ext cx="1396968" cy="45708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E" dirty="0"/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2993972" y="2530432"/>
              <a:ext cx="1398555" cy="45708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dirty="0"/>
            </a:p>
          </p:txBody>
        </p: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4167" y="4077072"/>
            <a:ext cx="7745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 b="1" dirty="0"/>
              <a:t>Misconception related to the logical connectors “AND” and “OR”: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76056" y="1330057"/>
                <a:ext cx="40679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dirty="0" smtClean="0"/>
                  <a:t>Using this graph from the  previous slide solve </a:t>
                </a:r>
                <a14:m>
                  <m:oMath xmlns:m="http://schemas.openxmlformats.org/officeDocument/2006/math">
                    <m:r>
                      <a:rPr lang="en-IE" b="0" i="0" smtClean="0">
                        <a:latin typeface="Cambria Math"/>
                      </a:rPr>
                      <m:t>|</m:t>
                    </m:r>
                    <m:r>
                      <a:rPr lang="en-IE" b="0" i="1" smtClean="0">
                        <a:latin typeface="Cambria Math"/>
                      </a:rPr>
                      <m:t>𝑥</m:t>
                    </m:r>
                    <m:r>
                      <a:rPr lang="en-IE" b="0" i="1" smtClean="0">
                        <a:latin typeface="Cambria Math"/>
                      </a:rPr>
                      <m:t>|&gt;2</m:t>
                    </m:r>
                  </m:oMath>
                </a14:m>
                <a:endParaRPr lang="en-IE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1330057"/>
                <a:ext cx="4067943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1349" t="-4717" b="-1415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23" y="1322240"/>
            <a:ext cx="4258025" cy="13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u="none" dirty="0" smtClean="0"/>
              <a:t> </a:t>
            </a:r>
            <a:r>
              <a:rPr lang="en-IE" sz="3200" u="none" dirty="0"/>
              <a:t>St Columba’s Comprehensive, </a:t>
            </a:r>
            <a:r>
              <a:rPr lang="en-IE" sz="3200" u="none" dirty="0" smtClean="0"/>
              <a:t>Glenties</a:t>
            </a:r>
            <a:endParaRPr lang="en-IE" sz="3200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indent="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dirty="0" smtClean="0"/>
              <a:t>Kathleen Molloy and Laura Craig</a:t>
            </a:r>
          </a:p>
          <a:p>
            <a:pPr indent="0" eaLnBrk="1" fontAlgn="auto" hangingPunct="1">
              <a:spcAft>
                <a:spcPts val="0"/>
              </a:spcAft>
              <a:buNone/>
              <a:defRPr/>
            </a:pPr>
            <a:endParaRPr lang="en-IE" dirty="0" smtClean="0"/>
          </a:p>
          <a:p>
            <a:pPr indent="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dirty="0" smtClean="0"/>
              <a:t>6</a:t>
            </a:r>
            <a:r>
              <a:rPr lang="en-IE" baseline="30000" dirty="0" smtClean="0"/>
              <a:t>th</a:t>
            </a:r>
            <a:r>
              <a:rPr lang="en-IE" dirty="0" smtClean="0"/>
              <a:t> </a:t>
            </a:r>
            <a:r>
              <a:rPr lang="en-IE" dirty="0" err="1" smtClean="0"/>
              <a:t>yr</a:t>
            </a:r>
            <a:r>
              <a:rPr lang="en-IE" dirty="0" smtClean="0"/>
              <a:t> HL</a:t>
            </a:r>
          </a:p>
          <a:p>
            <a:pPr indent="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IE" sz="1200" dirty="0">
              <a:solidFill>
                <a:srgbClr val="FF0000"/>
              </a:solidFill>
            </a:endParaRPr>
          </a:p>
          <a:p>
            <a:pPr indent="0" eaLnBrk="1" fontAlgn="auto" hangingPunct="1">
              <a:spcAft>
                <a:spcPts val="0"/>
              </a:spcAft>
              <a:buNone/>
              <a:defRPr/>
            </a:pPr>
            <a:r>
              <a:rPr lang="en-IE" sz="1200" dirty="0" smtClean="0">
                <a:solidFill>
                  <a:srgbClr val="FF0000"/>
                </a:solidFill>
              </a:rPr>
              <a:t/>
            </a:r>
            <a:br>
              <a:rPr lang="en-IE" sz="1200" dirty="0" smtClean="0">
                <a:solidFill>
                  <a:srgbClr val="FF0000"/>
                </a:solidFill>
              </a:rPr>
            </a:br>
            <a:endParaRPr lang="en-IE" sz="1200" dirty="0" smtClean="0">
              <a:solidFill>
                <a:srgbClr val="FF0000"/>
              </a:solidFill>
            </a:endParaRPr>
          </a:p>
          <a:p>
            <a:pPr indent="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dirty="0" smtClean="0"/>
              <a:t>GeoGebra and solving modulus inequalities</a:t>
            </a:r>
            <a:endParaRPr lang="en-I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1461CD-A7E3-4CB4-9947-D80708BCAF74}" type="slidenum">
              <a:rPr lang="en-IE" smtClean="0"/>
              <a:pPr>
                <a:defRPr/>
              </a:pPr>
              <a:t>2</a:t>
            </a:fld>
            <a:endParaRPr lang="en-IE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44"/>
          <a:stretch>
            <a:fillRect/>
          </a:stretch>
        </p:blipFill>
        <p:spPr bwMode="auto">
          <a:xfrm>
            <a:off x="827088" y="404813"/>
            <a:ext cx="7254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B7446-228D-4CD9-92DD-695BF51658EE}" type="slidenum">
              <a:rPr lang="en-IE" smtClean="0"/>
              <a:pPr>
                <a:defRPr/>
              </a:pPr>
              <a:t>20</a:t>
            </a:fld>
            <a:endParaRPr lang="en-I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550" y="1341438"/>
            <a:ext cx="8334375" cy="12763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2708275"/>
            <a:ext cx="8451850" cy="9302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" y="3716338"/>
            <a:ext cx="5438775" cy="12668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21831-190E-47BE-A7D0-DA9A02CEFF39}" type="slidenum">
              <a:rPr lang="en-IE" smtClean="0"/>
              <a:pPr>
                <a:defRPr/>
              </a:pPr>
              <a:t>21</a:t>
            </a:fld>
            <a:endParaRPr lang="en-IE" dirty="0"/>
          </a:p>
        </p:txBody>
      </p:sp>
      <p:pic>
        <p:nvPicPr>
          <p:cNvPr id="39939" name="Picture 2" descr="H:\modulus 1611\DSC01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0000">
            <a:off x="1827213" y="1052513"/>
            <a:ext cx="572293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1" y="2564904"/>
            <a:ext cx="8791972" cy="166744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55576" y="404664"/>
                <a:ext cx="2520280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E" dirty="0" smtClean="0"/>
                  <a:t>Solve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E" b="0" i="1" smtClean="0">
                            <a:latin typeface="Cambria Math"/>
                          </a:rPr>
                          <m:t>𝑥</m:t>
                        </m:r>
                        <m:r>
                          <a:rPr lang="en-IE" b="0" i="1" smtClean="0">
                            <a:latin typeface="Cambria Math"/>
                          </a:rPr>
                          <m:t>−3</m:t>
                        </m:r>
                      </m:e>
                    </m:d>
                    <m:r>
                      <a:rPr lang="en-IE" b="0" i="1" smtClean="0">
                        <a:latin typeface="Cambria Math"/>
                      </a:rPr>
                      <m:t>=2 </m:t>
                    </m:r>
                  </m:oMath>
                </a14:m>
                <a:endParaRPr lang="en-IE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04664"/>
                <a:ext cx="252028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679" t="-4615" b="-20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85AF9-4279-4BA4-B830-7180D19CB92D}" type="slidenum">
              <a:rPr lang="en-IE" smtClean="0"/>
              <a:pPr>
                <a:defRPr/>
              </a:pPr>
              <a:t>22</a:t>
            </a:fld>
            <a:endParaRPr lang="en-IE" dirty="0"/>
          </a:p>
        </p:txBody>
      </p:sp>
      <p:pic>
        <p:nvPicPr>
          <p:cNvPr id="40964" name="Picture 2" descr="H:\modulus 1611\DSC01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0000">
            <a:off x="1116014" y="1936599"/>
            <a:ext cx="7019925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060575"/>
            <a:ext cx="7962900" cy="42862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5382" y="3112459"/>
            <a:ext cx="5905500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IE" dirty="0"/>
              <a:t>Graph of |x-3|:Horizontal shift of |x| three units to the right 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900113" y="2924175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altLang="en-US">
                <a:solidFill>
                  <a:schemeClr val="accent2"/>
                </a:solidFill>
              </a:rPr>
              <a:t>Verbal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436096" y="1340768"/>
                <a:ext cx="3168352" cy="64633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IE" dirty="0" smtClean="0"/>
                  <a:t>Solve: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E" b="0" i="1" smtClean="0">
                            <a:latin typeface="Cambria Math"/>
                          </a:rPr>
                          <m:t>𝑥</m:t>
                        </m:r>
                        <m:r>
                          <a:rPr lang="en-IE" b="0" i="1" smtClean="0">
                            <a:latin typeface="Cambria Math"/>
                          </a:rPr>
                          <m:t>−3</m:t>
                        </m:r>
                      </m:e>
                    </m:d>
                    <m:r>
                      <a:rPr lang="en-IE" b="0" i="1" smtClean="0">
                        <a:latin typeface="Cambria Math"/>
                      </a:rPr>
                      <m:t>&gt;2, </m:t>
                    </m:r>
                    <m:r>
                      <a:rPr lang="en-IE" b="0" i="1" smtClean="0">
                        <a:latin typeface="Cambria Math"/>
                      </a:rPr>
                      <m:t>𝑥</m:t>
                    </m:r>
                    <m:r>
                      <a:rPr lang="en-IE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IE" b="0" i="1" smtClean="0">
                        <a:latin typeface="Cambria Math"/>
                        <a:ea typeface="Cambria Math"/>
                      </a:rPr>
                      <m:t>𝑅</m:t>
                    </m:r>
                  </m:oMath>
                </a14:m>
                <a:endParaRPr lang="en-IE" b="0" i="1" dirty="0" smtClean="0">
                  <a:latin typeface="Cambria Math"/>
                </a:endParaRPr>
              </a:p>
              <a:p>
                <a:r>
                  <a:rPr lang="en-IE" dirty="0" smtClean="0"/>
                  <a:t>Solve: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E" b="0" i="1" smtClean="0">
                            <a:latin typeface="Cambria Math"/>
                          </a:rPr>
                          <m:t>𝑥</m:t>
                        </m:r>
                        <m:r>
                          <a:rPr lang="en-IE" b="0" i="1" smtClean="0">
                            <a:latin typeface="Cambria Math"/>
                          </a:rPr>
                          <m:t>−3</m:t>
                        </m:r>
                      </m:e>
                    </m:d>
                    <m:r>
                      <a:rPr lang="en-IE" b="0" i="1" smtClean="0">
                        <a:latin typeface="Cambria Math"/>
                      </a:rPr>
                      <m:t>&lt;2, </m:t>
                    </m:r>
                    <m:r>
                      <a:rPr lang="en-IE" b="0" i="1" smtClean="0">
                        <a:latin typeface="Cambria Math"/>
                      </a:rPr>
                      <m:t>𝑥</m:t>
                    </m:r>
                    <m:r>
                      <a:rPr lang="en-IE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IE" b="0" i="1" smtClean="0">
                        <a:latin typeface="Cambria Math"/>
                        <a:ea typeface="Cambria Math"/>
                      </a:rPr>
                      <m:t>𝑅</m:t>
                    </m:r>
                    <m:r>
                      <a:rPr lang="en-IE" b="0" i="1" smtClean="0">
                        <a:latin typeface="Cambria Math"/>
                      </a:rPr>
                      <m:t>  </m:t>
                    </m:r>
                  </m:oMath>
                </a14:m>
                <a:endParaRPr lang="en-I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1340768"/>
                <a:ext cx="316835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1338" t="-2727" b="-1181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55AF5-B36D-4163-B7CE-5AF7C3047F5F}" type="slidenum">
              <a:rPr lang="en-IE" smtClean="0"/>
              <a:pPr>
                <a:defRPr/>
              </a:pPr>
              <a:t>23</a:t>
            </a:fld>
            <a:endParaRPr lang="en-IE" dirty="0"/>
          </a:p>
        </p:txBody>
      </p:sp>
      <p:pic>
        <p:nvPicPr>
          <p:cNvPr id="41988" name="Picture 2" descr="H:\modulus 1611\DSC011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28599"/>
          <a:stretch/>
        </p:blipFill>
        <p:spPr bwMode="auto">
          <a:xfrm>
            <a:off x="1258888" y="1955176"/>
            <a:ext cx="6589712" cy="291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95343"/>
            <a:ext cx="7884368" cy="344340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1787" y="5445224"/>
            <a:ext cx="657061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IE" dirty="0"/>
              <a:t>Graph of |x+3</a:t>
            </a:r>
            <a:r>
              <a:rPr lang="en-IE" dirty="0" smtClean="0"/>
              <a:t>|:     Horizontal </a:t>
            </a:r>
            <a:r>
              <a:rPr lang="en-IE" dirty="0"/>
              <a:t>shift of |x| three units to the left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60138" y="1340768"/>
                <a:ext cx="20475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E" b="1" dirty="0" smtClean="0"/>
                  <a:t>Solve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E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E" b="1" i="1" smtClean="0">
                            <a:latin typeface="Cambria Math"/>
                          </a:rPr>
                          <m:t>𝒙</m:t>
                        </m:r>
                        <m:r>
                          <a:rPr lang="en-IE" b="1" i="1" smtClean="0">
                            <a:latin typeface="Cambria Math"/>
                          </a:rPr>
                          <m:t>+</m:t>
                        </m:r>
                        <m:r>
                          <a:rPr lang="en-IE" b="1" i="1" smtClean="0">
                            <a:latin typeface="Cambria Math"/>
                          </a:rPr>
                          <m:t>𝟑</m:t>
                        </m:r>
                      </m:e>
                    </m:d>
                    <m:r>
                      <a:rPr lang="en-IE" b="1" i="1" smtClean="0">
                        <a:latin typeface="Cambria Math"/>
                      </a:rPr>
                      <m:t>=</m:t>
                    </m:r>
                    <m:r>
                      <a:rPr lang="en-IE" b="1" i="1" smtClean="0">
                        <a:latin typeface="Cambria Math"/>
                      </a:rPr>
                      <m:t>𝟐</m:t>
                    </m:r>
                    <m:r>
                      <a:rPr lang="en-IE" b="1" i="1" smtClean="0">
                        <a:latin typeface="Cambria Math"/>
                      </a:rPr>
                      <m:t> </m:t>
                    </m:r>
                  </m:oMath>
                </a14:m>
                <a:endParaRPr lang="en-IE" b="1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138" y="1340768"/>
                <a:ext cx="204754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381" t="-8197" b="-2459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E6EAF-0ECD-4CC8-AFC0-2F8125AD1A98}" type="slidenum">
              <a:rPr lang="en-IE" smtClean="0"/>
              <a:pPr>
                <a:defRPr/>
              </a:pPr>
              <a:t>24</a:t>
            </a:fld>
            <a:endParaRPr lang="en-IE" dirty="0"/>
          </a:p>
        </p:txBody>
      </p:sp>
      <p:grpSp>
        <p:nvGrpSpPr>
          <p:cNvPr id="43011" name="Group 5"/>
          <p:cNvGrpSpPr>
            <a:grpSpLocks/>
          </p:cNvGrpSpPr>
          <p:nvPr/>
        </p:nvGrpSpPr>
        <p:grpSpPr bwMode="auto">
          <a:xfrm>
            <a:off x="-1765300" y="-1971675"/>
            <a:ext cx="12785725" cy="11274425"/>
            <a:chOff x="-7351" y="-58851"/>
            <a:chExt cx="9211164" cy="6908373"/>
          </a:xfrm>
        </p:grpSpPr>
        <p:pic>
          <p:nvPicPr>
            <p:cNvPr id="43014" name="Picture 2" descr="H:\modulus 1611\DSC0113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680000">
              <a:off x="-7351" y="-58851"/>
              <a:ext cx="9211164" cy="690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4368352" y="2320462"/>
              <a:ext cx="1872197" cy="238321"/>
            </a:xfrm>
            <a:prstGeom prst="round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dirty="0"/>
            </a:p>
          </p:txBody>
        </p:sp>
      </p:grpSp>
      <p:sp>
        <p:nvSpPr>
          <p:cNvPr id="3" name="Oval 2"/>
          <p:cNvSpPr/>
          <p:nvPr/>
        </p:nvSpPr>
        <p:spPr>
          <a:xfrm>
            <a:off x="7451725" y="3500438"/>
            <a:ext cx="504825" cy="1800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49" y="836712"/>
            <a:ext cx="65801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48611-0BB4-42FB-ACAB-F5CE6D08AD21}" type="slidenum">
              <a:rPr lang="en-IE" smtClean="0"/>
              <a:pPr>
                <a:defRPr/>
              </a:pPr>
              <a:t>25</a:t>
            </a:fld>
            <a:endParaRPr lang="en-IE" dirty="0"/>
          </a:p>
        </p:txBody>
      </p:sp>
      <p:pic>
        <p:nvPicPr>
          <p:cNvPr id="44035" name="Picture 4" descr="H:\modulus 1611\DSC01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0000">
            <a:off x="-1817688" y="-2139950"/>
            <a:ext cx="14030326" cy="1052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018088" y="2905125"/>
            <a:ext cx="1785937" cy="523875"/>
            <a:chOff x="5017521" y="2904669"/>
            <a:chExt cx="1786727" cy="524331"/>
          </a:xfrm>
        </p:grpSpPr>
        <p:sp>
          <p:nvSpPr>
            <p:cNvPr id="7" name="Oval 6"/>
            <p:cNvSpPr/>
            <p:nvPr/>
          </p:nvSpPr>
          <p:spPr>
            <a:xfrm>
              <a:off x="5017521" y="2904669"/>
              <a:ext cx="503460" cy="5036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6300788" y="2925325"/>
              <a:ext cx="503460" cy="5036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CB72D-C46D-437B-B947-AE98831FD217}" type="slidenum">
              <a:rPr lang="en-IE" smtClean="0"/>
              <a:pPr>
                <a:defRPr/>
              </a:pPr>
              <a:t>26</a:t>
            </a:fld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539750" y="1268413"/>
            <a:ext cx="8604250" cy="51133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45060" name="Picture 5" descr="H:\modulus 1611\DSC01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">
            <a:off x="-1577975" y="-1331913"/>
            <a:ext cx="11566525" cy="86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86843-F2C6-49C5-817C-07A539631378}" type="slidenum">
              <a:rPr lang="en-IE" smtClean="0"/>
              <a:pPr>
                <a:defRPr/>
              </a:pPr>
              <a:t>27</a:t>
            </a:fld>
            <a:endParaRPr lang="en-IE" dirty="0"/>
          </a:p>
        </p:txBody>
      </p:sp>
      <p:pic>
        <p:nvPicPr>
          <p:cNvPr id="46083" name="Picture 3" descr="H:\modulus 1611\DSC011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t="2351" r="15805" b="12396"/>
          <a:stretch>
            <a:fillRect/>
          </a:stretch>
        </p:blipFill>
        <p:spPr bwMode="auto">
          <a:xfrm rot="1980000">
            <a:off x="-828675" y="-1633538"/>
            <a:ext cx="10379075" cy="890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3C5BC-66B5-424E-9A28-19BAB973EEF0}" type="slidenum">
              <a:rPr lang="en-IE" smtClean="0"/>
              <a:pPr>
                <a:defRPr/>
              </a:pPr>
              <a:t>28</a:t>
            </a:fld>
            <a:endParaRPr lang="en-IE" dirty="0"/>
          </a:p>
        </p:txBody>
      </p:sp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8418512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B7431-B0AF-42E5-BA1F-C066BA74D464}" type="slidenum">
              <a:rPr lang="en-IE" smtClean="0"/>
              <a:pPr>
                <a:defRPr/>
              </a:pPr>
              <a:t>29</a:t>
            </a:fld>
            <a:endParaRPr lang="en-IE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41438"/>
            <a:ext cx="8132762" cy="35337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b="1" u="none" dirty="0" smtClean="0"/>
              <a:t>Insights into Lesson Study</a:t>
            </a:r>
            <a:endParaRPr lang="en-IE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sz="2800" b="1" dirty="0" smtClean="0"/>
              <a:t>Introduction</a:t>
            </a:r>
            <a:r>
              <a:rPr lang="en-IE" sz="2800" dirty="0" smtClean="0"/>
              <a:t>: Focus of Lesson</a:t>
            </a:r>
            <a:br>
              <a:rPr lang="en-IE" sz="2800" dirty="0" smtClean="0"/>
            </a:br>
            <a:endParaRPr lang="en-IE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sz="2800" b="1" dirty="0" smtClean="0"/>
              <a:t>Student Learning </a:t>
            </a:r>
            <a:r>
              <a:rPr lang="en-IE" sz="2800" dirty="0" smtClean="0"/>
              <a:t>: What we learned about students’ understanding based on data collected</a:t>
            </a:r>
            <a:br>
              <a:rPr lang="en-IE" sz="2800" dirty="0" smtClean="0"/>
            </a:br>
            <a:endParaRPr lang="en-IE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sz="2800" b="1" dirty="0" smtClean="0"/>
              <a:t>Teaching Strategies</a:t>
            </a:r>
            <a:r>
              <a:rPr lang="en-IE" sz="2800" dirty="0" smtClean="0"/>
              <a:t>: What we noticed about our own teaching</a:t>
            </a:r>
            <a:br>
              <a:rPr lang="en-IE" sz="2800" dirty="0" smtClean="0"/>
            </a:br>
            <a:endParaRPr lang="en-IE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sz="2800" b="1" dirty="0" smtClean="0"/>
              <a:t>Strengths &amp; Weaknesses</a:t>
            </a:r>
            <a:r>
              <a:rPr lang="en-IE" sz="2800" dirty="0" smtClean="0"/>
              <a:t> of adopting the Lesson Study process</a:t>
            </a: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370B7-A875-4220-A73A-4219CC7F7C25}" type="slidenum">
              <a:rPr lang="en-IE" smtClean="0"/>
              <a:pPr>
                <a:defRPr/>
              </a:pPr>
              <a:t>3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61C5E-43A7-46FA-BAED-6A8C6CBC82A1}" type="slidenum">
              <a:rPr lang="en-IE" smtClean="0"/>
              <a:pPr>
                <a:defRPr/>
              </a:pPr>
              <a:t>30</a:t>
            </a:fld>
            <a:endParaRPr lang="en-IE" dirty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0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550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51A41-67A5-4826-A2CB-4AB1BD8A5A14}" type="slidenum">
              <a:rPr lang="en-IE" smtClean="0"/>
              <a:pPr>
                <a:defRPr/>
              </a:pPr>
              <a:t>31</a:t>
            </a:fld>
            <a:endParaRPr lang="en-IE" dirty="0"/>
          </a:p>
        </p:txBody>
      </p:sp>
      <p:grpSp>
        <p:nvGrpSpPr>
          <p:cNvPr id="50180" name="Group 7"/>
          <p:cNvGrpSpPr>
            <a:grpSpLocks/>
          </p:cNvGrpSpPr>
          <p:nvPr/>
        </p:nvGrpSpPr>
        <p:grpSpPr bwMode="auto">
          <a:xfrm>
            <a:off x="548932" y="1807682"/>
            <a:ext cx="7996237" cy="2195512"/>
            <a:chOff x="827584" y="1484784"/>
            <a:chExt cx="7995047" cy="2194323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484784"/>
              <a:ext cx="7995047" cy="1082226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37" y="2669457"/>
              <a:ext cx="6991350" cy="100965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4855" y="5176939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 dirty="0" smtClean="0"/>
              <a:t>Misconception</a:t>
            </a:r>
            <a:endParaRPr lang="en-IE" altLang="en-US" dirty="0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9"/>
          <a:stretch/>
        </p:blipFill>
        <p:spPr bwMode="auto">
          <a:xfrm>
            <a:off x="624855" y="5531508"/>
            <a:ext cx="6541732" cy="72844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48932" y="4436319"/>
            <a:ext cx="8180387" cy="819150"/>
            <a:chOff x="802760" y="3784387"/>
            <a:chExt cx="8180555" cy="820609"/>
          </a:xfrm>
        </p:grpSpPr>
        <p:grpSp>
          <p:nvGrpSpPr>
            <p:cNvPr id="50186" name="Group 5"/>
            <p:cNvGrpSpPr>
              <a:grpSpLocks/>
            </p:cNvGrpSpPr>
            <p:nvPr/>
          </p:nvGrpSpPr>
          <p:grpSpPr bwMode="auto">
            <a:xfrm>
              <a:off x="802760" y="3812908"/>
              <a:ext cx="8064896" cy="792088"/>
              <a:chOff x="971600" y="3140968"/>
              <a:chExt cx="8064896" cy="792088"/>
            </a:xfrm>
          </p:grpSpPr>
          <p:pic>
            <p:nvPicPr>
              <p:cNvPr id="1741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3060" y="3246162"/>
                <a:ext cx="7732737" cy="581700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5" name="Rounded Rectangle 4"/>
              <p:cNvSpPr/>
              <p:nvPr/>
            </p:nvSpPr>
            <p:spPr>
              <a:xfrm>
                <a:off x="971600" y="3141073"/>
                <a:ext cx="8064666" cy="791983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E" dirty="0"/>
              </a:p>
            </p:txBody>
          </p:sp>
        </p:grpSp>
        <p:sp>
          <p:nvSpPr>
            <p:cNvPr id="50187" name="TextBox 2"/>
            <p:cNvSpPr txBox="1">
              <a:spLocks noChangeArrowheads="1"/>
            </p:cNvSpPr>
            <p:nvPr/>
          </p:nvSpPr>
          <p:spPr bwMode="auto">
            <a:xfrm>
              <a:off x="8661946" y="3784387"/>
              <a:ext cx="3213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IE" altLang="en-US">
                  <a:solidFill>
                    <a:srgbClr val="FF0000"/>
                  </a:solidFill>
                </a:rPr>
                <a:t>??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7991" y="4019550"/>
            <a:ext cx="5759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 u="sng" dirty="0"/>
              <a:t>Axiom 2:</a:t>
            </a:r>
            <a:r>
              <a:rPr lang="en-IE" altLang="en-US" dirty="0"/>
              <a:t> The distance  |AB| is never negative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81078" y="1340768"/>
                <a:ext cx="2220673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IE" b="1" dirty="0" smtClean="0"/>
                  <a:t>Solve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E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E" b="1" i="1" smtClean="0">
                            <a:latin typeface="Cambria Math"/>
                          </a:rPr>
                          <m:t>𝒙</m:t>
                        </m:r>
                        <m:r>
                          <a:rPr lang="en-IE" b="1" i="1" smtClean="0">
                            <a:latin typeface="Cambria Math"/>
                          </a:rPr>
                          <m:t>−</m:t>
                        </m:r>
                        <m:r>
                          <a:rPr lang="en-IE" b="1" i="1" smtClean="0">
                            <a:latin typeface="Cambria Math"/>
                          </a:rPr>
                          <m:t>𝟑</m:t>
                        </m:r>
                      </m:e>
                    </m:d>
                    <m:r>
                      <a:rPr lang="en-IE" b="1" i="1" smtClean="0">
                        <a:latin typeface="Cambria Math"/>
                      </a:rPr>
                      <m:t>=−</m:t>
                    </m:r>
                    <m:r>
                      <a:rPr lang="en-IE" b="1" i="1" smtClean="0">
                        <a:latin typeface="Cambria Math"/>
                      </a:rPr>
                      <m:t>𝟓</m:t>
                    </m:r>
                    <m:r>
                      <a:rPr lang="en-IE" b="1" i="1" smtClean="0">
                        <a:latin typeface="Cambria Math"/>
                      </a:rPr>
                      <m:t> </m:t>
                    </m:r>
                  </m:oMath>
                </a14:m>
                <a:endParaRPr lang="en-IE" b="1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078" y="1340768"/>
                <a:ext cx="2220673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626" t="-4615" b="-20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9FF351-F381-4D1C-B47F-BEE98A72E6D9}" type="slidenum">
              <a:rPr lang="en-IE" smtClean="0"/>
              <a:pPr>
                <a:defRPr/>
              </a:pPr>
              <a:t>32</a:t>
            </a:fld>
            <a:endParaRPr lang="en-IE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9750" y="1658938"/>
            <a:ext cx="7839075" cy="3327400"/>
            <a:chOff x="539552" y="1658678"/>
            <a:chExt cx="7839075" cy="3327113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 t="2971"/>
            <a:stretch/>
          </p:blipFill>
          <p:spPr bwMode="auto">
            <a:xfrm>
              <a:off x="539552" y="1658678"/>
              <a:ext cx="7839075" cy="3327113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435402" y="1658678"/>
              <a:ext cx="2943225" cy="258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  <p:sp>
        <p:nvSpPr>
          <p:cNvPr id="6" name="Oval 5"/>
          <p:cNvSpPr/>
          <p:nvPr/>
        </p:nvSpPr>
        <p:spPr>
          <a:xfrm>
            <a:off x="7083425" y="3451225"/>
            <a:ext cx="287338" cy="576263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627188"/>
            <a:ext cx="8064500" cy="39211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717FB-24F0-4F58-9CF0-8C08F05A2B51}" type="slidenum">
              <a:rPr lang="en-IE" smtClean="0"/>
              <a:pPr>
                <a:defRPr/>
              </a:pPr>
              <a:t>33</a:t>
            </a:fld>
            <a:endParaRPr lang="en-I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557338"/>
            <a:ext cx="5067300" cy="35337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557338"/>
            <a:ext cx="6632575" cy="36718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116013" y="1557338"/>
            <a:ext cx="6911975" cy="3816350"/>
            <a:chOff x="1924050" y="2181225"/>
            <a:chExt cx="5295900" cy="2495550"/>
          </a:xfrm>
        </p:grpSpPr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4050" y="2181225"/>
              <a:ext cx="5295900" cy="249555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2235" name="TextBox 2"/>
            <p:cNvSpPr txBox="1">
              <a:spLocks noChangeArrowheads="1"/>
            </p:cNvSpPr>
            <p:nvPr/>
          </p:nvSpPr>
          <p:spPr bwMode="auto">
            <a:xfrm>
              <a:off x="5690071" y="2708920"/>
              <a:ext cx="125819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IE" altLang="en-US">
                  <a:solidFill>
                    <a:srgbClr val="FF0000"/>
                  </a:solidFill>
                </a:rPr>
                <a:t>Repeat student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331913" y="1590675"/>
            <a:ext cx="6342062" cy="3783013"/>
            <a:chOff x="4427984" y="1971938"/>
            <a:chExt cx="4010025" cy="203835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971938"/>
              <a:ext cx="4010025" cy="203835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2233" name="TextBox 10"/>
            <p:cNvSpPr txBox="1">
              <a:spLocks noChangeArrowheads="1"/>
            </p:cNvSpPr>
            <p:nvPr/>
          </p:nvSpPr>
          <p:spPr bwMode="auto">
            <a:xfrm>
              <a:off x="7164288" y="3212976"/>
              <a:ext cx="12737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IE" altLang="en-US">
                  <a:solidFill>
                    <a:srgbClr val="FF0000"/>
                  </a:solidFill>
                </a:rPr>
                <a:t>correct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2201C-3F18-4858-BA19-7FBC08B45CF4}" type="slidenum">
              <a:rPr lang="en-IE" smtClean="0"/>
              <a:pPr>
                <a:defRPr/>
              </a:pPr>
              <a:t>34</a:t>
            </a:fld>
            <a:endParaRPr lang="en-IE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1412875"/>
            <a:ext cx="6781800" cy="484822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411413" y="4027488"/>
            <a:ext cx="4897437" cy="2354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32F09-093F-450F-91D9-492F22AFF453}" type="slidenum">
              <a:rPr lang="en-IE" smtClean="0"/>
              <a:pPr>
                <a:defRPr/>
              </a:pPr>
              <a:t>35</a:t>
            </a:fld>
            <a:endParaRPr lang="en-IE" dirty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826611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1043608" y="5668963"/>
            <a:ext cx="648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 dirty="0">
                <a:solidFill>
                  <a:srgbClr val="FF0000"/>
                </a:solidFill>
              </a:rPr>
              <a:t>Students did this question using conceptual understanding</a:t>
            </a:r>
          </a:p>
        </p:txBody>
      </p:sp>
      <p:sp>
        <p:nvSpPr>
          <p:cNvPr id="61445" name="TextBox 3"/>
          <p:cNvSpPr txBox="1">
            <a:spLocks noChangeArrowheads="1"/>
          </p:cNvSpPr>
          <p:nvPr/>
        </p:nvSpPr>
        <p:spPr bwMode="auto">
          <a:xfrm>
            <a:off x="2483643" y="476672"/>
            <a:ext cx="3887788" cy="369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 dirty="0"/>
              <a:t>Sample paper 2012 LCHL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20730B-876C-45E5-A704-AF7D1B20C38D}" type="slidenum">
              <a:rPr lang="en-IE" smtClean="0"/>
              <a:pPr>
                <a:defRPr/>
              </a:pPr>
              <a:t>36</a:t>
            </a:fld>
            <a:endParaRPr lang="en-IE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r="6124"/>
          <a:stretch/>
        </p:blipFill>
        <p:spPr bwMode="auto">
          <a:xfrm rot="5400000">
            <a:off x="2475906" y="119111"/>
            <a:ext cx="4690387" cy="742173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B99BF-55AD-4FF3-8C7D-0A11965F0254}" type="slidenum">
              <a:rPr lang="en-IE" smtClean="0"/>
              <a:pPr>
                <a:defRPr/>
              </a:pPr>
              <a:t>37</a:t>
            </a:fld>
            <a:endParaRPr lang="en-IE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/>
          <a:stretch/>
        </p:blipFill>
        <p:spPr bwMode="auto">
          <a:xfrm>
            <a:off x="1444696" y="1412776"/>
            <a:ext cx="6321425" cy="4743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3752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221F2-D9D0-41A2-BD16-30C5DEA9360D}" type="slidenum">
              <a:rPr lang="en-IE" smtClean="0"/>
              <a:pPr>
                <a:defRPr/>
              </a:pPr>
              <a:t>38</a:t>
            </a:fld>
            <a:endParaRPr lang="en-IE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196975"/>
            <a:ext cx="6303962" cy="504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78000" y="1989138"/>
            <a:ext cx="2997200" cy="2016125"/>
            <a:chOff x="1777616" y="1910708"/>
            <a:chExt cx="2997088" cy="2094355"/>
          </a:xfrm>
        </p:grpSpPr>
        <p:pic>
          <p:nvPicPr>
            <p:cNvPr id="573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616" y="1988840"/>
              <a:ext cx="2997088" cy="201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1777616" y="1910708"/>
              <a:ext cx="2793896" cy="209435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dirty="0"/>
            </a:p>
          </p:txBody>
        </p:sp>
      </p:grp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3924300" y="1412875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 b="1">
                <a:solidFill>
                  <a:srgbClr val="00B050"/>
                </a:solidFill>
              </a:rPr>
              <a:t>Showing reasoning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E207F-3EB2-4760-AD6A-9B1427BF6819}" type="slidenum">
              <a:rPr lang="en-IE" smtClean="0"/>
              <a:pPr>
                <a:defRPr/>
              </a:pPr>
              <a:t>39</a:t>
            </a:fld>
            <a:endParaRPr lang="en-IE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1341438"/>
            <a:ext cx="6124575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979613" y="5084763"/>
            <a:ext cx="2087562" cy="10080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 dirty="0"/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5724525" y="4508500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>
                <a:solidFill>
                  <a:srgbClr val="FF0000"/>
                </a:solidFill>
              </a:rPr>
              <a:t>Misunderstanding the inequality sign</a:t>
            </a:r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684213" y="2420938"/>
            <a:ext cx="82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E" altLang="en-US"/>
              <a:t>CMC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955" y="273050"/>
            <a:ext cx="8229600" cy="1143001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b="1" u="none" dirty="0" smtClean="0"/>
              <a:t>Introduction</a:t>
            </a:r>
            <a:endParaRPr lang="en-IE" b="1" u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412776"/>
                <a:ext cx="8507413" cy="4525963"/>
              </a:xfrm>
            </p:spPr>
            <p:txBody>
              <a:bodyPr>
                <a:normAutofit/>
              </a:bodyPr>
              <a:lstStyle/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IE" altLang="en-US" sz="2600" b="1" dirty="0" smtClean="0">
                    <a:solidFill>
                      <a:srgbClr val="404040"/>
                    </a:solidFill>
                  </a:rPr>
                  <a:t>Why did we decide to focus on this topic?</a:t>
                </a:r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:endParaRPr lang="en-IE" altLang="en-US" sz="2600" b="1" dirty="0" smtClean="0">
                  <a:solidFill>
                    <a:srgbClr val="404040"/>
                  </a:solidFill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IE" altLang="en-US" sz="2600" dirty="0" smtClean="0">
                    <a:solidFill>
                      <a:srgbClr val="404040"/>
                    </a:solidFill>
                  </a:rPr>
                  <a:t>Traditionally the absolute value function had not been well understood by students when using </a:t>
                </a:r>
                <a:r>
                  <a:rPr lang="en-IE" altLang="en-US" sz="2600" b="1" dirty="0" smtClean="0">
                    <a:solidFill>
                      <a:srgbClr val="404040"/>
                    </a:solidFill>
                  </a:rPr>
                  <a:t>only algebraic procedures.</a:t>
                </a:r>
              </a:p>
              <a:p>
                <a:pPr>
                  <a:lnSpc>
                    <a:spcPct val="80000"/>
                  </a:lnSpc>
                </a:pPr>
                <a:endParaRPr lang="en-IE" altLang="en-US" sz="2600" dirty="0">
                  <a:solidFill>
                    <a:srgbClr val="404040"/>
                  </a:solidFill>
                </a:endParaRPr>
              </a:p>
              <a:p>
                <a:pPr>
                  <a:lnSpc>
                    <a:spcPct val="80000"/>
                  </a:lnSpc>
                </a:pPr>
                <a:endParaRPr lang="en-IE" altLang="en-US" sz="2600" dirty="0" smtClean="0">
                  <a:solidFill>
                    <a:srgbClr val="404040"/>
                  </a:solidFill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IE" altLang="en-US" sz="2600" dirty="0" smtClean="0">
                    <a:solidFill>
                      <a:srgbClr val="404040"/>
                    </a:solidFill>
                  </a:rPr>
                  <a:t>We wanted students to apply mental, graphic and numeric methods to questions such as: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IE" altLang="en-US" sz="2600" dirty="0" smtClean="0">
                    <a:solidFill>
                      <a:srgbClr val="404040"/>
                    </a:solidFill>
                  </a:rPr>
                  <a:t>     </a:t>
                </a:r>
                <a:r>
                  <a:rPr lang="en-IE" altLang="en-US" sz="2600" b="1" dirty="0" smtClean="0">
                    <a:solidFill>
                      <a:srgbClr val="404040"/>
                    </a:solidFill>
                  </a:rPr>
                  <a:t>Solve: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E" altLang="en-US" sz="2600" b="1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E" altLang="en-US" sz="2600" b="1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IE" altLang="en-US" sz="2600" b="1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IE" altLang="en-US" sz="2600" b="1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𝟓</m:t>
                        </m:r>
                      </m:e>
                    </m:d>
                    <m:r>
                      <a:rPr lang="en-IE" altLang="en-US" sz="2600" b="1" i="1" smtClean="0">
                        <a:solidFill>
                          <a:srgbClr val="404040"/>
                        </a:solidFill>
                        <a:latin typeface="Cambria Math"/>
                      </a:rPr>
                      <m:t>&lt;</m:t>
                    </m:r>
                    <m:r>
                      <a:rPr lang="en-IE" altLang="en-US" sz="2600" b="1" i="1" smtClean="0">
                        <a:solidFill>
                          <a:srgbClr val="404040"/>
                        </a:solidFill>
                        <a:latin typeface="Cambria Math"/>
                      </a:rPr>
                      <m:t>𝟒</m:t>
                    </m:r>
                    <m:r>
                      <a:rPr lang="en-IE" altLang="en-US" sz="2600" b="1" i="1" smtClean="0">
                        <a:solidFill>
                          <a:srgbClr val="404040"/>
                        </a:solidFill>
                        <a:latin typeface="Cambria Math"/>
                      </a:rPr>
                      <m:t>,</m:t>
                    </m:r>
                    <m:r>
                      <a:rPr lang="en-IE" altLang="en-US" sz="2600" b="1" i="1" smtClean="0">
                        <a:solidFill>
                          <a:srgbClr val="404040"/>
                        </a:solidFill>
                        <a:latin typeface="Cambria Math"/>
                      </a:rPr>
                      <m:t>𝒙</m:t>
                    </m:r>
                    <m:r>
                      <a:rPr lang="en-IE" altLang="en-US" sz="2600" b="1" i="1" smtClean="0">
                        <a:solidFill>
                          <a:srgbClr val="404040"/>
                        </a:solidFill>
                        <a:latin typeface="Cambria Math"/>
                        <a:ea typeface="Cambria Math"/>
                      </a:rPr>
                      <m:t>𝝐</m:t>
                    </m:r>
                    <m:r>
                      <a:rPr lang="en-IE" altLang="en-US" sz="2600" b="1" i="1" smtClean="0">
                        <a:solidFill>
                          <a:srgbClr val="404040"/>
                        </a:solidFill>
                        <a:latin typeface="Cambria Math"/>
                        <a:ea typeface="Cambria Math"/>
                      </a:rPr>
                      <m:t>𝑹</m:t>
                    </m:r>
                  </m:oMath>
                </a14:m>
                <a:r>
                  <a:rPr lang="en-IE" altLang="en-US" sz="2600" b="1" dirty="0" smtClean="0">
                    <a:solidFill>
                      <a:srgbClr val="404040"/>
                    </a:solidFill>
                  </a:rPr>
                  <a:t/>
                </a:r>
                <a:br>
                  <a:rPr lang="en-IE" altLang="en-US" sz="2600" b="1" dirty="0" smtClean="0">
                    <a:solidFill>
                      <a:srgbClr val="404040"/>
                    </a:solidFill>
                  </a:rPr>
                </a:br>
                <a:r>
                  <a:rPr lang="en-IE" altLang="en-US" sz="2600" dirty="0" smtClean="0">
                    <a:solidFill>
                      <a:srgbClr val="404040"/>
                    </a:solidFill>
                  </a:rPr>
                  <a:t> </a:t>
                </a:r>
              </a:p>
              <a:p>
                <a:pPr lvl="1" eaLnBrk="1" hangingPunct="1">
                  <a:lnSpc>
                    <a:spcPct val="80000"/>
                  </a:lnSpc>
                  <a:buFont typeface="Arial" charset="0"/>
                  <a:buNone/>
                </a:pPr>
                <a:endParaRPr lang="en-IE" altLang="en-US" sz="2200" dirty="0" smtClean="0">
                  <a:solidFill>
                    <a:srgbClr val="404040"/>
                  </a:solidFill>
                </a:endParaRPr>
              </a:p>
              <a:p>
                <a:pPr eaLnBrk="1" hangingPunct="1">
                  <a:lnSpc>
                    <a:spcPct val="80000"/>
                  </a:lnSpc>
                </a:pPr>
                <a:endParaRPr lang="en-IE" altLang="en-US" sz="2600" dirty="0" smtClean="0">
                  <a:solidFill>
                    <a:srgbClr val="404040"/>
                  </a:solidFill>
                </a:endParaRPr>
              </a:p>
              <a:p>
                <a:pPr eaLnBrk="1" hangingPunct="1">
                  <a:lnSpc>
                    <a:spcPct val="80000"/>
                  </a:lnSpc>
                  <a:buFont typeface="Arial" charset="0"/>
                  <a:buNone/>
                </a:pPr>
                <a:endParaRPr lang="en-IE" altLang="en-US" sz="2600" dirty="0" smtClean="0">
                  <a:solidFill>
                    <a:srgbClr val="404040"/>
                  </a:solidFill>
                </a:endParaRPr>
              </a:p>
              <a:p>
                <a:pPr eaLnBrk="1" hangingPunct="1">
                  <a:lnSpc>
                    <a:spcPct val="80000"/>
                  </a:lnSpc>
                  <a:buFont typeface="Arial" charset="0"/>
                  <a:buNone/>
                </a:pPr>
                <a:endParaRPr lang="en-IE" altLang="en-US" sz="2600" dirty="0" smtClean="0">
                  <a:solidFill>
                    <a:srgbClr val="404040"/>
                  </a:solidFill>
                </a:endParaRPr>
              </a:p>
              <a:p>
                <a:pPr eaLnBrk="1" hangingPunct="1">
                  <a:lnSpc>
                    <a:spcPct val="80000"/>
                  </a:lnSpc>
                </a:pPr>
                <a:endParaRPr lang="en-IE" altLang="en-US" sz="3000" dirty="0" smtClean="0">
                  <a:solidFill>
                    <a:srgbClr val="404040"/>
                  </a:solidFill>
                </a:endParaRPr>
              </a:p>
              <a:p>
                <a:pPr eaLnBrk="1" hangingPunct="1">
                  <a:lnSpc>
                    <a:spcPct val="80000"/>
                  </a:lnSpc>
                </a:pPr>
                <a:endParaRPr lang="en-IE" altLang="en-US" sz="3000" dirty="0" smtClean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412776"/>
                <a:ext cx="8507413" cy="4525963"/>
              </a:xfrm>
              <a:blipFill rotWithShape="1">
                <a:blip r:embed="rId3"/>
                <a:stretch>
                  <a:fillRect l="-1290" t="-2695" r="-9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5FAE6-D737-4C07-ACAD-02FC14CB140A}" type="slidenum">
              <a:rPr lang="en-IE" smtClean="0"/>
              <a:pPr>
                <a:defRPr/>
              </a:pPr>
              <a:t>4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u="none" dirty="0" smtClean="0"/>
              <a:t>Student work</a:t>
            </a: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4196FC-99D5-40FA-8030-10A6ACA93C47}" type="slidenum">
              <a:rPr lang="en-IE" smtClean="0"/>
              <a:pPr>
                <a:defRPr/>
              </a:pPr>
              <a:t>40</a:t>
            </a:fld>
            <a:endParaRPr lang="en-IE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400175"/>
            <a:ext cx="6086475" cy="405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979613" y="2565400"/>
            <a:ext cx="2663825" cy="1079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86800" cy="4421088"/>
              </a:xfrm>
            </p:spPr>
            <p:txBody>
              <a:bodyPr rtlCol="0">
                <a:normAutofit fontScale="47500" lnSpcReduction="20000"/>
              </a:bodyPr>
              <a:lstStyle/>
              <a:p>
                <a:pPr marL="0" indent="0" eaLnBrk="1" fontAlgn="auto" hangingPunct="1">
                  <a:spcAft>
                    <a:spcPts val="0"/>
                  </a:spcAft>
                  <a:buFont typeface="Arial" charset="0"/>
                  <a:buNone/>
                  <a:defRPr/>
                </a:pPr>
                <a:r>
                  <a:rPr lang="en-IE" sz="5900" b="1" dirty="0" smtClean="0"/>
                  <a:t>What effective </a:t>
                </a:r>
                <a:r>
                  <a:rPr lang="en-IE" sz="5900" b="1" dirty="0"/>
                  <a:t>understanding of this </a:t>
                </a:r>
                <a:r>
                  <a:rPr lang="en-IE" sz="5900" b="1" dirty="0" smtClean="0"/>
                  <a:t>topic looks like:</a:t>
                </a:r>
                <a:br>
                  <a:rPr lang="en-IE" sz="5900" b="1" dirty="0" smtClean="0"/>
                </a:br>
                <a:endParaRPr lang="en-IE" sz="5900" b="1" dirty="0" smtClean="0"/>
              </a:p>
              <a:p>
                <a:pPr eaLnBrk="1" fontAlgn="auto" hangingPunct="1"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en-IE" sz="5100" dirty="0" smtClean="0"/>
                  <a:t>Students can </a:t>
                </a:r>
                <a:r>
                  <a:rPr lang="en-IE" sz="5100" b="1" dirty="0" smtClean="0"/>
                  <a:t>verbalise</a:t>
                </a:r>
                <a:r>
                  <a:rPr lang="en-IE" sz="5100" dirty="0" smtClean="0"/>
                  <a:t> what questions involving modulus equations and modulus inequalities mean.</a:t>
                </a:r>
              </a:p>
              <a:p>
                <a:pPr marL="0" indent="0" eaLnBrk="1" fontAlgn="auto" hangingPunct="1">
                  <a:spcAft>
                    <a:spcPts val="0"/>
                  </a:spcAft>
                  <a:buNone/>
                  <a:defRPr/>
                </a:pPr>
                <a:endParaRPr lang="en-IE" sz="5100" dirty="0"/>
              </a:p>
              <a:p>
                <a:pPr eaLnBrk="1" fontAlgn="auto" hangingPunct="1"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endParaRPr lang="en-IE" sz="28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E" sz="5100" dirty="0"/>
                  <a:t>Students can solve inequalities of the form:</a:t>
                </a:r>
              </a:p>
              <a:p>
                <a:pPr marL="0" indent="0">
                  <a:buNone/>
                </a:pPr>
                <a:r>
                  <a:rPr lang="en-IE" sz="6000" dirty="0" smtClean="0"/>
                  <a:t>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E" sz="6100" i="1">
                            <a:latin typeface="Cambria Math"/>
                          </a:rPr>
                        </m:ctrlPr>
                      </m:dPr>
                      <m:e>
                        <m:r>
                          <a:rPr lang="en-IE" sz="6100">
                            <a:latin typeface="Cambria Math"/>
                          </a:rPr>
                          <m:t>𝑥</m:t>
                        </m:r>
                        <m:r>
                          <a:rPr lang="en-IE" sz="6100">
                            <a:latin typeface="Cambria Math"/>
                          </a:rPr>
                          <m:t>−</m:t>
                        </m:r>
                        <m:r>
                          <a:rPr lang="en-IE" sz="6100"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en-IE" sz="6100" b="0" i="0" smtClean="0">
                        <a:latin typeface="Cambria Math"/>
                      </a:rPr>
                      <m:t>&lt;</m:t>
                    </m:r>
                    <m:r>
                      <m:rPr>
                        <m:sty m:val="p"/>
                      </m:rPr>
                      <a:rPr lang="en-IE" sz="6100" b="0" i="0" smtClean="0">
                        <a:latin typeface="Cambria Math"/>
                      </a:rPr>
                      <m:t>b</m:t>
                    </m:r>
                    <m:r>
                      <a:rPr lang="en-IE" sz="6100">
                        <a:latin typeface="Cambria Math"/>
                      </a:rPr>
                      <m:t> </m:t>
                    </m:r>
                    <m:r>
                      <a:rPr lang="en-IE" sz="6100">
                        <a:latin typeface="Cambria Math"/>
                      </a:rPr>
                      <m:t>𝑎𝑛𝑑</m:t>
                    </m:r>
                    <m:r>
                      <a:rPr lang="en-IE" sz="6100">
                        <a:latin typeface="Cambria Math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IE" sz="6100" i="1">
                            <a:latin typeface="Cambria Math"/>
                          </a:rPr>
                        </m:ctrlPr>
                      </m:dPr>
                      <m:e>
                        <m:r>
                          <a:rPr lang="en-IE" sz="6100">
                            <a:latin typeface="Cambria Math"/>
                          </a:rPr>
                          <m:t>𝑥</m:t>
                        </m:r>
                        <m:r>
                          <a:rPr lang="en-IE" sz="6100">
                            <a:latin typeface="Cambria Math"/>
                          </a:rPr>
                          <m:t>−</m:t>
                        </m:r>
                        <m:r>
                          <a:rPr lang="en-IE" sz="6100"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en-IE" sz="6100" b="0" i="0" smtClean="0">
                        <a:latin typeface="Cambria Math"/>
                      </a:rPr>
                      <m:t>&gt;</m:t>
                    </m:r>
                    <m:r>
                      <m:rPr>
                        <m:sty m:val="p"/>
                      </m:rPr>
                      <a:rPr lang="en-IE" sz="6100">
                        <a:latin typeface="Cambria Math"/>
                      </a:rPr>
                      <m:t>b</m:t>
                    </m:r>
                  </m:oMath>
                </a14:m>
                <a:endParaRPr lang="en-IE" sz="6100" dirty="0" smtClean="0">
                  <a:latin typeface="Cambria Math"/>
                </a:endParaRPr>
              </a:p>
              <a:p>
                <a:pPr marL="534988" indent="-534988">
                  <a:buNone/>
                </a:pPr>
                <a:r>
                  <a:rPr lang="en-IE" sz="6100" dirty="0" smtClean="0"/>
                  <a:t>      </a:t>
                </a:r>
                <a:r>
                  <a:rPr lang="en-IE" sz="5100" dirty="0" smtClean="0"/>
                  <a:t>and combinations of these, </a:t>
                </a:r>
                <a14:m>
                  <m:oMath xmlns:m="http://schemas.openxmlformats.org/officeDocument/2006/math">
                    <m:r>
                      <a:rPr lang="en-IE" sz="51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IE" sz="5100">
                        <a:latin typeface="Cambria Math"/>
                      </a:rPr>
                      <m:t>m</m:t>
                    </m:r>
                  </m:oMath>
                </a14:m>
                <a:r>
                  <a:rPr lang="en-IE" sz="5100" dirty="0" err="1" smtClean="0"/>
                  <a:t>entally</a:t>
                </a:r>
                <a:r>
                  <a:rPr lang="en-IE" sz="5100" dirty="0"/>
                  <a:t>, </a:t>
                </a:r>
                <a:r>
                  <a:rPr lang="en-IE" sz="5100" dirty="0" smtClean="0"/>
                  <a:t> graphically </a:t>
                </a:r>
                <a:r>
                  <a:rPr lang="en-IE" sz="5100" dirty="0"/>
                  <a:t>and </a:t>
                </a:r>
                <a:r>
                  <a:rPr lang="en-IE" sz="5100" dirty="0" smtClean="0"/>
                  <a:t> algebraically</a:t>
                </a:r>
                <a:br>
                  <a:rPr lang="en-IE" sz="5100" dirty="0" smtClean="0"/>
                </a:br>
                <a:endParaRPr lang="en-IE" sz="51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86800" cy="4421088"/>
              </a:xfrm>
              <a:blipFill rotWithShape="1">
                <a:blip r:embed="rId3"/>
                <a:stretch>
                  <a:fillRect l="-1404" t="-303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I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7363" y="14461"/>
            <a:ext cx="8229600" cy="154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softEdge rad="127000"/>
          </a:effectLst>
          <a:scene3d>
            <a:camera prst="obliqueBottomLeft"/>
            <a:lightRig rig="threePt" dir="t"/>
          </a:scene3d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u="sng" kern="1200">
                <a:solidFill>
                  <a:schemeClr val="bg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IE" b="1" u="none" dirty="0" smtClean="0"/>
              <a:t>Effective Student Understanding</a:t>
            </a:r>
            <a:endParaRPr lang="en-IE" b="1" u="non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4E5A66-1B8D-4521-826C-DDAD82761D9F}" type="slidenum">
              <a:rPr lang="en-IE" smtClean="0"/>
              <a:pPr>
                <a:defRPr/>
              </a:pPr>
              <a:t>41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0"/>
            <a:ext cx="8229600" cy="1548000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b="1" u="none" dirty="0" smtClean="0"/>
              <a:t>Addressing Misconceptions </a:t>
            </a:r>
            <a:endParaRPr lang="en-IE" b="1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IE" altLang="en-US" sz="3100" b="1" dirty="0" smtClean="0">
                <a:solidFill>
                  <a:srgbClr val="404040"/>
                </a:solidFill>
              </a:rPr>
              <a:t>Recommendations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IE" altLang="en-US" sz="2400" dirty="0" smtClean="0">
                <a:solidFill>
                  <a:srgbClr val="404040"/>
                </a:solidFill>
              </a:rPr>
              <a:t>The adjustments you have made or would make in the future:</a:t>
            </a:r>
            <a:br>
              <a:rPr lang="en-IE" altLang="en-US" sz="2400" dirty="0" smtClean="0">
                <a:solidFill>
                  <a:srgbClr val="404040"/>
                </a:solidFill>
              </a:rPr>
            </a:br>
            <a:endParaRPr lang="en-IE" altLang="en-US" sz="2400" dirty="0" smtClean="0">
              <a:solidFill>
                <a:srgbClr val="404040"/>
              </a:solidFill>
            </a:endParaRPr>
          </a:p>
          <a:p>
            <a:pPr marL="273050" indent="-273050" eaLnBrk="1" hangingPunct="1">
              <a:lnSpc>
                <a:spcPct val="80000"/>
              </a:lnSpc>
            </a:pPr>
            <a:r>
              <a:rPr lang="en-IE" altLang="en-US" sz="2400" dirty="0" smtClean="0">
                <a:solidFill>
                  <a:srgbClr val="404040"/>
                </a:solidFill>
              </a:rPr>
              <a:t>Spend some time revising the inequality notation especially   their use in conveying  the logic of  “AND” and “OR”</a:t>
            </a:r>
          </a:p>
          <a:p>
            <a:pPr marL="0" indent="0" eaLnBrk="1" hangingPunct="1">
              <a:lnSpc>
                <a:spcPct val="80000"/>
              </a:lnSpc>
            </a:pPr>
            <a:endParaRPr lang="en-IE" altLang="en-US" sz="2400" dirty="0" smtClean="0">
              <a:solidFill>
                <a:srgbClr val="404040"/>
              </a:solidFill>
            </a:endParaRPr>
          </a:p>
          <a:p>
            <a:pPr marL="355600" indent="-355600" eaLnBrk="1" hangingPunct="1">
              <a:lnSpc>
                <a:spcPct val="80000"/>
              </a:lnSpc>
            </a:pPr>
            <a:r>
              <a:rPr lang="en-IE" altLang="en-US" sz="2400" dirty="0" smtClean="0">
                <a:solidFill>
                  <a:srgbClr val="404040"/>
                </a:solidFill>
              </a:rPr>
              <a:t>Move the modulus of a quadratic graph to an earlier point in the lesson (observer suggestion)</a:t>
            </a:r>
            <a:br>
              <a:rPr lang="en-IE" altLang="en-US" sz="2400" dirty="0" smtClean="0">
                <a:solidFill>
                  <a:srgbClr val="404040"/>
                </a:solidFill>
              </a:rPr>
            </a:br>
            <a:endParaRPr lang="en-IE" altLang="en-US" sz="2400" dirty="0" smtClean="0">
              <a:solidFill>
                <a:srgbClr val="404040"/>
              </a:solidFill>
            </a:endParaRPr>
          </a:p>
          <a:p>
            <a:pPr marL="355600" indent="-355600" eaLnBrk="1" hangingPunct="1">
              <a:lnSpc>
                <a:spcPct val="80000"/>
              </a:lnSpc>
            </a:pPr>
            <a:r>
              <a:rPr lang="en-IE" altLang="en-US" sz="2400" dirty="0" smtClean="0">
                <a:solidFill>
                  <a:srgbClr val="404040"/>
                </a:solidFill>
              </a:rPr>
              <a:t>More examples of the  interpretation of non-algebraic modulus expressions, with a number line to describe each one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IE" altLang="en-US" sz="2400" dirty="0" smtClean="0">
              <a:solidFill>
                <a:srgbClr val="40404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IE" altLang="en-US" sz="2400" dirty="0" smtClean="0">
              <a:solidFill>
                <a:srgbClr val="40404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IE" altLang="en-US" sz="2400" dirty="0" smtClean="0">
              <a:solidFill>
                <a:srgbClr val="4040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B57BA-6D13-4AB9-A375-265EDF44B79B}" type="slidenum">
              <a:rPr lang="en-IE" smtClean="0"/>
              <a:pPr>
                <a:defRPr/>
              </a:pPr>
              <a:t>42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b="1" u="none" dirty="0" smtClean="0"/>
              <a:t>Teaching Strategies</a:t>
            </a:r>
            <a:endParaRPr lang="en-IE" b="1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IE" sz="2800" b="1" dirty="0"/>
              <a:t>Was it difficult to facilitate and sustain communication and collaboration during the lesson</a:t>
            </a:r>
            <a:r>
              <a:rPr lang="en-IE" sz="2800" b="1" dirty="0" smtClean="0"/>
              <a:t>?</a:t>
            </a:r>
            <a:br>
              <a:rPr lang="en-IE" sz="2800" b="1" dirty="0" smtClean="0"/>
            </a:br>
            <a:endParaRPr lang="en-IE" sz="2800" b="1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dirty="0" smtClean="0"/>
              <a:t>No. The worksheet facilitated a natural progression of difficulty keeping students very engaged throughout the lesson. </a:t>
            </a:r>
            <a:br>
              <a:rPr lang="en-IE" dirty="0" smtClean="0"/>
            </a:br>
            <a:r>
              <a:rPr lang="en-IE" dirty="0" smtClean="0"/>
              <a:t>( Student comment to the observer:-</a:t>
            </a:r>
            <a:br>
              <a:rPr lang="en-IE" dirty="0" smtClean="0"/>
            </a:br>
            <a:r>
              <a:rPr lang="en-IE" dirty="0" smtClean="0"/>
              <a:t>“It was intense!!)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220C6-BE00-4F71-80EA-0F0F366A930E}" type="slidenum">
              <a:rPr lang="en-IE" smtClean="0"/>
              <a:pPr>
                <a:defRPr/>
              </a:pPr>
              <a:t>43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b="1" u="none" dirty="0"/>
              <a:t>Teaching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IE" altLang="en-US" sz="3000" b="1" dirty="0" smtClean="0">
                <a:solidFill>
                  <a:srgbClr val="404040"/>
                </a:solidFill>
              </a:rPr>
              <a:t>How did I engage and sustain students’ interest and attention during the lesson?</a:t>
            </a:r>
          </a:p>
          <a:p>
            <a:pPr marL="857250" lvl="1" indent="-4572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IE" altLang="en-US" sz="2600" dirty="0" smtClean="0">
                <a:solidFill>
                  <a:srgbClr val="404040"/>
                </a:solidFill>
              </a:rPr>
              <a:t>Students had a </a:t>
            </a:r>
            <a:r>
              <a:rPr lang="en-IE" altLang="en-US" sz="2600" b="1" dirty="0" smtClean="0">
                <a:solidFill>
                  <a:srgbClr val="404040"/>
                </a:solidFill>
              </a:rPr>
              <a:t>complete plan for the lesson</a:t>
            </a:r>
            <a:r>
              <a:rPr lang="en-IE" altLang="en-US" sz="2600" dirty="0" smtClean="0">
                <a:solidFill>
                  <a:srgbClr val="404040"/>
                </a:solidFill>
              </a:rPr>
              <a:t> from the start which allowed them to discover the meaning of absolute value</a:t>
            </a:r>
          </a:p>
          <a:p>
            <a:pPr marL="857250" lvl="1" indent="-457200" eaLnBrk="1" hangingPunct="1">
              <a:lnSpc>
                <a:spcPct val="90000"/>
              </a:lnSpc>
              <a:buFont typeface="Arial" charset="0"/>
              <a:buChar char="•"/>
            </a:pPr>
            <a:endParaRPr lang="en-IE" altLang="en-US" sz="2600" dirty="0" smtClean="0">
              <a:solidFill>
                <a:srgbClr val="404040"/>
              </a:solidFill>
            </a:endParaRPr>
          </a:p>
          <a:p>
            <a:pPr marL="857250" lvl="1" indent="-4572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IE" altLang="en-US" sz="2600" dirty="0" smtClean="0">
                <a:solidFill>
                  <a:srgbClr val="404040"/>
                </a:solidFill>
              </a:rPr>
              <a:t>The work </a:t>
            </a:r>
            <a:r>
              <a:rPr lang="en-IE" altLang="en-US" sz="2600" b="1" dirty="0" smtClean="0">
                <a:solidFill>
                  <a:srgbClr val="404040"/>
                </a:solidFill>
              </a:rPr>
              <a:t>built on prior knowledge </a:t>
            </a:r>
            <a:r>
              <a:rPr lang="en-IE" altLang="en-US" sz="2600" dirty="0" smtClean="0">
                <a:solidFill>
                  <a:srgbClr val="404040"/>
                </a:solidFill>
              </a:rPr>
              <a:t>to start with but then progressively built on insights gained in the lesson</a:t>
            </a:r>
            <a:br>
              <a:rPr lang="en-IE" altLang="en-US" sz="2600" dirty="0" smtClean="0">
                <a:solidFill>
                  <a:srgbClr val="404040"/>
                </a:solidFill>
              </a:rPr>
            </a:br>
            <a:endParaRPr lang="en-IE" altLang="en-US" sz="2600" dirty="0" smtClean="0">
              <a:solidFill>
                <a:srgbClr val="404040"/>
              </a:solidFill>
            </a:endParaRPr>
          </a:p>
          <a:p>
            <a:pPr marL="857250" lvl="1" indent="-4572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IE" altLang="en-US" sz="2600" b="1" dirty="0" smtClean="0">
                <a:solidFill>
                  <a:srgbClr val="404040"/>
                </a:solidFill>
              </a:rPr>
              <a:t>Questioning</a:t>
            </a:r>
            <a:r>
              <a:rPr lang="en-IE" altLang="en-US" sz="2600" dirty="0" smtClean="0">
                <a:solidFill>
                  <a:srgbClr val="404040"/>
                </a:solidFill>
              </a:rPr>
              <a:t> throughout as opposed to “telling” moved the lesson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0975A-AD9A-486F-BACF-E99BC5018B79}" type="slidenum">
              <a:rPr lang="en-IE" smtClean="0"/>
              <a:pPr>
                <a:defRPr/>
              </a:pPr>
              <a:t>44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b="1" u="none" dirty="0"/>
              <a:t>Teaching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IE" altLang="en-US" sz="2800" b="1" dirty="0" smtClean="0">
                <a:solidFill>
                  <a:srgbClr val="404040"/>
                </a:solidFill>
              </a:rPr>
              <a:t>How did I assess what students knew and understood during the lesson?</a:t>
            </a:r>
          </a:p>
          <a:p>
            <a:pPr eaLnBrk="1" hangingPunct="1"/>
            <a:r>
              <a:rPr lang="en-IE" altLang="en-US" sz="2800" dirty="0">
                <a:solidFill>
                  <a:srgbClr val="404040"/>
                </a:solidFill>
              </a:rPr>
              <a:t>I observed how students completed the worksheet tasks and  asked them to make conclusions</a:t>
            </a:r>
            <a:r>
              <a:rPr lang="en-IE" altLang="en-US" sz="2800" dirty="0" smtClean="0">
                <a:solidFill>
                  <a:srgbClr val="404040"/>
                </a:solidFill>
              </a:rPr>
              <a:t>.</a:t>
            </a:r>
            <a:br>
              <a:rPr lang="en-IE" altLang="en-US" sz="2800" dirty="0" smtClean="0">
                <a:solidFill>
                  <a:srgbClr val="404040"/>
                </a:solidFill>
              </a:rPr>
            </a:br>
            <a:endParaRPr lang="en-IE" altLang="en-US" sz="2800" dirty="0" smtClean="0">
              <a:solidFill>
                <a:srgbClr val="404040"/>
              </a:solidFill>
            </a:endParaRPr>
          </a:p>
          <a:p>
            <a:pPr eaLnBrk="1" hangingPunct="1"/>
            <a:r>
              <a:rPr lang="en-IE" altLang="en-US" sz="2800" dirty="0">
                <a:solidFill>
                  <a:srgbClr val="404040"/>
                </a:solidFill>
              </a:rPr>
              <a:t>Being able to complete the outcome and conclusions sheet and homework question below showed understanding of the concept.</a:t>
            </a:r>
          </a:p>
          <a:p>
            <a:pPr marL="0" indent="0" eaLnBrk="1" hangingPunct="1">
              <a:buNone/>
            </a:pPr>
            <a:r>
              <a:rPr lang="en-IE" altLang="en-US" sz="2400" dirty="0" smtClean="0">
                <a:solidFill>
                  <a:srgbClr val="404040"/>
                </a:solidFill>
              </a:rPr>
              <a:t/>
            </a:r>
            <a:br>
              <a:rPr lang="en-IE" altLang="en-US" sz="2400" dirty="0" smtClean="0">
                <a:solidFill>
                  <a:srgbClr val="404040"/>
                </a:solidFill>
              </a:rPr>
            </a:br>
            <a:endParaRPr lang="en-IE" altLang="en-US" sz="2400" dirty="0" smtClean="0">
              <a:solidFill>
                <a:srgbClr val="404040"/>
              </a:solidFill>
            </a:endParaRPr>
          </a:p>
          <a:p>
            <a:pPr marL="0" indent="0" eaLnBrk="1" hangingPunct="1"/>
            <a:endParaRPr lang="en-IE" altLang="en-US" sz="2400" dirty="0" smtClean="0">
              <a:solidFill>
                <a:srgbClr val="40404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en-IE" altLang="en-US" dirty="0" smtClean="0">
              <a:solidFill>
                <a:srgbClr val="4040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AAC8B-BB2B-4569-8844-070524A6578E}" type="slidenum">
              <a:rPr lang="en-IE" smtClean="0"/>
              <a:pPr>
                <a:defRPr/>
              </a:pPr>
              <a:t>45</a:t>
            </a:fld>
            <a:endParaRPr lang="en-I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4509120"/>
            <a:ext cx="3630612" cy="173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92"/>
            <a:ext cx="8229600" cy="1548000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u="none" dirty="0" smtClean="0"/>
              <a:t>Reflections on Lesson Study Process</a:t>
            </a:r>
            <a:endParaRPr lang="en-IE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IE" altLang="en-US" sz="2500" b="1" dirty="0" smtClean="0">
                <a:solidFill>
                  <a:srgbClr val="404040"/>
                </a:solidFill>
              </a:rPr>
              <a:t>Strengths &amp; Weaknesses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IE" altLang="en-US" sz="2500" b="1" dirty="0" smtClean="0">
                <a:solidFill>
                  <a:srgbClr val="404040"/>
                </a:solidFill>
              </a:rPr>
              <a:t>As a mathematics team how has Lesson Study impacted on the way we work with other colleagues?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Greater sharing of ideas on pedagogy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Greater awareness of students’ difficulties in understanding concepts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Greater awareness of need for multi – representations especially the visual/graphical and the verbal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The benefits of the feedback from an observer who solely concentrates on students’ learning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It requires time set aside specifically for this purpose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The time spent planning freed up the teacher during the class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This plan is now available for future classes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endParaRPr lang="en-IE" altLang="en-US" sz="2200" dirty="0" smtClean="0">
              <a:solidFill>
                <a:srgbClr val="404040"/>
              </a:solidFill>
            </a:endParaRPr>
          </a:p>
          <a:p>
            <a:pPr marL="0" indent="0" eaLnBrk="1" hangingPunct="1">
              <a:lnSpc>
                <a:spcPct val="80000"/>
              </a:lnSpc>
            </a:pPr>
            <a:endParaRPr lang="en-IE" altLang="en-US" sz="2500" dirty="0" smtClean="0">
              <a:solidFill>
                <a:srgbClr val="4040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567B7-1FB4-4444-BEB2-E9101D7034CC}" type="slidenum">
              <a:rPr lang="en-IE" smtClean="0"/>
              <a:pPr>
                <a:defRPr/>
              </a:pPr>
              <a:t>46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92"/>
            <a:ext cx="8229600" cy="1548000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u="none" dirty="0" smtClean="0"/>
              <a:t>Reflections on Lesson Study Process</a:t>
            </a:r>
            <a:endParaRPr lang="en-IE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IE" b="1" dirty="0" smtClean="0"/>
              <a:t>Strengths &amp; Weaknesses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IE" sz="2800" b="1" dirty="0" smtClean="0"/>
              <a:t>Personally</a:t>
            </a:r>
            <a:r>
              <a:rPr lang="en-IE" sz="2800" b="1" dirty="0"/>
              <a:t>, how has Lesson Study supported my growth as a teacher</a:t>
            </a:r>
            <a:r>
              <a:rPr lang="en-IE" sz="2800" b="1" dirty="0" smtClean="0"/>
              <a:t>?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 smtClean="0"/>
              <a:t>I gained from the support, the sharing of ideas and the atmosphere of constructive criticism generated by the process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IE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 smtClean="0"/>
              <a:t>New ways of teaching old concepts!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4AF06-3199-4981-82FF-89FEA8E20948}" type="slidenum">
              <a:rPr lang="en-IE" smtClean="0"/>
              <a:pPr>
                <a:defRPr/>
              </a:pPr>
              <a:t>47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92"/>
            <a:ext cx="8229600" cy="1548000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u="none" dirty="0" smtClean="0"/>
              <a:t>Reflections on Lesson Study Process</a:t>
            </a:r>
            <a:endParaRPr lang="en-IE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IE" b="1" dirty="0" smtClean="0"/>
              <a:t>Strengths &amp; Weaknesses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IE" b="1" dirty="0" smtClean="0"/>
              <a:t>Recommendations </a:t>
            </a:r>
            <a:r>
              <a:rPr lang="en-IE" b="1" dirty="0"/>
              <a:t>as to how Lesson Study could be integrated into a school </a:t>
            </a:r>
            <a:r>
              <a:rPr lang="en-IE" b="1" dirty="0" smtClean="0"/>
              <a:t>context.</a:t>
            </a:r>
            <a:br>
              <a:rPr lang="en-IE" b="1" dirty="0" smtClean="0"/>
            </a:br>
            <a:endParaRPr lang="en-IE" b="1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IE" dirty="0" smtClean="0"/>
              <a:t>Incorporate into overall self evaluation process for the Mathematics department</a:t>
            </a:r>
            <a:br>
              <a:rPr lang="en-IE" dirty="0" smtClean="0"/>
            </a:br>
            <a:endParaRPr lang="en-IE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IE" dirty="0" smtClean="0"/>
              <a:t>Undertake during Croke Park hours</a:t>
            </a:r>
            <a:endParaRPr lang="en-IE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IE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EDBE33-33F6-4AB7-84F6-9CAC63976F01}" type="slidenum">
              <a:rPr lang="en-IE" smtClean="0"/>
              <a:pPr>
                <a:defRPr/>
              </a:pPr>
              <a:t>48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IE" sz="3600" u="none" dirty="0" smtClean="0"/>
              <a:t>Introduction and learning outcomes</a:t>
            </a:r>
            <a:endParaRPr lang="en-I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8CAE0-335F-4A12-9F4C-C72C87F3B285}" type="slidenum">
              <a:rPr lang="en-IE" smtClean="0"/>
              <a:pPr>
                <a:defRPr/>
              </a:pPr>
              <a:t>5</a:t>
            </a:fld>
            <a:endParaRPr lang="en-I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628775"/>
            <a:ext cx="86614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00113" y="5661025"/>
            <a:ext cx="6408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altLang="en-US" dirty="0"/>
              <a:t>These were the </a:t>
            </a:r>
            <a:r>
              <a:rPr lang="en-IE" altLang="en-US" b="1" dirty="0"/>
              <a:t>learning outcomes </a:t>
            </a:r>
            <a:r>
              <a:rPr lang="en-IE" altLang="en-US" dirty="0"/>
              <a:t>we set out to </a:t>
            </a:r>
            <a:r>
              <a:rPr lang="en-IE" altLang="en-US" dirty="0" smtClean="0"/>
              <a:t>achieve.</a:t>
            </a:r>
            <a:endParaRPr lang="en-IE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955" y="273050"/>
            <a:ext cx="8229600" cy="1143001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b="1" u="none" dirty="0" smtClean="0"/>
              <a:t>Introduction</a:t>
            </a:r>
            <a:endParaRPr lang="en-IE" b="1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507413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IE" altLang="en-US" sz="2600" b="1" dirty="0" smtClean="0">
                <a:solidFill>
                  <a:srgbClr val="404040"/>
                </a:solidFill>
              </a:rPr>
              <a:t>Topic investigated </a:t>
            </a:r>
            <a:r>
              <a:rPr lang="en-IE" altLang="en-US" sz="2600" dirty="0" smtClean="0">
                <a:solidFill>
                  <a:srgbClr val="404040"/>
                </a:solidFill>
              </a:rPr>
              <a:t>:Solving modulus equations and inequalities</a:t>
            </a:r>
          </a:p>
          <a:p>
            <a:pPr>
              <a:lnSpc>
                <a:spcPct val="80000"/>
              </a:lnSpc>
            </a:pPr>
            <a:r>
              <a:rPr lang="en-IE" altLang="en-US" sz="2600" dirty="0" smtClean="0">
                <a:solidFill>
                  <a:srgbClr val="404040"/>
                </a:solidFill>
              </a:rPr>
              <a:t>How we </a:t>
            </a:r>
            <a:r>
              <a:rPr lang="en-IE" altLang="en-US" sz="2600" b="1" dirty="0" smtClean="0">
                <a:solidFill>
                  <a:srgbClr val="404040"/>
                </a:solidFill>
              </a:rPr>
              <a:t>planned</a:t>
            </a:r>
            <a:r>
              <a:rPr lang="en-IE" altLang="en-US" sz="2600" dirty="0" smtClean="0">
                <a:solidFill>
                  <a:srgbClr val="404040"/>
                </a:solidFill>
              </a:rPr>
              <a:t> the lesson</a:t>
            </a:r>
            <a:br>
              <a:rPr lang="en-IE" altLang="en-US" sz="2600" dirty="0" smtClean="0">
                <a:solidFill>
                  <a:srgbClr val="404040"/>
                </a:solidFill>
              </a:rPr>
            </a:br>
            <a:r>
              <a:rPr lang="en-IE" altLang="en-US" sz="2600" dirty="0" smtClean="0">
                <a:solidFill>
                  <a:srgbClr val="40404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IE" altLang="en-US" sz="2600" b="1" dirty="0" smtClean="0">
                <a:solidFill>
                  <a:srgbClr val="404040"/>
                </a:solidFill>
              </a:rPr>
              <a:t>Resources used </a:t>
            </a:r>
            <a:r>
              <a:rPr lang="en-IE" altLang="en-US" sz="2600" dirty="0" smtClean="0">
                <a:solidFill>
                  <a:srgbClr val="404040"/>
                </a:solidFill>
              </a:rPr>
              <a:t>: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Prior knowledge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Worksheets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Calculator (abs function and Table Mode)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Number-line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IE" altLang="en-US" sz="2200" dirty="0" smtClean="0">
                <a:solidFill>
                  <a:srgbClr val="404040"/>
                </a:solidFill>
              </a:rPr>
              <a:t>GeoGebra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en-IE" altLang="en-US" sz="2200" dirty="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IE" altLang="en-US" sz="2600" dirty="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IE" altLang="en-US" sz="2600" dirty="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IE" altLang="en-US" sz="2600" dirty="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IE" altLang="en-US" sz="3000" dirty="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IE" altLang="en-US" sz="3000" dirty="0" smtClean="0">
              <a:solidFill>
                <a:srgbClr val="4040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5FAE6-D737-4C07-ACAD-02FC14CB140A}" type="slidenum">
              <a:rPr lang="en-IE" smtClean="0"/>
              <a:pPr>
                <a:defRPr/>
              </a:pPr>
              <a:t>6</a:t>
            </a:fld>
            <a:endParaRPr lang="en-IE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380288" y="4221163"/>
            <a:ext cx="1050925" cy="1978025"/>
            <a:chOff x="5231338" y="4221088"/>
            <a:chExt cx="1050421" cy="1978278"/>
          </a:xfrm>
        </p:grpSpPr>
        <p:pic>
          <p:nvPicPr>
            <p:cNvPr id="1639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640" y="4221088"/>
              <a:ext cx="984119" cy="1978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231338" y="4959369"/>
              <a:ext cx="306240" cy="250857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IE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7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b="1" u="none" dirty="0" smtClean="0"/>
              <a:t>Introduction </a:t>
            </a:r>
            <a:endParaRPr lang="en-IE" b="1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412875"/>
            <a:ext cx="822960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IE" sz="2400" b="1" dirty="0"/>
              <a:t>Enduring </a:t>
            </a:r>
            <a:r>
              <a:rPr lang="en-IE" sz="2400" b="1" dirty="0" smtClean="0"/>
              <a:t>understandings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sz="2400" dirty="0" smtClean="0"/>
              <a:t>Use of multi-representations when solving problems i.e. mental, numerical, graphical, algebraic </a:t>
            </a:r>
            <a:br>
              <a:rPr lang="en-IE" sz="2400" dirty="0" smtClean="0"/>
            </a:br>
            <a:endParaRPr lang="en-IE" sz="24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sz="2400" dirty="0" smtClean="0"/>
              <a:t>Use of the calculator as a problem solving tool</a:t>
            </a:r>
            <a:br>
              <a:rPr lang="en-IE" sz="2400" dirty="0" smtClean="0"/>
            </a:br>
            <a:endParaRPr lang="en-IE" sz="24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sz="2400" dirty="0" smtClean="0"/>
              <a:t>Demystifying the absolute value function</a:t>
            </a:r>
            <a:br>
              <a:rPr lang="en-IE" sz="2400" dirty="0" smtClean="0"/>
            </a:br>
            <a:endParaRPr lang="en-IE" sz="24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sz="2400" dirty="0" smtClean="0"/>
              <a:t>Use of GeoGebra to verify student work</a:t>
            </a:r>
            <a:r>
              <a:rPr lang="en-IE" sz="2400" dirty="0" smtClean="0">
                <a:solidFill>
                  <a:srgbClr val="FF0000"/>
                </a:solidFill>
              </a:rPr>
              <a:t>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IE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4D20E-8D10-43A9-8766-8DF55776681F}" type="slidenum">
              <a:rPr lang="en-IE" smtClean="0"/>
              <a:pPr>
                <a:defRPr/>
              </a:pPr>
              <a:t>7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440160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b="1" u="none" dirty="0" smtClean="0"/>
              <a:t/>
            </a:r>
            <a:br>
              <a:rPr lang="en-IE" b="1" u="none" dirty="0" smtClean="0"/>
            </a:br>
            <a:r>
              <a:rPr lang="en-IE" b="1" u="none" dirty="0" smtClean="0"/>
              <a:t>Student Learning  </a:t>
            </a:r>
            <a:br>
              <a:rPr lang="en-IE" b="1" u="none" dirty="0" smtClean="0"/>
            </a:br>
            <a:endParaRPr lang="en-IE" sz="5400" b="1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7863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IE" b="1" dirty="0" smtClean="0"/>
              <a:t>Data Collected from the Lesson:</a:t>
            </a:r>
            <a:br>
              <a:rPr lang="en-IE" b="1" dirty="0" smtClean="0"/>
            </a:br>
            <a:endParaRPr lang="en-IE" b="1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IE" dirty="0" smtClean="0"/>
              <a:t>Academic e.g. samples of students’ work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IE" dirty="0" smtClean="0"/>
              <a:t>Motivation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IE" dirty="0" smtClean="0"/>
              <a:t>Social Behaviour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3A8D40-23C2-469B-9968-0307CF84E5EC}" type="slidenum">
              <a:rPr lang="en-IE" smtClean="0"/>
              <a:pPr>
                <a:defRPr/>
              </a:pPr>
              <a:t>8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747" y="116632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en-IE" dirty="0" smtClean="0"/>
              <a:t>Student work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0590E-AE70-464D-876F-0D31FC1B2C67}" type="slidenum">
              <a:rPr lang="en-IE" smtClean="0"/>
              <a:pPr>
                <a:defRPr/>
              </a:pPr>
              <a:t>9</a:t>
            </a:fld>
            <a:endParaRPr lang="en-IE" dirty="0"/>
          </a:p>
        </p:txBody>
      </p:sp>
      <p:pic>
        <p:nvPicPr>
          <p:cNvPr id="26628" name="Picture 2" descr="H:\modulus 1611\DSC01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H:\modulus 1611\DSC01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45132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71600" y="1340768"/>
                <a:ext cx="3096344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E" dirty="0" smtClean="0"/>
                  <a:t>Graphing </a:t>
                </a:r>
                <a14:m>
                  <m:oMath xmlns:m="http://schemas.openxmlformats.org/officeDocument/2006/math">
                    <m:r>
                      <a:rPr lang="en-IE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I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IE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IE" b="0" i="1" smtClean="0">
                        <a:latin typeface="Cambria Math"/>
                      </a:rPr>
                      <m:t>=</m:t>
                    </m:r>
                    <m:r>
                      <a:rPr lang="en-IE" b="0" i="1" smtClean="0">
                        <a:latin typeface="Cambria Math"/>
                      </a:rPr>
                      <m:t>𝑥</m:t>
                    </m:r>
                    <m:r>
                      <a:rPr lang="en-IE" b="0" i="1" smtClean="0">
                        <a:latin typeface="Cambria Math"/>
                      </a:rPr>
                      <m:t>,</m:t>
                    </m:r>
                    <m:r>
                      <a:rPr lang="en-IE" b="0" i="1" smtClean="0">
                        <a:latin typeface="Cambria Math"/>
                      </a:rPr>
                      <m:t>𝑥</m:t>
                    </m:r>
                    <m:r>
                      <a:rPr lang="en-IE" b="0" i="1" smtClean="0">
                        <a:latin typeface="Cambria Math"/>
                      </a:rPr>
                      <m:t> </m:t>
                    </m:r>
                    <m:r>
                      <a:rPr lang="en-IE" b="0" i="1" smtClean="0">
                        <a:latin typeface="Cambria Math"/>
                        <a:ea typeface="Cambria Math"/>
                      </a:rPr>
                      <m:t>𝜖</m:t>
                    </m:r>
                    <m:r>
                      <a:rPr lang="en-IE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IE" b="0" i="1" smtClean="0">
                        <a:latin typeface="Cambria Math"/>
                        <a:ea typeface="Cambria Math"/>
                      </a:rPr>
                      <m:t>𝑅</m:t>
                    </m:r>
                  </m:oMath>
                </a14:m>
                <a:endParaRPr lang="en-IE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340768"/>
                <a:ext cx="3096344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172" t="-4615" b="-20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9190</TotalTime>
  <Words>792</Words>
  <Application>Microsoft Office PowerPoint</Application>
  <PresentationFormat>On-screen Show (4:3)</PresentationFormat>
  <Paragraphs>227</Paragraphs>
  <Slides>48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Maths Counts  Insights into Lesson Study</vt:lpstr>
      <vt:lpstr> St Columba’s Comprehensive, Glenties</vt:lpstr>
      <vt:lpstr>Insights into Lesson Study</vt:lpstr>
      <vt:lpstr>Introduction</vt:lpstr>
      <vt:lpstr>Introduction and learning outcomes</vt:lpstr>
      <vt:lpstr>Introduction</vt:lpstr>
      <vt:lpstr>Introduction </vt:lpstr>
      <vt:lpstr> Student Learning   </vt:lpstr>
      <vt:lpstr>Student work</vt:lpstr>
      <vt:lpstr>Student work</vt:lpstr>
      <vt:lpstr>PowerPoint Presentation</vt:lpstr>
      <vt:lpstr>PowerPoint Presentation</vt:lpstr>
      <vt:lpstr>Student work </vt:lpstr>
      <vt:lpstr>Student work</vt:lpstr>
      <vt:lpstr>Student work</vt:lpstr>
      <vt:lpstr>PowerPoint Presentation</vt:lpstr>
      <vt:lpstr>Student work</vt:lpstr>
      <vt:lpstr>PowerPoint Presentation</vt:lpstr>
      <vt:lpstr>Student work</vt:lpstr>
      <vt:lpstr>Student work</vt:lpstr>
      <vt:lpstr>PowerPoint Presentation</vt:lpstr>
      <vt:lpstr>Student work</vt:lpstr>
      <vt:lpstr>Student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work</vt:lpstr>
      <vt:lpstr>Student work</vt:lpstr>
      <vt:lpstr>Student work</vt:lpstr>
      <vt:lpstr>PowerPoint Presentation</vt:lpstr>
      <vt:lpstr>PowerPoint Presentation</vt:lpstr>
      <vt:lpstr>Student work</vt:lpstr>
      <vt:lpstr>Student work</vt:lpstr>
      <vt:lpstr>Student work</vt:lpstr>
      <vt:lpstr>Student work</vt:lpstr>
      <vt:lpstr>Student work</vt:lpstr>
      <vt:lpstr>PowerPoint Presentation</vt:lpstr>
      <vt:lpstr>Addressing Misconceptions </vt:lpstr>
      <vt:lpstr>Teaching Strategies</vt:lpstr>
      <vt:lpstr>Teaching Strategies</vt:lpstr>
      <vt:lpstr>Teaching Strategies</vt:lpstr>
      <vt:lpstr>Reflections on Lesson Study Process</vt:lpstr>
      <vt:lpstr>Reflections on Lesson Study Process</vt:lpstr>
      <vt:lpstr>Reflections on Lesson Study Process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</dc:creator>
  <cp:lastModifiedBy>Anne</cp:lastModifiedBy>
  <cp:revision>241</cp:revision>
  <cp:lastPrinted>2013-10-13T09:42:07Z</cp:lastPrinted>
  <dcterms:created xsi:type="dcterms:W3CDTF">2013-08-28T18:56:52Z</dcterms:created>
  <dcterms:modified xsi:type="dcterms:W3CDTF">2013-11-21T09:49:02Z</dcterms:modified>
</cp:coreProperties>
</file>