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4" r:id="rId3"/>
    <p:sldId id="291" r:id="rId4"/>
    <p:sldId id="275" r:id="rId5"/>
    <p:sldId id="276" r:id="rId6"/>
    <p:sldId id="292" r:id="rId7"/>
    <p:sldId id="293" r:id="rId8"/>
    <p:sldId id="277" r:id="rId9"/>
    <p:sldId id="278" r:id="rId10"/>
    <p:sldId id="279" r:id="rId11"/>
    <p:sldId id="280" r:id="rId12"/>
    <p:sldId id="281" r:id="rId13"/>
    <p:sldId id="294" r:id="rId14"/>
    <p:sldId id="295" r:id="rId15"/>
    <p:sldId id="282" r:id="rId16"/>
    <p:sldId id="283" r:id="rId17"/>
    <p:sldId id="284" r:id="rId18"/>
    <p:sldId id="285" r:id="rId19"/>
    <p:sldId id="286" r:id="rId20"/>
    <p:sldId id="296" r:id="rId21"/>
    <p:sldId id="287" r:id="rId22"/>
    <p:sldId id="288" r:id="rId23"/>
    <p:sldId id="289" r:id="rId24"/>
    <p:sldId id="29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D226C97-24BC-4A2B-8DA9-B80B66F800BC}">
          <p14:sldIdLst>
            <p14:sldId id="256"/>
            <p14:sldId id="274"/>
          </p14:sldIdLst>
        </p14:section>
        <p14:section name="Section A: Sudent Activity 1" id="{53BFF960-D54B-402B-AF8B-0CB3876B0A80}">
          <p14:sldIdLst>
            <p14:sldId id="291"/>
            <p14:sldId id="275"/>
            <p14:sldId id="276"/>
            <p14:sldId id="292"/>
            <p14:sldId id="293"/>
            <p14:sldId id="277"/>
            <p14:sldId id="278"/>
            <p14:sldId id="279"/>
            <p14:sldId id="280"/>
            <p14:sldId id="281"/>
            <p14:sldId id="294"/>
          </p14:sldIdLst>
        </p14:section>
        <p14:section name="Section B: Student Activity 2" id="{FB2A44CC-8BD8-455C-9AA2-FE5630206522}">
          <p14:sldIdLst>
            <p14:sldId id="295"/>
            <p14:sldId id="282"/>
            <p14:sldId id="283"/>
            <p14:sldId id="284"/>
            <p14:sldId id="285"/>
            <p14:sldId id="286"/>
          </p14:sldIdLst>
        </p14:section>
        <p14:section name="Untitled Section" id="{FB34B6CF-666A-4B1D-9CA8-D73E3FE55434}">
          <p14:sldIdLst>
            <p14:sldId id="296"/>
            <p14:sldId id="287"/>
            <p14:sldId id="288"/>
            <p14:sldId id="289"/>
            <p14:sldId id="29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D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2895" autoAdjust="0"/>
  </p:normalViewPr>
  <p:slideViewPr>
    <p:cSldViewPr>
      <p:cViewPr>
        <p:scale>
          <a:sx n="71" d="100"/>
          <a:sy n="71" d="100"/>
        </p:scale>
        <p:origin x="-58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9902E-B198-4CA7-ADDA-54B2516D0329}" type="datetimeFigureOut">
              <a:rPr lang="en-IE" smtClean="0"/>
              <a:t>08/04/2013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0B8AE9-72B5-4691-A7EE-8E7524D711A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884468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0B8AE9-72B5-4691-A7EE-8E7524D711A8}" type="slidenum">
              <a:rPr lang="en-IE" smtClean="0"/>
              <a:t>14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74187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0.xml"/><Relationship Id="rId4" Type="http://schemas.openxmlformats.org/officeDocument/2006/relationships/slide" Target="../slides/slide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slide" Target="../slides/slide3.xml"/><Relationship Id="rId1" Type="http://schemas.openxmlformats.org/officeDocument/2006/relationships/slideMaster" Target="../slideMasters/slideMaster1.xml"/><Relationship Id="rId5" Type="http://schemas.openxmlformats.org/officeDocument/2006/relationships/slide" Target="../slides/slide20.xml"/><Relationship Id="rId4" Type="http://schemas.openxmlformats.org/officeDocument/2006/relationships/slide" Target="../slides/slide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BC9C-8F35-4B71-BFBB-7FDF27767A1D}" type="datetimeFigureOut">
              <a:rPr lang="en-IE" smtClean="0"/>
              <a:pPr/>
              <a:t>08/04/2013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96E-941A-43A3-BC70-57C788D64D5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BC9C-8F35-4B71-BFBB-7FDF27767A1D}" type="datetimeFigureOut">
              <a:rPr lang="en-IE" smtClean="0"/>
              <a:pPr/>
              <a:t>08/04/2013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96E-941A-43A3-BC70-57C788D64D5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BC9C-8F35-4B71-BFBB-7FDF27767A1D}" type="datetimeFigureOut">
              <a:rPr lang="en-IE" smtClean="0"/>
              <a:pPr/>
              <a:t>08/04/2013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96E-941A-43A3-BC70-57C788D64D5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BC9C-8F35-4B71-BFBB-7FDF27767A1D}" type="datetimeFigureOut">
              <a:rPr lang="en-IE" smtClean="0"/>
              <a:pPr/>
              <a:t>08/04/2013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96E-941A-43A3-BC70-57C788D64D5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BC9C-8F35-4B71-BFBB-7FDF27767A1D}" type="datetimeFigureOut">
              <a:rPr lang="en-IE" smtClean="0"/>
              <a:pPr/>
              <a:t>08/04/2013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96E-941A-43A3-BC70-57C788D64D5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BC9C-8F35-4B71-BFBB-7FDF27767A1D}" type="datetimeFigureOut">
              <a:rPr lang="en-IE" smtClean="0"/>
              <a:pPr/>
              <a:t>08/04/2013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96E-941A-43A3-BC70-57C788D64D5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BC9C-8F35-4B71-BFBB-7FDF27767A1D}" type="datetimeFigureOut">
              <a:rPr lang="en-IE" smtClean="0"/>
              <a:pPr/>
              <a:t>08/04/2013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96E-941A-43A3-BC70-57C788D64D5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BC9C-8F35-4B71-BFBB-7FDF27767A1D}" type="datetimeFigureOut">
              <a:rPr lang="en-IE" smtClean="0"/>
              <a:pPr/>
              <a:t>08/04/2013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96E-941A-43A3-BC70-57C788D64D56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6" name="Group 5"/>
          <p:cNvGrpSpPr/>
          <p:nvPr userDrawn="1"/>
        </p:nvGrpSpPr>
        <p:grpSpPr>
          <a:xfrm rot="5400000">
            <a:off x="4429674" y="-4515329"/>
            <a:ext cx="382999" cy="9322593"/>
            <a:chOff x="-36512" y="13447"/>
            <a:chExt cx="396000" cy="685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-36512" y="89204"/>
              <a:ext cx="396000" cy="6779587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9" name="Group 8"/>
          <p:cNvGrpSpPr/>
          <p:nvPr userDrawn="1"/>
        </p:nvGrpSpPr>
        <p:grpSpPr>
          <a:xfrm rot="16200000">
            <a:off x="4320452" y="2038281"/>
            <a:ext cx="382999" cy="9337121"/>
            <a:chOff x="-36512" y="13447"/>
            <a:chExt cx="396000" cy="6868687"/>
          </a:xfrm>
        </p:grpSpPr>
        <p:sp>
          <p:nvSpPr>
            <p:cNvPr id="10" name="Rectangle 9"/>
            <p:cNvSpPr/>
            <p:nvPr userDrawn="1"/>
          </p:nvSpPr>
          <p:spPr>
            <a:xfrm>
              <a:off x="-36512" y="102547"/>
              <a:ext cx="396000" cy="6779587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1" name="Freeform 10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7" name="Rounded Rectangle 16">
            <a:hlinkClick r:id="rId2" action="ppaction://hlinksldjump"/>
          </p:cNvPr>
          <p:cNvSpPr/>
          <p:nvPr userDrawn="1"/>
        </p:nvSpPr>
        <p:spPr>
          <a:xfrm rot="16200000">
            <a:off x="-439943" y="1601866"/>
            <a:ext cx="1008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baseline="0" dirty="0" smtClean="0"/>
              <a:t>Activity 1</a:t>
            </a:r>
            <a:endParaRPr lang="en-IE" sz="1400" dirty="0"/>
          </a:p>
        </p:txBody>
      </p:sp>
      <p:sp>
        <p:nvSpPr>
          <p:cNvPr id="18" name="Rounded Rectangle 17">
            <a:hlinkClick r:id="rId3" action="ppaction://hlinksldjump"/>
          </p:cNvPr>
          <p:cNvSpPr/>
          <p:nvPr userDrawn="1"/>
        </p:nvSpPr>
        <p:spPr>
          <a:xfrm rot="16200000">
            <a:off x="-439943" y="2609978"/>
            <a:ext cx="1008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baseline="0" dirty="0" smtClean="0"/>
              <a:t>Activity 2</a:t>
            </a:r>
            <a:endParaRPr lang="en-IE" sz="1400" dirty="0"/>
          </a:p>
        </p:txBody>
      </p:sp>
      <p:sp>
        <p:nvSpPr>
          <p:cNvPr id="19" name="Rounded Rectangle 18">
            <a:hlinkClick r:id="rId4" action="ppaction://hlinksldjump"/>
          </p:cNvPr>
          <p:cNvSpPr/>
          <p:nvPr userDrawn="1"/>
        </p:nvSpPr>
        <p:spPr>
          <a:xfrm rot="16200000">
            <a:off x="-439943" y="593763"/>
            <a:ext cx="1008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Index</a:t>
            </a:r>
            <a:endParaRPr lang="en-IE" sz="1400" dirty="0"/>
          </a:p>
        </p:txBody>
      </p:sp>
      <p:sp>
        <p:nvSpPr>
          <p:cNvPr id="20" name="Rounded Rectangle 19">
            <a:hlinkClick r:id="rId5" action="ppaction://hlinksldjump"/>
          </p:cNvPr>
          <p:cNvSpPr/>
          <p:nvPr userDrawn="1"/>
        </p:nvSpPr>
        <p:spPr>
          <a:xfrm rot="16200000">
            <a:off x="-440818" y="3631537"/>
            <a:ext cx="1008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Activity 3</a:t>
            </a:r>
            <a:endParaRPr lang="en-I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BC9C-8F35-4B71-BFBB-7FDF27767A1D}" type="datetimeFigureOut">
              <a:rPr lang="en-IE" smtClean="0"/>
              <a:pPr/>
              <a:t>08/04/2013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96E-941A-43A3-BC70-57C788D64D56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5" name="Group 4"/>
          <p:cNvGrpSpPr/>
          <p:nvPr userDrawn="1"/>
        </p:nvGrpSpPr>
        <p:grpSpPr>
          <a:xfrm rot="5400000">
            <a:off x="4429674" y="-4515329"/>
            <a:ext cx="382999" cy="9322593"/>
            <a:chOff x="-36512" y="13447"/>
            <a:chExt cx="396000" cy="6858000"/>
          </a:xfrm>
        </p:grpSpPr>
        <p:sp>
          <p:nvSpPr>
            <p:cNvPr id="6" name="Rectangle 5"/>
            <p:cNvSpPr/>
            <p:nvPr userDrawn="1"/>
          </p:nvSpPr>
          <p:spPr>
            <a:xfrm>
              <a:off x="-36512" y="89204"/>
              <a:ext cx="396000" cy="6779587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7" name="Freeform 6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8" name="Group 7"/>
          <p:cNvGrpSpPr/>
          <p:nvPr userDrawn="1"/>
        </p:nvGrpSpPr>
        <p:grpSpPr>
          <a:xfrm rot="16200000">
            <a:off x="4320452" y="2038281"/>
            <a:ext cx="382999" cy="9337121"/>
            <a:chOff x="-36512" y="13447"/>
            <a:chExt cx="396000" cy="6868687"/>
          </a:xfrm>
        </p:grpSpPr>
        <p:sp>
          <p:nvSpPr>
            <p:cNvPr id="9" name="Rectangle 8"/>
            <p:cNvSpPr/>
            <p:nvPr userDrawn="1"/>
          </p:nvSpPr>
          <p:spPr>
            <a:xfrm>
              <a:off x="-36512" y="102547"/>
              <a:ext cx="396000" cy="6779587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0" name="Freeform 9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6" name="Rounded Rectangle 15">
            <a:hlinkClick r:id="rId2" action="ppaction://hlinksldjump"/>
          </p:cNvPr>
          <p:cNvSpPr/>
          <p:nvPr userDrawn="1"/>
        </p:nvSpPr>
        <p:spPr>
          <a:xfrm rot="16200000">
            <a:off x="-439943" y="1601866"/>
            <a:ext cx="1008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baseline="0" dirty="0" smtClean="0"/>
              <a:t>Activity 1</a:t>
            </a:r>
            <a:endParaRPr lang="en-IE" sz="1400" dirty="0"/>
          </a:p>
        </p:txBody>
      </p:sp>
      <p:sp>
        <p:nvSpPr>
          <p:cNvPr id="17" name="Rounded Rectangle 16">
            <a:hlinkClick r:id="rId3" action="ppaction://hlinksldjump"/>
          </p:cNvPr>
          <p:cNvSpPr/>
          <p:nvPr userDrawn="1"/>
        </p:nvSpPr>
        <p:spPr>
          <a:xfrm rot="16200000">
            <a:off x="-439943" y="2609978"/>
            <a:ext cx="1008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baseline="0" dirty="0" smtClean="0"/>
              <a:t>Activity 2</a:t>
            </a:r>
            <a:endParaRPr lang="en-IE" sz="1400" dirty="0"/>
          </a:p>
        </p:txBody>
      </p:sp>
      <p:sp>
        <p:nvSpPr>
          <p:cNvPr id="18" name="Rounded Rectangle 17">
            <a:hlinkClick r:id="rId4" action="ppaction://hlinksldjump"/>
          </p:cNvPr>
          <p:cNvSpPr/>
          <p:nvPr userDrawn="1"/>
        </p:nvSpPr>
        <p:spPr>
          <a:xfrm rot="16200000">
            <a:off x="-439943" y="593763"/>
            <a:ext cx="1008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Index</a:t>
            </a:r>
            <a:endParaRPr lang="en-IE" sz="1400" dirty="0"/>
          </a:p>
        </p:txBody>
      </p:sp>
      <p:sp>
        <p:nvSpPr>
          <p:cNvPr id="19" name="Rounded Rectangle 18">
            <a:hlinkClick r:id="rId5" action="ppaction://hlinksldjump"/>
          </p:cNvPr>
          <p:cNvSpPr/>
          <p:nvPr userDrawn="1"/>
        </p:nvSpPr>
        <p:spPr>
          <a:xfrm rot="16200000">
            <a:off x="-440818" y="3631537"/>
            <a:ext cx="1008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rgbClr val="FD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Activity 3</a:t>
            </a:r>
            <a:endParaRPr lang="en-I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BC9C-8F35-4B71-BFBB-7FDF27767A1D}" type="datetimeFigureOut">
              <a:rPr lang="en-IE" smtClean="0"/>
              <a:pPr/>
              <a:t>08/04/2013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96E-941A-43A3-BC70-57C788D64D5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3BC9C-8F35-4B71-BFBB-7FDF27767A1D}" type="datetimeFigureOut">
              <a:rPr lang="en-IE" smtClean="0"/>
              <a:pPr/>
              <a:t>08/04/2013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97896E-941A-43A3-BC70-57C788D64D56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13BC9C-8F35-4B71-BFBB-7FDF27767A1D}" type="datetimeFigureOut">
              <a:rPr lang="en-IE" smtClean="0"/>
              <a:pPr/>
              <a:t>08/04/2013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7896E-941A-43A3-BC70-57C788D64D56}" type="slidenum">
              <a:rPr lang="en-IE" smtClean="0"/>
              <a:pPr/>
              <a:t>‹#›</a:t>
            </a:fld>
            <a:endParaRPr lang="en-IE"/>
          </a:p>
        </p:txBody>
      </p:sp>
      <p:grpSp>
        <p:nvGrpSpPr>
          <p:cNvPr id="7" name="Group 6"/>
          <p:cNvGrpSpPr/>
          <p:nvPr userDrawn="1"/>
        </p:nvGrpSpPr>
        <p:grpSpPr>
          <a:xfrm rot="5400000">
            <a:off x="4429674" y="-4515329"/>
            <a:ext cx="382999" cy="9322593"/>
            <a:chOff x="-36512" y="13447"/>
            <a:chExt cx="396000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-36512" y="89204"/>
              <a:ext cx="396000" cy="6779587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9" name="Freeform 8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10" name="Group 9"/>
          <p:cNvGrpSpPr/>
          <p:nvPr userDrawn="1"/>
        </p:nvGrpSpPr>
        <p:grpSpPr>
          <a:xfrm rot="16200000">
            <a:off x="4320452" y="2038281"/>
            <a:ext cx="382999" cy="9337121"/>
            <a:chOff x="-36512" y="13447"/>
            <a:chExt cx="396000" cy="6868687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36512" y="102547"/>
              <a:ext cx="396000" cy="6779587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2" name="Freeform 11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pn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1718"/>
            <a:ext cx="4464496" cy="6374564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990033"/>
                </a:solidFill>
              </a:rPr>
              <a:t>Section A: Student Activity 1</a:t>
            </a:r>
            <a:endParaRPr lang="en-IE" dirty="0"/>
          </a:p>
        </p:txBody>
      </p:sp>
      <p:sp>
        <p:nvSpPr>
          <p:cNvPr id="3" name="Rectangle 2"/>
          <p:cNvSpPr/>
          <p:nvPr/>
        </p:nvSpPr>
        <p:spPr>
          <a:xfrm>
            <a:off x="395536" y="692696"/>
            <a:ext cx="8640000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9. Seven houses each contain seven cats. Each cat kills seven mice. Each mouse </a:t>
            </a:r>
            <a:r>
              <a:rPr lang="en-IE" sz="2000" dirty="0" smtClean="0">
                <a:solidFill>
                  <a:srgbClr val="990033"/>
                </a:solidFill>
              </a:rPr>
              <a:t>had eaten </a:t>
            </a:r>
            <a:r>
              <a:rPr lang="en-IE" sz="2000" dirty="0">
                <a:solidFill>
                  <a:srgbClr val="990033"/>
                </a:solidFill>
              </a:rPr>
              <a:t>seven ears of grain. Each ear of grain would have produced seven </a:t>
            </a:r>
            <a:r>
              <a:rPr lang="en-IE" sz="2000" dirty="0" smtClean="0">
                <a:solidFill>
                  <a:srgbClr val="990033"/>
                </a:solidFill>
              </a:rPr>
              <a:t>hekats of wheat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dirty="0">
                <a:solidFill>
                  <a:srgbClr val="990033"/>
                </a:solidFill>
              </a:rPr>
              <a:t>(The hekat was an ancient Egyptian volume unit used to measure </a:t>
            </a:r>
            <a:r>
              <a:rPr lang="en-IE" dirty="0" smtClean="0">
                <a:solidFill>
                  <a:srgbClr val="990033"/>
                </a:solidFill>
              </a:rPr>
              <a:t>grain, bread</a:t>
            </a:r>
            <a:r>
              <a:rPr lang="en-IE" dirty="0">
                <a:solidFill>
                  <a:srgbClr val="990033"/>
                </a:solidFill>
              </a:rPr>
              <a:t>, and beer</a:t>
            </a:r>
            <a:r>
              <a:rPr lang="en-IE" dirty="0" smtClean="0">
                <a:solidFill>
                  <a:srgbClr val="990033"/>
                </a:solidFill>
              </a:rPr>
              <a:t>.) </a:t>
            </a:r>
            <a:r>
              <a:rPr lang="en-IE" sz="1400" dirty="0" smtClean="0">
                <a:solidFill>
                  <a:srgbClr val="990033"/>
                </a:solidFill>
              </a:rPr>
              <a:t>© </a:t>
            </a:r>
            <a:r>
              <a:rPr lang="en-IE" sz="1400" dirty="0">
                <a:solidFill>
                  <a:srgbClr val="990033"/>
                </a:solidFill>
              </a:rPr>
              <a:t>http://www.daviddarling.info/encyclopedia/R/Rhind_papyrus.html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Complete </a:t>
            </a:r>
            <a:r>
              <a:rPr lang="en-IE" sz="2000" dirty="0">
                <a:solidFill>
                  <a:srgbClr val="990033"/>
                </a:solidFill>
              </a:rPr>
              <a:t>the table below and describe the type of sequence formed by </a:t>
            </a:r>
            <a:r>
              <a:rPr lang="en-IE" sz="2000" dirty="0" smtClean="0">
                <a:solidFill>
                  <a:srgbClr val="990033"/>
                </a:solidFill>
              </a:rPr>
              <a:t>numbers.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b</a:t>
            </a:r>
            <a:r>
              <a:rPr lang="en-IE" sz="2000" dirty="0">
                <a:solidFill>
                  <a:srgbClr val="990033"/>
                </a:solidFill>
              </a:rPr>
              <a:t>. Give the general formula that could be used to generate these numbers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10</a:t>
            </a:r>
            <a:r>
              <a:rPr lang="en-IE" sz="2000" dirty="0">
                <a:solidFill>
                  <a:srgbClr val="990033"/>
                </a:solidFill>
              </a:rPr>
              <a:t>. A local club lottery offers a standard first prize </a:t>
            </a:r>
            <a:r>
              <a:rPr lang="en-IE" sz="2000" dirty="0" smtClean="0">
                <a:solidFill>
                  <a:srgbClr val="990033"/>
                </a:solidFill>
              </a:rPr>
              <a:t>of €</a:t>
            </a:r>
            <a:r>
              <a:rPr lang="en-IE" sz="2000" dirty="0">
                <a:solidFill>
                  <a:srgbClr val="990033"/>
                </a:solidFill>
              </a:rPr>
              <a:t>50 and there is one draw </a:t>
            </a:r>
            <a:r>
              <a:rPr lang="en-IE" sz="2000" dirty="0" smtClean="0">
                <a:solidFill>
                  <a:srgbClr val="990033"/>
                </a:solidFill>
              </a:rPr>
              <a:t>each week</a:t>
            </a:r>
            <a:r>
              <a:rPr lang="en-IE" sz="2000" dirty="0">
                <a:solidFill>
                  <a:srgbClr val="990033"/>
                </a:solidFill>
              </a:rPr>
              <a:t>. If there is no winner the prize doubles for the following week. This </a:t>
            </a:r>
            <a:r>
              <a:rPr lang="en-IE" sz="2000" dirty="0" smtClean="0">
                <a:solidFill>
                  <a:srgbClr val="990033"/>
                </a:solidFill>
              </a:rPr>
              <a:t>pattern continues </a:t>
            </a:r>
            <a:r>
              <a:rPr lang="en-IE" sz="2000" dirty="0">
                <a:solidFill>
                  <a:srgbClr val="990033"/>
                </a:solidFill>
              </a:rPr>
              <a:t>until the first prize is won. How much would the first prize be worth </a:t>
            </a:r>
            <a:r>
              <a:rPr lang="en-IE" sz="2000" dirty="0" smtClean="0">
                <a:solidFill>
                  <a:srgbClr val="990033"/>
                </a:solidFill>
              </a:rPr>
              <a:t>if there </a:t>
            </a:r>
            <a:r>
              <a:rPr lang="en-IE" sz="2000" dirty="0">
                <a:solidFill>
                  <a:srgbClr val="990033"/>
                </a:solidFill>
              </a:rPr>
              <a:t>was no winner for (a) six consecutive weeks and (b) six consecutive </a:t>
            </a:r>
            <a:r>
              <a:rPr lang="en-IE" sz="2000" dirty="0" smtClean="0">
                <a:solidFill>
                  <a:srgbClr val="990033"/>
                </a:solidFill>
              </a:rPr>
              <a:t>months? Show </a:t>
            </a:r>
            <a:r>
              <a:rPr lang="en-IE" sz="2000" dirty="0">
                <a:solidFill>
                  <a:srgbClr val="990033"/>
                </a:solidFill>
              </a:rPr>
              <a:t>your calculations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11. </a:t>
            </a:r>
            <a:r>
              <a:rPr lang="en-IE" sz="2000" dirty="0" smtClean="0">
                <a:solidFill>
                  <a:srgbClr val="990033"/>
                </a:solidFill>
              </a:rPr>
              <a:t>If €</a:t>
            </a:r>
            <a:r>
              <a:rPr lang="en-IE" sz="2000" dirty="0">
                <a:solidFill>
                  <a:srgbClr val="990033"/>
                </a:solidFill>
              </a:rPr>
              <a:t>1,000 is invested at 5% compound interest (assume for this problem the</a:t>
            </a:r>
          </a:p>
          <a:p>
            <a:r>
              <a:rPr lang="en-IE" sz="2000" dirty="0">
                <a:solidFill>
                  <a:srgbClr val="990033"/>
                </a:solidFill>
              </a:rPr>
              <a:t>interest accrues on the anniversary of lodgement date.) How much will be in the</a:t>
            </a:r>
          </a:p>
          <a:p>
            <a:r>
              <a:rPr lang="en-IE" sz="2000" dirty="0">
                <a:solidFill>
                  <a:srgbClr val="990033"/>
                </a:solidFill>
              </a:rPr>
              <a:t>account after 4 years? Show your calculations.</a:t>
            </a:r>
          </a:p>
          <a:p>
            <a:endParaRPr lang="en-IE" sz="2000" dirty="0">
              <a:solidFill>
                <a:srgbClr val="990033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5873661"/>
              </p:ext>
            </p:extLst>
          </p:nvPr>
        </p:nvGraphicFramePr>
        <p:xfrm>
          <a:off x="1710000" y="2348880"/>
          <a:ext cx="5724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4000"/>
                <a:gridCol w="1044000"/>
                <a:gridCol w="1044000"/>
                <a:gridCol w="1548000"/>
                <a:gridCol w="1044000"/>
              </a:tblGrid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Houses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Cats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Mice</a:t>
                      </a:r>
                      <a:endParaRPr lang="en-IE" dirty="0" smtClean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Ears of Grain 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Hekats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800" dirty="0" smtClean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640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990033"/>
                </a:solidFill>
              </a:rPr>
              <a:t>Section A: Student Activity 1</a:t>
            </a:r>
            <a:endParaRPr lang="en-IE" dirty="0"/>
          </a:p>
        </p:txBody>
      </p:sp>
      <p:sp>
        <p:nvSpPr>
          <p:cNvPr id="3" name="Rectangle 2"/>
          <p:cNvSpPr/>
          <p:nvPr/>
        </p:nvSpPr>
        <p:spPr>
          <a:xfrm>
            <a:off x="395536" y="638908"/>
            <a:ext cx="8640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12. When a coin is tossed there are two possible outcomes, if it is tossed twice</a:t>
            </a:r>
          </a:p>
          <a:p>
            <a:r>
              <a:rPr lang="en-IE" sz="2000" dirty="0">
                <a:solidFill>
                  <a:srgbClr val="990033"/>
                </a:solidFill>
              </a:rPr>
              <a:t>there are four possible outcomes and so on. How many outcomes are there</a:t>
            </a:r>
          </a:p>
          <a:p>
            <a:r>
              <a:rPr lang="en-IE" sz="2000" dirty="0">
                <a:solidFill>
                  <a:srgbClr val="990033"/>
                </a:solidFill>
              </a:rPr>
              <a:t>if the coin is tossed three times? Now complete the table below, (show your</a:t>
            </a:r>
          </a:p>
          <a:p>
            <a:r>
              <a:rPr lang="en-IE" sz="2000" dirty="0">
                <a:solidFill>
                  <a:srgbClr val="990033"/>
                </a:solidFill>
              </a:rPr>
              <a:t>calculations</a:t>
            </a:r>
            <a:r>
              <a:rPr lang="en-IE" sz="2000" dirty="0" smtClean="0">
                <a:solidFill>
                  <a:srgbClr val="990033"/>
                </a:solidFill>
              </a:rPr>
              <a:t>):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16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13</a:t>
            </a:r>
            <a:r>
              <a:rPr lang="en-IE" sz="2000" dirty="0">
                <a:solidFill>
                  <a:srgbClr val="990033"/>
                </a:solidFill>
              </a:rPr>
              <a:t>. An antique </a:t>
            </a:r>
            <a:r>
              <a:rPr lang="en-IE" sz="2000" dirty="0" smtClean="0">
                <a:solidFill>
                  <a:srgbClr val="990033"/>
                </a:solidFill>
              </a:rPr>
              <a:t>costing €</a:t>
            </a:r>
            <a:r>
              <a:rPr lang="en-IE" sz="2000" dirty="0">
                <a:solidFill>
                  <a:srgbClr val="990033"/>
                </a:solidFill>
              </a:rPr>
              <a:t>4,000 appreciates each year by 6% of the value </a:t>
            </a:r>
            <a:r>
              <a:rPr lang="en-IE" sz="2000" dirty="0" smtClean="0">
                <a:solidFill>
                  <a:srgbClr val="990033"/>
                </a:solidFill>
              </a:rPr>
              <a:t>it was </a:t>
            </a:r>
            <a:r>
              <a:rPr lang="en-IE" sz="2000" dirty="0">
                <a:solidFill>
                  <a:srgbClr val="990033"/>
                </a:solidFill>
              </a:rPr>
              <a:t>at the beginning of that year. Find its value after 11 years. Show </a:t>
            </a:r>
            <a:r>
              <a:rPr lang="en-IE" sz="2000" dirty="0" smtClean="0">
                <a:solidFill>
                  <a:srgbClr val="990033"/>
                </a:solidFill>
              </a:rPr>
              <a:t>your calculations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endParaRPr lang="en-IE" sz="14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14</a:t>
            </a:r>
            <a:r>
              <a:rPr lang="en-IE" sz="2000" dirty="0">
                <a:solidFill>
                  <a:srgbClr val="990033"/>
                </a:solidFill>
              </a:rPr>
              <a:t>. The value of a car depreciates at an annual rate of 5%. If the car initially cost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€25,000, </a:t>
            </a:r>
            <a:r>
              <a:rPr lang="en-IE" sz="2000" dirty="0" smtClean="0">
                <a:solidFill>
                  <a:srgbClr val="990033"/>
                </a:solidFill>
              </a:rPr>
              <a:t>find: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a</a:t>
            </a:r>
            <a:r>
              <a:rPr lang="en-IE" sz="2000" dirty="0">
                <a:solidFill>
                  <a:srgbClr val="990033"/>
                </a:solidFill>
              </a:rPr>
              <a:t>. its value at the end of the first year (show your calculations)</a:t>
            </a:r>
          </a:p>
          <a:p>
            <a:r>
              <a:rPr lang="en-IE" sz="2000" dirty="0">
                <a:solidFill>
                  <a:srgbClr val="990033"/>
                </a:solidFill>
              </a:rPr>
              <a:t>b. its value after 8 years? (show your calculations)</a:t>
            </a:r>
          </a:p>
          <a:p>
            <a:endParaRPr lang="en-IE" sz="14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15</a:t>
            </a:r>
            <a:r>
              <a:rPr lang="en-IE" sz="2000" dirty="0">
                <a:solidFill>
                  <a:srgbClr val="990033"/>
                </a:solidFill>
              </a:rPr>
              <a:t>. A frog wants to hop a total distance of 1 metre. The first hop is 1/2 metre</a:t>
            </a:r>
          </a:p>
          <a:p>
            <a:r>
              <a:rPr lang="en-IE" sz="2000" dirty="0">
                <a:solidFill>
                  <a:srgbClr val="990033"/>
                </a:solidFill>
              </a:rPr>
              <a:t>in length, the second is 1/4 metre and the third is 1/8 metre. If this pattern</a:t>
            </a:r>
          </a:p>
          <a:p>
            <a:r>
              <a:rPr lang="en-IE" sz="2000" dirty="0">
                <a:solidFill>
                  <a:srgbClr val="990033"/>
                </a:solidFill>
              </a:rPr>
              <a:t>continues:</a:t>
            </a:r>
          </a:p>
          <a:p>
            <a:r>
              <a:rPr lang="en-IE" sz="2000" dirty="0">
                <a:solidFill>
                  <a:srgbClr val="990033"/>
                </a:solidFill>
              </a:rPr>
              <a:t>a. what will be the length of the 9th hop?</a:t>
            </a:r>
          </a:p>
          <a:p>
            <a:r>
              <a:rPr lang="en-IE" sz="2000" dirty="0">
                <a:solidFill>
                  <a:srgbClr val="990033"/>
                </a:solidFill>
              </a:rPr>
              <a:t>b. how many hops will it take for the frog to travel a total distance of 1m?</a:t>
            </a:r>
          </a:p>
          <a:p>
            <a:r>
              <a:rPr lang="en-IE" sz="2000" dirty="0">
                <a:solidFill>
                  <a:srgbClr val="990033"/>
                </a:solidFill>
              </a:rPr>
              <a:t>(Think carefully before you answer this one</a:t>
            </a:r>
            <a:r>
              <a:rPr lang="en-IE" sz="2000" dirty="0" smtClean="0">
                <a:solidFill>
                  <a:srgbClr val="990033"/>
                </a:solidFill>
              </a:rPr>
              <a:t>.)</a:t>
            </a:r>
            <a:endParaRPr lang="en-IE" sz="2000" dirty="0">
              <a:solidFill>
                <a:srgbClr val="990033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024215"/>
              </p:ext>
            </p:extLst>
          </p:nvPr>
        </p:nvGraphicFramePr>
        <p:xfrm>
          <a:off x="2023649" y="1628800"/>
          <a:ext cx="4968000" cy="7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000"/>
                <a:gridCol w="792000"/>
                <a:gridCol w="792000"/>
                <a:gridCol w="792000"/>
                <a:gridCol w="792000"/>
              </a:tblGrid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No. of Tosses 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10 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15</a:t>
                      </a:r>
                      <a:endParaRPr lang="en-IE" dirty="0" smtClean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20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No. Of Outcomes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597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208" y="3558280"/>
            <a:ext cx="2520000" cy="2520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996" y="3558280"/>
            <a:ext cx="2520000" cy="2520000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990033"/>
                </a:solidFill>
              </a:rPr>
              <a:t>Section A: Student Activity 1</a:t>
            </a:r>
            <a:endParaRPr lang="en-IE" dirty="0"/>
          </a:p>
        </p:txBody>
      </p:sp>
      <p:sp>
        <p:nvSpPr>
          <p:cNvPr id="3" name="Rectangle 2"/>
          <p:cNvSpPr/>
          <p:nvPr/>
        </p:nvSpPr>
        <p:spPr>
          <a:xfrm>
            <a:off x="395536" y="692696"/>
            <a:ext cx="8640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16</a:t>
            </a:r>
            <a:r>
              <a:rPr lang="en-IE" sz="2000" dirty="0">
                <a:solidFill>
                  <a:srgbClr val="990033"/>
                </a:solidFill>
              </a:rPr>
              <a:t>. The number of pupils in a school increases at the rate of 5% per annum.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When the school opened there were 200 pupils on the roll. How many pupils</a:t>
            </a:r>
          </a:p>
          <a:p>
            <a:r>
              <a:rPr lang="en-IE" sz="2000" dirty="0">
                <a:solidFill>
                  <a:srgbClr val="990033"/>
                </a:solidFill>
              </a:rPr>
              <a:t>will there be in the school on the 10th anniversary of the opening?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17</a:t>
            </a:r>
            <a:r>
              <a:rPr lang="en-IE" sz="2000" dirty="0">
                <a:solidFill>
                  <a:srgbClr val="990033"/>
                </a:solidFill>
              </a:rPr>
              <a:t>. A novice swimmer can complete the 50m breaststroke in 36s. He follows a</a:t>
            </a:r>
          </a:p>
          <a:p>
            <a:r>
              <a:rPr lang="en-IE" sz="2000" dirty="0">
                <a:solidFill>
                  <a:srgbClr val="990033"/>
                </a:solidFill>
              </a:rPr>
              <a:t>programme designed to increasing improve his performance by 4% each</a:t>
            </a:r>
          </a:p>
          <a:p>
            <a:r>
              <a:rPr lang="en-IE" sz="2000" dirty="0">
                <a:solidFill>
                  <a:srgbClr val="990033"/>
                </a:solidFill>
              </a:rPr>
              <a:t>year. How fast will he complete the 50m breaststroke after six years of the</a:t>
            </a:r>
          </a:p>
          <a:p>
            <a:r>
              <a:rPr lang="en-IE" sz="2000" dirty="0">
                <a:solidFill>
                  <a:srgbClr val="990033"/>
                </a:solidFill>
              </a:rPr>
              <a:t>programme?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18</a:t>
            </a:r>
            <a:r>
              <a:rPr lang="en-IE" sz="2000" dirty="0">
                <a:solidFill>
                  <a:srgbClr val="990033"/>
                </a:solidFill>
              </a:rPr>
              <a:t>. Tabulate </a:t>
            </a:r>
            <a:r>
              <a:rPr lang="en-IE" sz="2000" dirty="0" smtClean="0">
                <a:solidFill>
                  <a:srgbClr val="990033"/>
                </a:solidFill>
              </a:rPr>
              <a:t>the y coordinate in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each case for </a:t>
            </a:r>
            <a:r>
              <a:rPr lang="en-IE" sz="2000" dirty="0">
                <a:solidFill>
                  <a:srgbClr val="990033"/>
                </a:solidFill>
              </a:rPr>
              <a:t>the graphs </a:t>
            </a:r>
            <a:r>
              <a:rPr lang="en-IE" sz="2000" dirty="0" smtClean="0">
                <a:solidFill>
                  <a:srgbClr val="990033"/>
                </a:solidFill>
              </a:rPr>
              <a:t>to the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right </a:t>
            </a:r>
            <a:r>
              <a:rPr lang="en-IE" sz="2000" dirty="0">
                <a:solidFill>
                  <a:srgbClr val="990033"/>
                </a:solidFill>
              </a:rPr>
              <a:t>and </a:t>
            </a:r>
            <a:r>
              <a:rPr lang="en-IE" sz="2000" dirty="0" smtClean="0">
                <a:solidFill>
                  <a:srgbClr val="990033"/>
                </a:solidFill>
              </a:rPr>
              <a:t>decide in </a:t>
            </a:r>
            <a:r>
              <a:rPr lang="en-IE" sz="2000" dirty="0">
                <a:solidFill>
                  <a:srgbClr val="990033"/>
                </a:solidFill>
              </a:rPr>
              <a:t>each case </a:t>
            </a:r>
            <a:r>
              <a:rPr lang="en-IE" sz="2000" dirty="0" smtClean="0">
                <a:solidFill>
                  <a:srgbClr val="990033"/>
                </a:solidFill>
              </a:rPr>
              <a:t>if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the y co-ordinates </a:t>
            </a:r>
            <a:r>
              <a:rPr lang="en-IE" sz="2000" dirty="0">
                <a:solidFill>
                  <a:srgbClr val="990033"/>
                </a:solidFill>
              </a:rPr>
              <a:t>form </a:t>
            </a:r>
            <a:r>
              <a:rPr lang="en-IE" sz="2000" dirty="0" smtClean="0">
                <a:solidFill>
                  <a:srgbClr val="990033"/>
                </a:solidFill>
              </a:rPr>
              <a:t>a 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geometric </a:t>
            </a:r>
            <a:r>
              <a:rPr lang="en-IE" sz="2000" dirty="0">
                <a:solidFill>
                  <a:srgbClr val="990033"/>
                </a:solidFill>
              </a:rPr>
              <a:t>sequence.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Give a reason </a:t>
            </a:r>
            <a:r>
              <a:rPr lang="en-IE" sz="2000" dirty="0" smtClean="0">
                <a:solidFill>
                  <a:srgbClr val="990033"/>
                </a:solidFill>
              </a:rPr>
              <a:t>for your </a:t>
            </a:r>
            <a:r>
              <a:rPr lang="en-IE" sz="2000" dirty="0">
                <a:solidFill>
                  <a:srgbClr val="990033"/>
                </a:solidFill>
              </a:rPr>
              <a:t>answer </a:t>
            </a:r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in each case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14496" y="3474385"/>
            <a:ext cx="939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 smtClean="0">
                <a:solidFill>
                  <a:srgbClr val="990033"/>
                </a:solidFill>
              </a:rPr>
              <a:t>Graph 1</a:t>
            </a:r>
            <a:endParaRPr lang="en-IE" b="1" dirty="0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47990" y="3460938"/>
            <a:ext cx="1023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000" b="1" dirty="0">
                <a:solidFill>
                  <a:srgbClr val="990033"/>
                </a:solidFill>
              </a:rPr>
              <a:t>Graph 2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9184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990033"/>
                </a:solidFill>
              </a:rPr>
              <a:t>Reflection</a:t>
            </a:r>
            <a:endParaRPr lang="en-IE" b="1" dirty="0">
              <a:solidFill>
                <a:srgbClr val="9900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576" y="1484784"/>
            <a:ext cx="76328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 What do a, r and n stand for in relation to geometric sequences? </a:t>
            </a: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What is the formula for the general term of a geometric sequence? 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784000" y="881698"/>
            <a:ext cx="7793569" cy="4089264"/>
            <a:chOff x="8784000" y="881698"/>
            <a:chExt cx="7793569" cy="4089264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8" t="1188" r="289" b="810"/>
            <a:stretch/>
          </p:blipFill>
          <p:spPr bwMode="auto">
            <a:xfrm>
              <a:off x="9144000" y="884275"/>
              <a:ext cx="7433569" cy="4086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 rot="16200000">
              <a:off x="8154000" y="1511698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513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990033"/>
                </a:solidFill>
              </a:rPr>
              <a:t>Section </a:t>
            </a:r>
            <a:r>
              <a:rPr lang="en-IE" b="1" dirty="0" smtClean="0">
                <a:solidFill>
                  <a:srgbClr val="990033"/>
                </a:solidFill>
              </a:rPr>
              <a:t>B: </a:t>
            </a:r>
            <a:r>
              <a:rPr lang="en-IE" b="1" dirty="0">
                <a:solidFill>
                  <a:srgbClr val="990033"/>
                </a:solidFill>
              </a:rPr>
              <a:t>Introduction</a:t>
            </a:r>
            <a:endParaRPr lang="en-IE" b="1" dirty="0"/>
          </a:p>
        </p:txBody>
      </p:sp>
      <p:sp>
        <p:nvSpPr>
          <p:cNvPr id="4" name="Rectangle 3"/>
          <p:cNvSpPr/>
          <p:nvPr/>
        </p:nvSpPr>
        <p:spPr>
          <a:xfrm>
            <a:off x="611560" y="1028343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What is a geometric sequence? </a:t>
            </a: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What is the formula for the n</a:t>
            </a:r>
            <a:r>
              <a:rPr lang="en-IE" sz="2000" baseline="30000" dirty="0" smtClean="0">
                <a:solidFill>
                  <a:srgbClr val="990033"/>
                </a:solidFill>
              </a:rPr>
              <a:t>th</a:t>
            </a:r>
            <a:r>
              <a:rPr lang="en-IE" sz="2000" dirty="0" smtClean="0">
                <a:solidFill>
                  <a:srgbClr val="990033"/>
                </a:solidFill>
              </a:rPr>
              <a:t> term of a geometric sequence? </a:t>
            </a: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What do a, r and n represent in this formula? </a:t>
            </a: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Working in pairs list as many applications of geometric sequences as possible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Do the activities contained in Section B</a:t>
            </a:r>
            <a:r>
              <a:rPr lang="en-IE" sz="2000" dirty="0">
                <a:solidFill>
                  <a:srgbClr val="990033"/>
                </a:solidFill>
              </a:rPr>
              <a:t>: Student Activity 2.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783960" y="764704"/>
            <a:ext cx="7198544" cy="4572000"/>
            <a:chOff x="8783960" y="764704"/>
            <a:chExt cx="7198544" cy="4572000"/>
          </a:xfrm>
        </p:grpSpPr>
        <p:sp>
          <p:nvSpPr>
            <p:cNvPr id="9" name="Snip Single Corner Rectangle 8"/>
            <p:cNvSpPr/>
            <p:nvPr/>
          </p:nvSpPr>
          <p:spPr>
            <a:xfrm flipH="1">
              <a:off x="8783960" y="2518267"/>
              <a:ext cx="360040" cy="1044116"/>
            </a:xfrm>
            <a:prstGeom prst="snip1Rect">
              <a:avLst>
                <a:gd name="adj" fmla="val 27932"/>
              </a:avLst>
            </a:prstGeom>
            <a:solidFill>
              <a:srgbClr val="99003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IE" dirty="0" smtClean="0"/>
                <a:t>Page 22</a:t>
              </a:r>
              <a:endParaRPr lang="en-IE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6800" y="764704"/>
              <a:ext cx="6775704" cy="4572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8783960" y="1155322"/>
            <a:ext cx="7213784" cy="4599432"/>
            <a:chOff x="8783960" y="1155322"/>
            <a:chExt cx="7213784" cy="4599432"/>
          </a:xfrm>
        </p:grpSpPr>
        <p:sp>
          <p:nvSpPr>
            <p:cNvPr id="12" name="Snip Single Corner Rectangle 11"/>
            <p:cNvSpPr/>
            <p:nvPr/>
          </p:nvSpPr>
          <p:spPr>
            <a:xfrm flipH="1">
              <a:off x="8783960" y="3568911"/>
              <a:ext cx="360040" cy="1044116"/>
            </a:xfrm>
            <a:prstGeom prst="snip1Rect">
              <a:avLst>
                <a:gd name="adj" fmla="val 27932"/>
              </a:avLst>
            </a:prstGeom>
            <a:solidFill>
              <a:srgbClr val="99003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IE" dirty="0" smtClean="0"/>
                <a:t>Page 23</a:t>
              </a:r>
              <a:endParaRPr lang="en-IE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6612" y="1155322"/>
              <a:ext cx="6771132" cy="45994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3" name="Group 2"/>
          <p:cNvGrpSpPr/>
          <p:nvPr/>
        </p:nvGrpSpPr>
        <p:grpSpPr>
          <a:xfrm>
            <a:off x="8784000" y="881698"/>
            <a:ext cx="8060725" cy="5199708"/>
            <a:chOff x="8784000" y="881698"/>
            <a:chExt cx="8060725" cy="5199708"/>
          </a:xfrm>
        </p:grpSpPr>
        <p:pic>
          <p:nvPicPr>
            <p:cNvPr id="10243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3" t="600" r="446" b="481"/>
            <a:stretch/>
          </p:blipFill>
          <p:spPr bwMode="auto">
            <a:xfrm>
              <a:off x="9143243" y="881698"/>
              <a:ext cx="7701482" cy="51997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 rot="16200000">
              <a:off x="8154000" y="1511698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102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93386 0.0039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385 0.00393 L 0.00018 1.48148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93386 0.0039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385 0.00393 L 0.00018 1.48148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990033"/>
                </a:solidFill>
              </a:rPr>
              <a:t>Section B: Student Activity 2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836712"/>
            <a:ext cx="874846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(Calculations must be shown in all cases.)</a:t>
            </a:r>
          </a:p>
          <a:p>
            <a:r>
              <a:rPr lang="en-IE" sz="2000" dirty="0">
                <a:solidFill>
                  <a:srgbClr val="990033"/>
                </a:solidFill>
              </a:rPr>
              <a:t>1. There is a legend that tells how an Indian king promised the inventor of </a:t>
            </a:r>
            <a:r>
              <a:rPr lang="en-IE" sz="2000" dirty="0" smtClean="0">
                <a:solidFill>
                  <a:srgbClr val="990033"/>
                </a:solidFill>
              </a:rPr>
              <a:t>the chessboard </a:t>
            </a:r>
            <a:r>
              <a:rPr lang="en-IE" sz="2000" dirty="0">
                <a:solidFill>
                  <a:srgbClr val="990033"/>
                </a:solidFill>
              </a:rPr>
              <a:t>a grain of rice for the first square of a chessboard, 2 for the second, </a:t>
            </a:r>
            <a:r>
              <a:rPr lang="en-IE" sz="2000" dirty="0" smtClean="0">
                <a:solidFill>
                  <a:srgbClr val="990033"/>
                </a:solidFill>
              </a:rPr>
              <a:t>4 for </a:t>
            </a:r>
            <a:r>
              <a:rPr lang="en-IE" sz="2000" dirty="0">
                <a:solidFill>
                  <a:srgbClr val="990033"/>
                </a:solidFill>
              </a:rPr>
              <a:t>the third, 8 for the fourth square etc. (Note a chessboard has 64 squares). </a:t>
            </a:r>
            <a:r>
              <a:rPr lang="en-IE" sz="1600" dirty="0">
                <a:solidFill>
                  <a:srgbClr val="990033"/>
                </a:solidFill>
              </a:rPr>
              <a:t>http</a:t>
            </a:r>
            <a:r>
              <a:rPr lang="en-IE" sz="1600" dirty="0" smtClean="0">
                <a:solidFill>
                  <a:srgbClr val="990033"/>
                </a:solidFill>
              </a:rPr>
              <a:t>://www.expert-chess-strategies.com/who-invented-chess.html</a:t>
            </a:r>
            <a:endParaRPr lang="en-IE" sz="1600" dirty="0">
              <a:solidFill>
                <a:srgbClr val="990033"/>
              </a:solidFill>
            </a:endParaRPr>
          </a:p>
          <a:p>
            <a:endParaRPr lang="en-IE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a</a:t>
            </a:r>
            <a:r>
              <a:rPr lang="en-IE" sz="2000" dirty="0">
                <a:solidFill>
                  <a:srgbClr val="990033"/>
                </a:solidFill>
              </a:rPr>
              <a:t>. What weight of rice was on the first square if one grain of rice weighs 20mg?</a:t>
            </a:r>
          </a:p>
          <a:p>
            <a:r>
              <a:rPr lang="en-IE" sz="2000" dirty="0">
                <a:solidFill>
                  <a:srgbClr val="990033"/>
                </a:solidFill>
              </a:rPr>
              <a:t>b. What weight of rice was on the second square if one grain of rice weighs 20mg?</a:t>
            </a:r>
          </a:p>
          <a:p>
            <a:r>
              <a:rPr lang="en-IE" sz="2000" dirty="0">
                <a:solidFill>
                  <a:srgbClr val="990033"/>
                </a:solidFill>
              </a:rPr>
              <a:t>c. What weight of rice was on the fourth square if one grain of rice weighs 20mg?</a:t>
            </a:r>
          </a:p>
          <a:p>
            <a:r>
              <a:rPr lang="en-IE" sz="2000" dirty="0">
                <a:solidFill>
                  <a:srgbClr val="990033"/>
                </a:solidFill>
              </a:rPr>
              <a:t>d. What weight of rice was on the tenth square if one grain of rice weighs 20mg?</a:t>
            </a:r>
          </a:p>
          <a:p>
            <a:r>
              <a:rPr lang="en-IE" sz="2000" dirty="0">
                <a:solidFill>
                  <a:srgbClr val="990033"/>
                </a:solidFill>
              </a:rPr>
              <a:t>e. What weight of was in the last square of the board, if one grain of rice weighs</a:t>
            </a:r>
          </a:p>
          <a:p>
            <a:r>
              <a:rPr lang="en-IE" sz="2000" dirty="0">
                <a:solidFill>
                  <a:srgbClr val="990033"/>
                </a:solidFill>
              </a:rPr>
              <a:t>20mg?</a:t>
            </a:r>
          </a:p>
          <a:p>
            <a:r>
              <a:rPr lang="en-IE" sz="2000" dirty="0">
                <a:solidFill>
                  <a:srgbClr val="990033"/>
                </a:solidFill>
              </a:rPr>
              <a:t>f. Does the weight of rice on consecutive squares of the cheeseboard constitute </a:t>
            </a:r>
            <a:r>
              <a:rPr lang="en-IE" sz="2000" dirty="0" smtClean="0">
                <a:solidFill>
                  <a:srgbClr val="990033"/>
                </a:solidFill>
              </a:rPr>
              <a:t>a geometric </a:t>
            </a:r>
            <a:r>
              <a:rPr lang="en-IE" sz="2000" dirty="0">
                <a:solidFill>
                  <a:srgbClr val="990033"/>
                </a:solidFill>
              </a:rPr>
              <a:t>sequence? Explain why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  <a:endParaRPr lang="en-IE" sz="20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4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6059" y="3315444"/>
            <a:ext cx="2812445" cy="1913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990033"/>
                </a:solidFill>
              </a:rPr>
              <a:t>Section B: Student Activity 2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836712"/>
            <a:ext cx="8568952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2</a:t>
            </a:r>
            <a:r>
              <a:rPr lang="en-IE" sz="2000" dirty="0">
                <a:solidFill>
                  <a:srgbClr val="990033"/>
                </a:solidFill>
              </a:rPr>
              <a:t>. As I was going to St. Ives, I met a man with seven wives. Every wife had seven </a:t>
            </a:r>
            <a:r>
              <a:rPr lang="en-IE" sz="2000" dirty="0" smtClean="0">
                <a:solidFill>
                  <a:srgbClr val="990033"/>
                </a:solidFill>
              </a:rPr>
              <a:t>sacks, and </a:t>
            </a:r>
            <a:r>
              <a:rPr lang="en-IE" sz="2000" dirty="0">
                <a:solidFill>
                  <a:srgbClr val="990033"/>
                </a:solidFill>
              </a:rPr>
              <a:t>every sack had seven cats, every cat had seven kittens.</a:t>
            </a:r>
          </a:p>
          <a:p>
            <a:r>
              <a:rPr lang="en-IE" dirty="0">
                <a:solidFill>
                  <a:srgbClr val="990033"/>
                </a:solidFill>
              </a:rPr>
              <a:t>© http://www.daviddarling.info/encyclopedia/S/St_Ives_problem.html</a:t>
            </a:r>
          </a:p>
          <a:p>
            <a:pPr indent="363538"/>
            <a:r>
              <a:rPr lang="en-IE" sz="2000" dirty="0">
                <a:solidFill>
                  <a:srgbClr val="990033"/>
                </a:solidFill>
              </a:rPr>
              <a:t>a. How many wives did I meet?</a:t>
            </a:r>
          </a:p>
          <a:p>
            <a:pPr indent="363538"/>
            <a:r>
              <a:rPr lang="en-IE" sz="2000" dirty="0">
                <a:solidFill>
                  <a:srgbClr val="990033"/>
                </a:solidFill>
              </a:rPr>
              <a:t>b. How many sacks did I meet?</a:t>
            </a:r>
          </a:p>
          <a:p>
            <a:pPr indent="363538"/>
            <a:r>
              <a:rPr lang="en-IE" sz="2000" dirty="0">
                <a:solidFill>
                  <a:srgbClr val="990033"/>
                </a:solidFill>
              </a:rPr>
              <a:t>c. How many cats did I meet?</a:t>
            </a:r>
          </a:p>
          <a:p>
            <a:pPr indent="363538"/>
            <a:r>
              <a:rPr lang="en-IE" sz="2000" dirty="0">
                <a:solidFill>
                  <a:srgbClr val="990033"/>
                </a:solidFill>
              </a:rPr>
              <a:t>d. How many kittens did I meet?</a:t>
            </a:r>
          </a:p>
          <a:p>
            <a:pPr indent="363538"/>
            <a:r>
              <a:rPr lang="en-IE" sz="2000" dirty="0">
                <a:solidFill>
                  <a:srgbClr val="990033"/>
                </a:solidFill>
              </a:rPr>
              <a:t>e. Do these numbers constitute a geometric sequence? Explain why.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3</a:t>
            </a:r>
            <a:r>
              <a:rPr lang="en-IE" sz="2000" dirty="0">
                <a:solidFill>
                  <a:srgbClr val="990033"/>
                </a:solidFill>
              </a:rPr>
              <a:t>. If the perimeter of the equiangular triangle ABC </a:t>
            </a:r>
            <a:r>
              <a:rPr lang="en-IE" sz="2000" dirty="0" smtClean="0">
                <a:solidFill>
                  <a:srgbClr val="990033"/>
                </a:solidFill>
              </a:rPr>
              <a:t>is x cm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The </a:t>
            </a:r>
            <a:r>
              <a:rPr lang="en-IE" sz="2000" dirty="0">
                <a:solidFill>
                  <a:srgbClr val="990033"/>
                </a:solidFill>
              </a:rPr>
              <a:t>mid points of the sides are joined to </a:t>
            </a:r>
            <a:r>
              <a:rPr lang="en-IE" sz="2000" dirty="0" smtClean="0">
                <a:solidFill>
                  <a:srgbClr val="990033"/>
                </a:solidFill>
              </a:rPr>
              <a:t>form a </a:t>
            </a:r>
            <a:r>
              <a:rPr lang="en-IE" sz="2000" dirty="0">
                <a:solidFill>
                  <a:srgbClr val="990033"/>
                </a:solidFill>
              </a:rPr>
              <a:t>smaller triangle </a:t>
            </a:r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and </a:t>
            </a:r>
            <a:r>
              <a:rPr lang="en-IE" sz="2000" dirty="0">
                <a:solidFill>
                  <a:srgbClr val="990033"/>
                </a:solidFill>
              </a:rPr>
              <a:t>the process goes on as in </a:t>
            </a:r>
            <a:r>
              <a:rPr lang="en-IE" sz="2000" dirty="0" smtClean="0">
                <a:solidFill>
                  <a:srgbClr val="990033"/>
                </a:solidFill>
              </a:rPr>
              <a:t>the diagram</a:t>
            </a:r>
            <a:r>
              <a:rPr lang="en-IE" sz="2000" dirty="0">
                <a:solidFill>
                  <a:srgbClr val="990033"/>
                </a:solidFill>
              </a:rPr>
              <a:t>. If the perimeter </a:t>
            </a:r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of </a:t>
            </a:r>
            <a:r>
              <a:rPr lang="en-IE" sz="2000" dirty="0">
                <a:solidFill>
                  <a:srgbClr val="990033"/>
                </a:solidFill>
              </a:rPr>
              <a:t>the </a:t>
            </a:r>
            <a:r>
              <a:rPr lang="en-IE" sz="2000" dirty="0" smtClean="0">
                <a:solidFill>
                  <a:srgbClr val="990033"/>
                </a:solidFill>
              </a:rPr>
              <a:t>6</a:t>
            </a:r>
            <a:r>
              <a:rPr lang="en-IE" sz="2000" baseline="30000" dirty="0" smtClean="0">
                <a:solidFill>
                  <a:srgbClr val="990033"/>
                </a:solidFill>
              </a:rPr>
              <a:t>th</a:t>
            </a:r>
            <a:r>
              <a:rPr lang="en-IE" sz="2000" dirty="0" smtClean="0">
                <a:solidFill>
                  <a:srgbClr val="990033"/>
                </a:solidFill>
              </a:rPr>
              <a:t> triangle </a:t>
            </a:r>
            <a:r>
              <a:rPr lang="en-IE" sz="2000" dirty="0">
                <a:solidFill>
                  <a:srgbClr val="990033"/>
                </a:solidFill>
              </a:rPr>
              <a:t>is </a:t>
            </a:r>
            <a:r>
              <a:rPr lang="en-IE" sz="2000" dirty="0" smtClean="0">
                <a:solidFill>
                  <a:srgbClr val="990033"/>
                </a:solidFill>
              </a:rPr>
              <a:t>3cm. Find </a:t>
            </a:r>
            <a:r>
              <a:rPr lang="en-IE" sz="2000" dirty="0">
                <a:solidFill>
                  <a:srgbClr val="990033"/>
                </a:solidFill>
              </a:rPr>
              <a:t>the value of x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4. If 1,024 tennis players enter a tournament. How many matches must be played </a:t>
            </a:r>
            <a:r>
              <a:rPr lang="en-IE" sz="2000" dirty="0" smtClean="0">
                <a:solidFill>
                  <a:srgbClr val="990033"/>
                </a:solidFill>
              </a:rPr>
              <a:t>in the 6</a:t>
            </a:r>
            <a:r>
              <a:rPr lang="en-IE" sz="2000" baseline="30000" dirty="0" smtClean="0">
                <a:solidFill>
                  <a:srgbClr val="990033"/>
                </a:solidFill>
              </a:rPr>
              <a:t>th</a:t>
            </a:r>
            <a:r>
              <a:rPr lang="en-IE" sz="2000" dirty="0" smtClean="0">
                <a:solidFill>
                  <a:srgbClr val="990033"/>
                </a:solidFill>
              </a:rPr>
              <a:t> round </a:t>
            </a:r>
            <a:r>
              <a:rPr lang="en-IE" sz="2000" dirty="0">
                <a:solidFill>
                  <a:srgbClr val="990033"/>
                </a:solidFill>
              </a:rPr>
              <a:t>if in the tournament the winner of each match moves to the next</a:t>
            </a:r>
          </a:p>
          <a:p>
            <a:r>
              <a:rPr lang="en-IE" sz="2000" dirty="0">
                <a:solidFill>
                  <a:srgbClr val="990033"/>
                </a:solidFill>
              </a:rPr>
              <a:t>round and the loser of each match is removed from the tournament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895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990033"/>
                </a:solidFill>
              </a:rPr>
              <a:t>Section B: Student Activity 2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836712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5</a:t>
            </a:r>
            <a:r>
              <a:rPr lang="en-IE" sz="2000" dirty="0">
                <a:solidFill>
                  <a:srgbClr val="990033"/>
                </a:solidFill>
              </a:rPr>
              <a:t>. The first week of July was the busiest week of the year at the Deluxe Hotel. It</a:t>
            </a:r>
          </a:p>
          <a:p>
            <a:r>
              <a:rPr lang="en-IE" sz="2000" dirty="0">
                <a:solidFill>
                  <a:srgbClr val="990033"/>
                </a:solidFill>
              </a:rPr>
              <a:t>had 200 guests that week. In the weeks immediately following this, the bookings</a:t>
            </a:r>
          </a:p>
          <a:p>
            <a:r>
              <a:rPr lang="en-IE" sz="2000" dirty="0">
                <a:solidFill>
                  <a:srgbClr val="990033"/>
                </a:solidFill>
              </a:rPr>
              <a:t>decreased by 5% each week. How many guests did the hotel have in the </a:t>
            </a:r>
            <a:r>
              <a:rPr lang="en-IE" sz="2000" dirty="0" smtClean="0">
                <a:solidFill>
                  <a:srgbClr val="990033"/>
                </a:solidFill>
              </a:rPr>
              <a:t>10</a:t>
            </a:r>
            <a:r>
              <a:rPr lang="en-IE" sz="2000" baseline="30000" dirty="0" smtClean="0">
                <a:solidFill>
                  <a:srgbClr val="990033"/>
                </a:solidFill>
              </a:rPr>
              <a:t>th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week following </a:t>
            </a:r>
            <a:r>
              <a:rPr lang="en-IE" sz="2000" dirty="0">
                <a:solidFill>
                  <a:srgbClr val="990033"/>
                </a:solidFill>
              </a:rPr>
              <a:t>its busiest week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6. In a geometric sequences when will the value of terms decrease? When will</a:t>
            </a:r>
          </a:p>
          <a:p>
            <a:r>
              <a:rPr lang="en-IE" sz="2000" dirty="0">
                <a:solidFill>
                  <a:srgbClr val="990033"/>
                </a:solidFill>
              </a:rPr>
              <a:t>they increase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7. A culture of bacteria doubles every 2 hours. If there are 400 bacteria in the</a:t>
            </a:r>
          </a:p>
          <a:p>
            <a:r>
              <a:rPr lang="en-IE" sz="2000" dirty="0">
                <a:solidFill>
                  <a:srgbClr val="990033"/>
                </a:solidFill>
              </a:rPr>
              <a:t>culture on a given day, how many bacteria will there be at the same time the</a:t>
            </a:r>
          </a:p>
          <a:p>
            <a:r>
              <a:rPr lang="en-IE" sz="2000" dirty="0">
                <a:solidFill>
                  <a:srgbClr val="990033"/>
                </a:solidFill>
              </a:rPr>
              <a:t>following day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8. If the graph opposite represents the first 4 </a:t>
            </a:r>
            <a:r>
              <a:rPr lang="en-IE" sz="2000" dirty="0" smtClean="0">
                <a:solidFill>
                  <a:srgbClr val="990033"/>
                </a:solidFill>
              </a:rPr>
              <a:t>terms in </a:t>
            </a:r>
            <a:r>
              <a:rPr lang="en-IE" sz="2000" dirty="0">
                <a:solidFill>
                  <a:srgbClr val="990033"/>
                </a:solidFill>
              </a:rPr>
              <a:t>a </a:t>
            </a:r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geometric </a:t>
            </a:r>
            <a:r>
              <a:rPr lang="en-IE" sz="2000" dirty="0">
                <a:solidFill>
                  <a:srgbClr val="990033"/>
                </a:solidFill>
              </a:rPr>
              <a:t>sequence, create a story that </a:t>
            </a:r>
            <a:r>
              <a:rPr lang="en-IE" sz="2000" dirty="0" smtClean="0">
                <a:solidFill>
                  <a:srgbClr val="990033"/>
                </a:solidFill>
              </a:rPr>
              <a:t>could be 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represented </a:t>
            </a:r>
            <a:r>
              <a:rPr lang="en-IE" sz="2000" dirty="0">
                <a:solidFill>
                  <a:srgbClr val="990033"/>
                </a:solidFill>
              </a:rPr>
              <a:t>by the graph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What </a:t>
            </a:r>
            <a:r>
              <a:rPr lang="en-IE" sz="2000" dirty="0">
                <a:solidFill>
                  <a:srgbClr val="990033"/>
                </a:solidFill>
              </a:rPr>
              <a:t>values </a:t>
            </a:r>
            <a:r>
              <a:rPr lang="en-IE" sz="2000" dirty="0" smtClean="0">
                <a:solidFill>
                  <a:srgbClr val="990033"/>
                </a:solidFill>
              </a:rPr>
              <a:t>have a and r </a:t>
            </a:r>
            <a:r>
              <a:rPr lang="en-IE" sz="2000" dirty="0">
                <a:solidFill>
                  <a:srgbClr val="990033"/>
                </a:solidFill>
              </a:rPr>
              <a:t>in the sequence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  <a:endParaRPr lang="en-IE" sz="2000" dirty="0">
              <a:solidFill>
                <a:srgbClr val="990033"/>
              </a:solidFill>
            </a:endParaRPr>
          </a:p>
        </p:txBody>
      </p:sp>
      <p:pic>
        <p:nvPicPr>
          <p:cNvPr id="8" name="Picture 3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488" y="4033981"/>
            <a:ext cx="2412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306057" y="4033527"/>
            <a:ext cx="2713836" cy="2504813"/>
            <a:chOff x="6306057" y="4033527"/>
            <a:chExt cx="2713836" cy="2504813"/>
          </a:xfrm>
        </p:grpSpPr>
        <p:sp>
          <p:nvSpPr>
            <p:cNvPr id="7" name="Rectangle 6"/>
            <p:cNvSpPr/>
            <p:nvPr/>
          </p:nvSpPr>
          <p:spPr>
            <a:xfrm>
              <a:off x="6306057" y="4599348"/>
              <a:ext cx="1938351" cy="19389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2000" b="1" dirty="0" err="1" smtClean="0">
                  <a:solidFill>
                    <a:srgbClr val="990033"/>
                  </a:solidFill>
                </a:rPr>
                <a:t>T</a:t>
              </a:r>
              <a:r>
                <a:rPr lang="en-IE" sz="2000" b="1" baseline="-25000" dirty="0" err="1" smtClean="0">
                  <a:solidFill>
                    <a:srgbClr val="990033"/>
                  </a:solidFill>
                </a:rPr>
                <a:t>n</a:t>
              </a:r>
              <a:endParaRPr lang="en-IE" sz="2000" b="1" dirty="0" smtClean="0">
                <a:solidFill>
                  <a:srgbClr val="990033"/>
                </a:solidFill>
              </a:endParaRPr>
            </a:p>
            <a:p>
              <a:endParaRPr lang="en-IE" sz="2000" b="1" dirty="0">
                <a:solidFill>
                  <a:srgbClr val="990033"/>
                </a:solidFill>
              </a:endParaRPr>
            </a:p>
            <a:p>
              <a:endParaRPr lang="en-IE" sz="2000" b="1" dirty="0" smtClean="0">
                <a:solidFill>
                  <a:srgbClr val="990033"/>
                </a:solidFill>
              </a:endParaRPr>
            </a:p>
            <a:p>
              <a:endParaRPr lang="en-IE" sz="2000" b="1" dirty="0">
                <a:solidFill>
                  <a:srgbClr val="990033"/>
                </a:solidFill>
              </a:endParaRPr>
            </a:p>
            <a:p>
              <a:endParaRPr lang="en-IE" sz="2000" b="1" dirty="0" smtClean="0">
                <a:solidFill>
                  <a:srgbClr val="990033"/>
                </a:solidFill>
              </a:endParaRPr>
            </a:p>
            <a:p>
              <a:r>
                <a:rPr lang="en-IE" sz="2000" b="1" dirty="0" smtClean="0">
                  <a:solidFill>
                    <a:srgbClr val="990033"/>
                  </a:solidFill>
                </a:rPr>
                <a:t>                            n</a:t>
              </a:r>
              <a:endParaRPr lang="en-IE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6306057" y="4033527"/>
              <a:ext cx="2713836" cy="2448000"/>
            </a:xfrm>
            <a:prstGeom prst="rect">
              <a:avLst/>
            </a:prstGeom>
            <a:noFill/>
            <a:ln w="28575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94725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990033"/>
                </a:solidFill>
              </a:rPr>
              <a:t>Section B: Student Activity 2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836712"/>
            <a:ext cx="85689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9</a:t>
            </a:r>
            <a:r>
              <a:rPr lang="en-IE" sz="2000" dirty="0">
                <a:solidFill>
                  <a:srgbClr val="990033"/>
                </a:solidFill>
              </a:rPr>
              <a:t>. If a, the first term of a geometric sequence is equal </a:t>
            </a:r>
            <a:r>
              <a:rPr lang="en-IE" sz="2000" dirty="0" smtClean="0">
                <a:solidFill>
                  <a:srgbClr val="990033"/>
                </a:solidFill>
              </a:rPr>
              <a:t>to 10 </a:t>
            </a:r>
            <a:r>
              <a:rPr lang="en-IE" sz="2000" dirty="0">
                <a:solidFill>
                  <a:srgbClr val="990033"/>
                </a:solidFill>
              </a:rPr>
              <a:t>and r, the common</a:t>
            </a:r>
          </a:p>
          <a:p>
            <a:r>
              <a:rPr lang="en-IE" sz="2000" dirty="0">
                <a:solidFill>
                  <a:srgbClr val="990033"/>
                </a:solidFill>
              </a:rPr>
              <a:t>ratio is ½, draw a graphical representation of this geometric sequence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10. An employee has a starting salary </a:t>
            </a:r>
            <a:r>
              <a:rPr lang="en-IE" sz="2000" dirty="0" smtClean="0">
                <a:solidFill>
                  <a:srgbClr val="990033"/>
                </a:solidFill>
              </a:rPr>
              <a:t>of €</a:t>
            </a:r>
            <a:r>
              <a:rPr lang="en-IE" sz="2000" dirty="0">
                <a:solidFill>
                  <a:srgbClr val="990033"/>
                </a:solidFill>
              </a:rPr>
              <a:t>20,000 and can choose from two salary</a:t>
            </a:r>
          </a:p>
          <a:p>
            <a:r>
              <a:rPr lang="en-IE" sz="2000" dirty="0">
                <a:solidFill>
                  <a:srgbClr val="990033"/>
                </a:solidFill>
              </a:rPr>
              <a:t>options:</a:t>
            </a:r>
          </a:p>
          <a:p>
            <a:r>
              <a:rPr lang="en-IE" sz="2000" dirty="0">
                <a:solidFill>
                  <a:srgbClr val="990033"/>
                </a:solidFill>
              </a:rPr>
              <a:t>Option 1: A salary increase by 5% each year.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Option 2: A guaranteed increase </a:t>
            </a:r>
            <a:r>
              <a:rPr lang="en-IE" sz="2000" dirty="0" smtClean="0">
                <a:solidFill>
                  <a:srgbClr val="990033"/>
                </a:solidFill>
              </a:rPr>
              <a:t>of €</a:t>
            </a:r>
            <a:r>
              <a:rPr lang="en-IE" sz="2000" dirty="0">
                <a:solidFill>
                  <a:srgbClr val="990033"/>
                </a:solidFill>
              </a:rPr>
              <a:t>1,000 each year.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a</a:t>
            </a:r>
            <a:r>
              <a:rPr lang="en-IE" sz="2000" dirty="0">
                <a:solidFill>
                  <a:srgbClr val="990033"/>
                </a:solidFill>
              </a:rPr>
              <a:t>. Which option is initially more beneficial?</a:t>
            </a:r>
          </a:p>
          <a:p>
            <a:r>
              <a:rPr lang="en-IE" sz="2000" dirty="0">
                <a:solidFill>
                  <a:srgbClr val="990033"/>
                </a:solidFill>
              </a:rPr>
              <a:t>b. Which option is more beneficial after 10 years of employment?</a:t>
            </a:r>
          </a:p>
          <a:p>
            <a:r>
              <a:rPr lang="en-IE" sz="2000" dirty="0">
                <a:solidFill>
                  <a:srgbClr val="990033"/>
                </a:solidFill>
              </a:rPr>
              <a:t>c. Explain your reasoning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11. A line segment is divided into six parts forming a geometric sequence. If the</a:t>
            </a:r>
          </a:p>
          <a:p>
            <a:r>
              <a:rPr lang="en-IE" sz="2000" dirty="0">
                <a:solidFill>
                  <a:srgbClr val="990033"/>
                </a:solidFill>
              </a:rPr>
              <a:t>shortest length is 3cm and the longest is 96cm, find the length of the line</a:t>
            </a:r>
          </a:p>
          <a:p>
            <a:r>
              <a:rPr lang="en-IE" sz="2000" dirty="0">
                <a:solidFill>
                  <a:srgbClr val="990033"/>
                </a:solidFill>
              </a:rPr>
              <a:t>segment. Show your calculations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6645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990033"/>
                </a:solidFill>
              </a:rPr>
              <a:t>Section B: Student Activity 2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836712"/>
            <a:ext cx="85689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12</a:t>
            </a:r>
            <a:r>
              <a:rPr lang="en-IE" sz="2000" dirty="0">
                <a:solidFill>
                  <a:srgbClr val="990033"/>
                </a:solidFill>
              </a:rPr>
              <a:t>. A local authority decided to control a pest infection in an area by trapping</a:t>
            </a:r>
          </a:p>
          <a:p>
            <a:r>
              <a:rPr lang="en-IE" sz="2000" dirty="0">
                <a:solidFill>
                  <a:srgbClr val="990033"/>
                </a:solidFill>
              </a:rPr>
              <a:t>the pests, it was initially estimated that there were 12,000 of these pests in</a:t>
            </a:r>
          </a:p>
          <a:p>
            <a:r>
              <a:rPr lang="en-IE" sz="2000" dirty="0">
                <a:solidFill>
                  <a:srgbClr val="990033"/>
                </a:solidFill>
              </a:rPr>
              <a:t>the area and the daily rate of trapping is 1% of the number that exist at the</a:t>
            </a:r>
          </a:p>
          <a:p>
            <a:r>
              <a:rPr lang="en-IE" sz="2000" dirty="0">
                <a:solidFill>
                  <a:srgbClr val="990033"/>
                </a:solidFill>
              </a:rPr>
              <a:t>beginning of that particular day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a. What is the expected number of pests that will be trapped on the first day?</a:t>
            </a: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b. What is the expected number of pest that will exist after the </a:t>
            </a:r>
            <a:r>
              <a:rPr lang="en-IE" sz="2000" dirty="0" smtClean="0">
                <a:solidFill>
                  <a:srgbClr val="990033"/>
                </a:solidFill>
              </a:rPr>
              <a:t>1</a:t>
            </a:r>
            <a:r>
              <a:rPr lang="en-IE" sz="2000" baseline="30000" dirty="0" smtClean="0">
                <a:solidFill>
                  <a:srgbClr val="990033"/>
                </a:solidFill>
              </a:rPr>
              <a:t>st</a:t>
            </a:r>
            <a:r>
              <a:rPr lang="en-IE" sz="2000" dirty="0" smtClean="0">
                <a:solidFill>
                  <a:srgbClr val="990033"/>
                </a:solidFill>
              </a:rPr>
              <a:t> day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c. What is the expected number trapped on the </a:t>
            </a:r>
            <a:r>
              <a:rPr lang="en-IE" sz="2000" dirty="0" smtClean="0">
                <a:solidFill>
                  <a:srgbClr val="990033"/>
                </a:solidFill>
              </a:rPr>
              <a:t>10</a:t>
            </a:r>
            <a:r>
              <a:rPr lang="en-IE" sz="2000" baseline="30000" dirty="0" smtClean="0">
                <a:solidFill>
                  <a:srgbClr val="990033"/>
                </a:solidFill>
              </a:rPr>
              <a:t>th</a:t>
            </a:r>
            <a:r>
              <a:rPr lang="en-IE" sz="2000" dirty="0" smtClean="0">
                <a:solidFill>
                  <a:srgbClr val="990033"/>
                </a:solidFill>
              </a:rPr>
              <a:t> day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d. What is the expected number of pests that will exist after the </a:t>
            </a:r>
            <a:r>
              <a:rPr lang="en-IE" sz="2000" dirty="0" smtClean="0">
                <a:solidFill>
                  <a:srgbClr val="990033"/>
                </a:solidFill>
              </a:rPr>
              <a:t>10</a:t>
            </a:r>
            <a:r>
              <a:rPr lang="en-IE" sz="2000" baseline="30000" dirty="0" smtClean="0">
                <a:solidFill>
                  <a:srgbClr val="990033"/>
                </a:solidFill>
              </a:rPr>
              <a:t>th</a:t>
            </a:r>
            <a:r>
              <a:rPr lang="en-IE" sz="2000" dirty="0" smtClean="0">
                <a:solidFill>
                  <a:srgbClr val="990033"/>
                </a:solidFill>
              </a:rPr>
              <a:t> day </a:t>
            </a:r>
            <a:r>
              <a:rPr lang="en-IE" sz="2000" dirty="0">
                <a:solidFill>
                  <a:srgbClr val="990033"/>
                </a:solidFill>
              </a:rPr>
              <a:t>of</a:t>
            </a: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trapping?</a:t>
            </a: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e. What is the total number of pests trapped after 5 days?</a:t>
            </a:r>
          </a:p>
          <a:p>
            <a:pPr>
              <a:lnSpc>
                <a:spcPct val="150000"/>
              </a:lnSpc>
            </a:pPr>
            <a:r>
              <a:rPr lang="en-IE" sz="2000" dirty="0">
                <a:solidFill>
                  <a:srgbClr val="990033"/>
                </a:solidFill>
              </a:rPr>
              <a:t>f. What is the population of the pests in this area after 5 days?</a:t>
            </a:r>
          </a:p>
          <a:p>
            <a:endParaRPr lang="en-IE" sz="20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09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990033"/>
                </a:solidFill>
              </a:rPr>
              <a:t>Index</a:t>
            </a:r>
            <a:endParaRPr lang="en-IE" b="1" dirty="0">
              <a:solidFill>
                <a:srgbClr val="990033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0964753"/>
                  </p:ext>
                </p:extLst>
              </p:nvPr>
            </p:nvGraphicFramePr>
            <p:xfrm>
              <a:off x="647564" y="939492"/>
              <a:ext cx="7848872" cy="3780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08772"/>
                    <a:gridCol w="6440100"/>
                  </a:tblGrid>
                  <a:tr h="1260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E" sz="2000" dirty="0" smtClean="0">
                              <a:solidFill>
                                <a:srgbClr val="990033"/>
                              </a:solidFill>
                            </a:rPr>
                            <a:t>Section A: </a:t>
                          </a:r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E" sz="2000" b="0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To introduce geometric sequences (also known as geometric</a:t>
                          </a:r>
                        </a:p>
                        <a:p>
                          <a:r>
                            <a:rPr lang="en-IE" sz="2000" b="0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progressions) (GPs) and gain an understanding of the formula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IE" sz="2000" b="0" i="1" u="none" strike="noStrike" kern="1200" baseline="0" dirty="0" smtClean="0">
                                      <a:solidFill>
                                        <a:srgbClr val="990033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IE" sz="2000" b="0" i="1" u="none" strike="noStrike" kern="1200" baseline="0" dirty="0" smtClean="0">
                                      <a:solidFill>
                                        <a:srgbClr val="990033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IE" sz="2000" b="0" i="1" u="none" strike="noStrike" kern="1200" baseline="0" dirty="0" smtClean="0">
                                      <a:solidFill>
                                        <a:srgbClr val="990033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IE" sz="2000" b="0" i="1" u="none" strike="noStrike" kern="1200" baseline="0" dirty="0" smtClean="0">
                                  <a:solidFill>
                                    <a:srgbClr val="990033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  = </m:t>
                              </m:r>
                              <m:r>
                                <a:rPr lang="en-IE" sz="2000" b="0" i="1" u="none" strike="noStrike" kern="1200" baseline="0" dirty="0" smtClean="0">
                                  <a:solidFill>
                                    <a:srgbClr val="990033"/>
                                  </a:solidFill>
                                  <a:latin typeface="Cambria Math"/>
                                  <a:ea typeface="+mn-ea"/>
                                  <a:cs typeface="+mn-cs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IE" sz="2000" b="0" i="1" u="none" strike="noStrike" kern="1200" baseline="0" dirty="0" smtClean="0">
                                      <a:solidFill>
                                        <a:srgbClr val="990033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IE" sz="2000" b="0" i="1" u="none" strike="noStrike" kern="1200" baseline="0" dirty="0" smtClean="0">
                                      <a:solidFill>
                                        <a:srgbClr val="990033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IE" sz="2000" b="0" i="1" u="none" strike="noStrike" kern="1200" baseline="0" dirty="0" smtClean="0">
                                      <a:solidFill>
                                        <a:srgbClr val="990033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𝑛</m:t>
                                  </m:r>
                                  <m:r>
                                    <a:rPr lang="en-IE" sz="2000" b="0" i="1" u="none" strike="noStrike" kern="1200" baseline="0" dirty="0" smtClean="0">
                                      <a:solidFill>
                                        <a:srgbClr val="990033"/>
                                      </a:solidFill>
                                      <a:latin typeface="Cambria Math"/>
                                      <a:ea typeface="+mn-ea"/>
                                      <a:cs typeface="+mn-cs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n-IE" sz="2000" b="0" i="0" u="none" strike="noStrike" kern="1200" baseline="30000" dirty="0" smtClean="0">
                            <a:solidFill>
                              <a:srgbClr val="990033"/>
                            </a:solidFill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1260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E" sz="2000" dirty="0" smtClean="0">
                              <a:solidFill>
                                <a:srgbClr val="990033"/>
                              </a:solidFill>
                            </a:rPr>
                            <a:t>Section B: </a:t>
                          </a:r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E" sz="2000" b="0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To further explore the concepts of geometric sequences</a:t>
                          </a:r>
                        </a:p>
                        <a:p>
                          <a:r>
                            <a:rPr lang="en-IE" sz="2000" b="0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including challenging student exercises</a:t>
                          </a:r>
                        </a:p>
                      </a:txBody>
                      <a:tcPr/>
                    </a:tc>
                  </a:tr>
                  <a:tr h="1260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E" sz="2000" dirty="0" smtClean="0">
                              <a:solidFill>
                                <a:srgbClr val="990033"/>
                              </a:solidFill>
                            </a:rPr>
                            <a:t>Section C</a:t>
                          </a:r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IE" sz="2000" dirty="0" smtClean="0">
                              <a:solidFill>
                                <a:srgbClr val="990033"/>
                              </a:solidFill>
                            </a:rPr>
                            <a:t>To explore the characteristic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E" sz="2000" i="1" smtClean="0">
                                      <a:solidFill>
                                        <a:srgbClr val="990033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E" sz="2000" i="1">
                                          <a:solidFill>
                                            <a:srgbClr val="990033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2000" i="1">
                                          <a:solidFill>
                                            <a:srgbClr val="990033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IE" sz="2000" i="1">
                                          <a:solidFill>
                                            <a:srgbClr val="990033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IE" sz="2000" i="1">
                                          <a:solidFill>
                                            <a:srgbClr val="990033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E" sz="2000" i="1">
                                          <a:solidFill>
                                            <a:srgbClr val="990033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2000" i="1">
                                          <a:solidFill>
                                            <a:srgbClr val="990033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IE" sz="2000" i="1">
                                          <a:solidFill>
                                            <a:srgbClr val="990033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r>
                            <a:rPr lang="en-IE" sz="2000" dirty="0" smtClean="0">
                              <a:solidFill>
                                <a:srgbClr val="990033"/>
                              </a:solidFill>
                            </a:rPr>
                            <a:t>=</a:t>
                          </a:r>
                          <a:r>
                            <a:rPr lang="en-IE" sz="2000" dirty="0">
                              <a:solidFill>
                                <a:srgbClr val="990033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IE" sz="2000" i="1">
                                      <a:solidFill>
                                        <a:srgbClr val="990033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E" sz="2000" i="1">
                                          <a:solidFill>
                                            <a:srgbClr val="990033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2000" i="1">
                                          <a:solidFill>
                                            <a:srgbClr val="990033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IE" sz="2000" i="1">
                                          <a:solidFill>
                                            <a:srgbClr val="990033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IE" sz="2000" i="1">
                                          <a:solidFill>
                                            <a:srgbClr val="990033"/>
                                          </a:solidFill>
                                          <a:latin typeface="Cambria Math"/>
                                        </a:rPr>
                                        <m:t>+2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E" sz="2000" i="1">
                                          <a:solidFill>
                                            <a:srgbClr val="990033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E" sz="2000" i="1">
                                          <a:solidFill>
                                            <a:srgbClr val="990033"/>
                                          </a:solidFill>
                                          <a:latin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IE" sz="2000" i="1">
                                          <a:solidFill>
                                            <a:srgbClr val="990033"/>
                                          </a:solidFill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IE" sz="2000" b="0" i="1" smtClean="0">
                                          <a:solidFill>
                                            <a:srgbClr val="990033"/>
                                          </a:solidFill>
                                          <a:latin typeface="Cambria Math"/>
                                        </a:rPr>
                                        <m:t>+1</m:t>
                                      </m:r>
                                    </m:sub>
                                  </m:sSub>
                                </m:den>
                              </m:f>
                            </m:oMath>
                          </a14:m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0964753"/>
                  </p:ext>
                </p:extLst>
              </p:nvPr>
            </p:nvGraphicFramePr>
            <p:xfrm>
              <a:off x="647564" y="939492"/>
              <a:ext cx="7848872" cy="3780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408772"/>
                    <a:gridCol w="6440100"/>
                  </a:tblGrid>
                  <a:tr h="1260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E" sz="2000" dirty="0" smtClean="0">
                              <a:solidFill>
                                <a:srgbClr val="990033"/>
                              </a:solidFill>
                            </a:rPr>
                            <a:t>Section A: </a:t>
                          </a:r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854" t="-2415" b="-200000"/>
                          </a:stretch>
                        </a:blipFill>
                      </a:tcPr>
                    </a:tc>
                  </a:tr>
                  <a:tr h="1260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E" sz="2000" dirty="0" smtClean="0">
                              <a:solidFill>
                                <a:srgbClr val="990033"/>
                              </a:solidFill>
                            </a:rPr>
                            <a:t>Section B: </a:t>
                          </a:r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IE" sz="2000" b="0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To further explore the concepts of geometric sequences</a:t>
                          </a:r>
                        </a:p>
                        <a:p>
                          <a:r>
                            <a:rPr lang="en-IE" sz="2000" b="0" i="0" u="none" strike="noStrike" kern="1200" baseline="0" dirty="0" smtClean="0">
                              <a:solidFill>
                                <a:srgbClr val="990033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including challenging student exercises</a:t>
                          </a:r>
                        </a:p>
                      </a:txBody>
                      <a:tcPr/>
                    </a:tc>
                  </a:tr>
                  <a:tr h="126000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IE" sz="2000" dirty="0" smtClean="0">
                              <a:solidFill>
                                <a:srgbClr val="990033"/>
                              </a:solidFill>
                            </a:rPr>
                            <a:t>Section C</a:t>
                          </a:r>
                          <a:endParaRPr lang="en-IE" sz="2000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1854" t="-201932" b="-48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94340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990033"/>
                </a:solidFill>
              </a:rPr>
              <a:t>Section </a:t>
            </a:r>
            <a:r>
              <a:rPr lang="en-IE" b="1" dirty="0" smtClean="0">
                <a:solidFill>
                  <a:srgbClr val="990033"/>
                </a:solidFill>
              </a:rPr>
              <a:t>C: </a:t>
            </a:r>
            <a:r>
              <a:rPr lang="en-IE" b="1" dirty="0">
                <a:solidFill>
                  <a:srgbClr val="990033"/>
                </a:solidFill>
              </a:rPr>
              <a:t>Introduction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83568" y="864577"/>
                <a:ext cx="7632848" cy="45020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𝑇</m:t>
                    </m:r>
                    <m:r>
                      <a:rPr lang="en-IE" sz="2000" i="1" baseline="-25000" dirty="0" err="1" smtClean="0">
                        <a:solidFill>
                          <a:srgbClr val="990033"/>
                        </a:solidFill>
                        <a:latin typeface="Cambria Math"/>
                      </a:rPr>
                      <m:t>𝑛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 the </a:t>
                </a:r>
                <a14:m>
                  <m:oMath xmlns:m="http://schemas.openxmlformats.org/officeDocument/2006/math"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𝑛</m:t>
                    </m:r>
                    <m:r>
                      <a:rPr lang="en-IE" sz="2000" i="1" baseline="30000" dirty="0" smtClean="0">
                        <a:solidFill>
                          <a:srgbClr val="990033"/>
                        </a:solidFill>
                        <a:latin typeface="Cambria Math"/>
                      </a:rPr>
                      <m:t>𝑡h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 term of a geometric sequence is given by </a:t>
                </a:r>
                <a14:m>
                  <m:oMath xmlns:m="http://schemas.openxmlformats.org/officeDocument/2006/math"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𝑇</m:t>
                    </m:r>
                    <m:r>
                      <a:rPr lang="en-IE" sz="2000" i="1" baseline="-25000" dirty="0" err="1" smtClean="0">
                        <a:solidFill>
                          <a:srgbClr val="990033"/>
                        </a:solidFill>
                        <a:latin typeface="Cambria Math"/>
                      </a:rPr>
                      <m:t>𝑛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= 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𝑎</m:t>
                    </m:r>
                    <m:sSup>
                      <m:sSupPr>
                        <m:ctrlPr>
                          <a:rPr lang="en-IE" sz="200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IE" sz="20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en-IE" sz="20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IE" sz="20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−1</m:t>
                        </m:r>
                      </m:sup>
                    </m:sSup>
                  </m:oMath>
                </a14:m>
                <a:endParaRPr lang="en-IE" sz="2000" baseline="30000" dirty="0">
                  <a:solidFill>
                    <a:srgbClr val="990033"/>
                  </a:solidFill>
                </a:endParaRP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 can you spot any relationship between </a:t>
                </a:r>
                <a:endParaRPr lang="en-IE" sz="2000" dirty="0">
                  <a:solidFill>
                    <a:srgbClr val="990033"/>
                  </a:solidFill>
                </a:endParaRPr>
              </a:p>
              <a:p>
                <a:pPr algn="ctr"/>
                <a:r>
                  <a:rPr lang="en-IE" sz="2800" dirty="0" smtClean="0">
                    <a:solidFill>
                      <a:srgbClr val="990033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80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E" sz="2800" i="1" smtClean="0">
                                <a:solidFill>
                                  <a:srgbClr val="990033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sz="2800" b="0" i="1" smtClean="0">
                                <a:solidFill>
                                  <a:srgbClr val="990033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IE" sz="2800" b="0" i="1" smtClean="0">
                                <a:solidFill>
                                  <a:srgbClr val="990033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IE" sz="2800" b="0" i="1" smtClean="0">
                                <a:solidFill>
                                  <a:srgbClr val="990033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E" sz="2800" i="1" smtClean="0">
                                <a:solidFill>
                                  <a:srgbClr val="990033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sz="2800" b="0" i="1" smtClean="0">
                                <a:solidFill>
                                  <a:srgbClr val="990033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IE" sz="2800" b="0" i="1" smtClean="0">
                                <a:solidFill>
                                  <a:srgbClr val="990033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endParaRPr lang="en-IE" sz="2000" dirty="0">
                  <a:solidFill>
                    <a:srgbClr val="990033"/>
                  </a:solidFill>
                </a:endParaRP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  This is characteristic of all geometric sequences. </a:t>
                </a:r>
                <a:endParaRPr lang="en-IE" sz="2000" dirty="0">
                  <a:solidFill>
                    <a:srgbClr val="990033"/>
                  </a:solidFill>
                </a:endParaRP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  </a:t>
                </a:r>
              </a:p>
              <a:p>
                <a:pPr algn="ctr"/>
                <a:r>
                  <a:rPr lang="en-IE" sz="2000" dirty="0" smtClean="0">
                    <a:solidFill>
                      <a:srgbClr val="990033"/>
                    </a:solidFill>
                  </a:rPr>
                  <a:t>Is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800" i="1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E" sz="2800" i="1">
                                <a:solidFill>
                                  <a:srgbClr val="990033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sz="2800" i="1">
                                <a:solidFill>
                                  <a:srgbClr val="990033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IE" sz="2800" i="1">
                                <a:solidFill>
                                  <a:srgbClr val="990033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IE" sz="2800" i="1">
                                <a:solidFill>
                                  <a:srgbClr val="990033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E" sz="2800" i="1">
                                <a:solidFill>
                                  <a:srgbClr val="990033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sz="2800" i="1">
                                <a:solidFill>
                                  <a:srgbClr val="990033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IE" sz="2800" i="1">
                                <a:solidFill>
                                  <a:srgbClr val="990033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E" sz="2800" dirty="0" smtClean="0">
                    <a:solidFill>
                      <a:srgbClr val="990033"/>
                    </a:solidFill>
                  </a:rPr>
                  <a:t>=</a:t>
                </a:r>
                <a:r>
                  <a:rPr lang="en-IE" sz="2800" dirty="0">
                    <a:solidFill>
                      <a:srgbClr val="990033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800" i="1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IE" sz="2800" i="1">
                                <a:solidFill>
                                  <a:srgbClr val="990033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sz="2800" i="1">
                                <a:solidFill>
                                  <a:srgbClr val="990033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IE" sz="2800" i="1">
                                <a:solidFill>
                                  <a:srgbClr val="990033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IE" sz="2800" i="1">
                                <a:solidFill>
                                  <a:srgbClr val="990033"/>
                                </a:solidFill>
                                <a:latin typeface="Cambria Math"/>
                              </a:rPr>
                              <m:t>+2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IE" sz="2800" i="1">
                                <a:solidFill>
                                  <a:srgbClr val="990033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IE" sz="2800" i="1">
                                <a:solidFill>
                                  <a:srgbClr val="990033"/>
                                </a:solidFill>
                                <a:latin typeface="Cambria Math"/>
                              </a:rPr>
                              <m:t>𝑇</m:t>
                            </m:r>
                          </m:e>
                          <m:sub>
                            <m:r>
                              <a:rPr lang="en-IE" sz="2800" i="1">
                                <a:solidFill>
                                  <a:srgbClr val="990033"/>
                                </a:solidFill>
                                <a:latin typeface="Cambria Math"/>
                              </a:rPr>
                              <m:t>𝑛</m:t>
                            </m:r>
                            <m:r>
                              <a:rPr lang="en-IE" sz="2800" b="0" i="1" smtClean="0">
                                <a:solidFill>
                                  <a:srgbClr val="990033"/>
                                </a:solidFill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den>
                    </m:f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  ?</a:t>
                </a:r>
                <a:endParaRPr lang="en-IE" sz="2000" dirty="0">
                  <a:solidFill>
                    <a:srgbClr val="990033"/>
                  </a:solidFill>
                </a:endParaRP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     </a:t>
                </a:r>
                <a:endParaRPr lang="en-IE" sz="2000" dirty="0">
                  <a:solidFill>
                    <a:srgbClr val="990033"/>
                  </a:solidFill>
                </a:endParaRPr>
              </a:p>
              <a:p>
                <a:r>
                  <a:rPr lang="en-IE" sz="2000" dirty="0">
                    <a:solidFill>
                      <a:srgbClr val="990033"/>
                    </a:solidFill>
                  </a:rPr>
                  <a:t>Note: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You need a clear understanding of these formulas as they are not </a:t>
                </a:r>
                <a:endParaRPr lang="en-IE" sz="2000" dirty="0">
                  <a:solidFill>
                    <a:srgbClr val="990033"/>
                  </a:solidFill>
                </a:endParaRP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provided in the formula and tables booklet.</a:t>
                </a:r>
              </a:p>
              <a:p>
                <a:endParaRPr lang="en-IE" sz="2000" dirty="0">
                  <a:solidFill>
                    <a:srgbClr val="990033"/>
                  </a:solidFill>
                </a:endParaRP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Complete the following exercises in Section </a:t>
                </a:r>
                <a:r>
                  <a:rPr lang="en-IE" sz="2000" dirty="0">
                    <a:solidFill>
                      <a:srgbClr val="990033"/>
                    </a:solidFill>
                  </a:rPr>
                  <a:t>C: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Student Activity </a:t>
                </a:r>
                <a:r>
                  <a:rPr lang="en-IE" sz="2000" dirty="0">
                    <a:solidFill>
                      <a:srgbClr val="990033"/>
                    </a:solidFill>
                  </a:rPr>
                  <a:t>3.</a:t>
                </a:r>
              </a:p>
              <a:p>
                <a:endParaRPr lang="en-IE" sz="2000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864577"/>
                <a:ext cx="7632848" cy="4502066"/>
              </a:xfrm>
              <a:prstGeom prst="rect">
                <a:avLst/>
              </a:prstGeom>
              <a:blipFill rotWithShape="1">
                <a:blip r:embed="rId2"/>
                <a:stretch>
                  <a:fillRect l="-799" t="-678" r="-160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784000" y="881698"/>
            <a:ext cx="8140933" cy="5421820"/>
            <a:chOff x="8784000" y="881698"/>
            <a:chExt cx="8140933" cy="5421820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" t="928" r="337"/>
            <a:stretch/>
          </p:blipFill>
          <p:spPr bwMode="auto">
            <a:xfrm>
              <a:off x="9148259" y="881698"/>
              <a:ext cx="7776674" cy="54218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ounded Rectangle 5"/>
            <p:cNvSpPr/>
            <p:nvPr/>
          </p:nvSpPr>
          <p:spPr>
            <a:xfrm rot="16200000">
              <a:off x="8154000" y="1511698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784000" y="1412776"/>
            <a:ext cx="7451352" cy="4649274"/>
            <a:chOff x="8784000" y="1412776"/>
            <a:chExt cx="7451352" cy="4649274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5" t="1106" r="267" b="490"/>
            <a:stretch/>
          </p:blipFill>
          <p:spPr bwMode="auto">
            <a:xfrm>
              <a:off x="9175153" y="1412776"/>
              <a:ext cx="7060199" cy="4649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ounded Rectangle 8"/>
            <p:cNvSpPr/>
            <p:nvPr/>
          </p:nvSpPr>
          <p:spPr>
            <a:xfrm rot="16200000">
              <a:off x="8154000" y="3145225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880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990033"/>
                </a:solidFill>
              </a:rPr>
              <a:t>Section C: Student Activity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1560" y="764704"/>
                <a:ext cx="7920880" cy="5810437"/>
              </a:xfrm>
              <a:prstGeom prst="rect">
                <a:avLst/>
              </a:prstGeom>
            </p:spPr>
            <p:txBody>
              <a:bodyPr wrap="square" numCol="2">
                <a:spAutoFit/>
              </a:bodyPr>
              <a:lstStyle/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(Calculations must be shown in all cases.)</a:t>
                </a:r>
              </a:p>
              <a:p>
                <a:r>
                  <a:rPr lang="en-IE" sz="2000" dirty="0">
                    <a:solidFill>
                      <a:srgbClr val="990033"/>
                    </a:solidFill>
                  </a:rPr>
                  <a:t>1. Assuming this pattern continues, determine whether the following are</a:t>
                </a:r>
              </a:p>
              <a:p>
                <a:r>
                  <a:rPr lang="en-IE" sz="2000" dirty="0">
                    <a:solidFill>
                      <a:srgbClr val="990033"/>
                    </a:solidFill>
                  </a:rPr>
                  <a:t>geometric sequences?</a:t>
                </a:r>
              </a:p>
              <a:p>
                <a14:m>
                  <m:oMath xmlns:m="http://schemas.openxmlformats.org/officeDocument/2006/math">
                    <m:r>
                      <a:rPr lang="pl-PL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pl-PL" sz="2000" dirty="0">
                    <a:solidFill>
                      <a:srgbClr val="990033"/>
                    </a:solidFill>
                  </a:rPr>
                  <a:t>. 75, -25, 5,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pl-PL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𝑏</m:t>
                    </m:r>
                  </m:oMath>
                </a14:m>
                <a:r>
                  <a:rPr lang="pl-PL" sz="2000" dirty="0">
                    <a:solidFill>
                      <a:srgbClr val="990033"/>
                    </a:solidFill>
                  </a:rPr>
                  <a:t>. 4, 6, 8, 10,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pl-PL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𝑐</m:t>
                    </m:r>
                  </m:oMath>
                </a14:m>
                <a:r>
                  <a:rPr lang="pl-PL" sz="2000" dirty="0">
                    <a:solidFill>
                      <a:srgbClr val="990033"/>
                    </a:solidFill>
                  </a:rPr>
                  <a:t>. </a:t>
                </a:r>
                <a:r>
                  <a:rPr lang="pl-PL" sz="2000" dirty="0" smtClean="0">
                    <a:solidFill>
                      <a:srgbClr val="990033"/>
                    </a:solidFill>
                  </a:rPr>
                  <a:t>b</a:t>
                </a:r>
                <a:r>
                  <a:rPr lang="x-none" sz="2000" baseline="30000" smtClean="0">
                    <a:solidFill>
                      <a:srgbClr val="990033"/>
                    </a:solidFill>
                  </a:rPr>
                  <a:t>6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, b</a:t>
                </a:r>
                <a:r>
                  <a:rPr lang="x-none" sz="2000" baseline="30000" smtClean="0">
                    <a:solidFill>
                      <a:srgbClr val="990033"/>
                    </a:solidFill>
                  </a:rPr>
                  <a:t>5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c</a:t>
                </a:r>
                <a:r>
                  <a:rPr lang="en-IE" sz="2000" dirty="0">
                    <a:solidFill>
                      <a:srgbClr val="990033"/>
                    </a:solidFill>
                  </a:rPr>
                  <a:t>,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b</a:t>
                </a:r>
                <a:r>
                  <a:rPr lang="x-none" sz="2000" baseline="30000" smtClean="0">
                    <a:solidFill>
                      <a:srgbClr val="990033"/>
                    </a:solidFill>
                  </a:rPr>
                  <a:t>4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c</a:t>
                </a:r>
                <a:r>
                  <a:rPr lang="x-none" sz="2000" baseline="30000" smtClean="0">
                    <a:solidFill>
                      <a:srgbClr val="990033"/>
                    </a:solidFill>
                  </a:rPr>
                  <a:t>2</a:t>
                </a:r>
                <a:r>
                  <a:rPr lang="x-none" sz="2000" smtClean="0">
                    <a:solidFill>
                      <a:srgbClr val="990033"/>
                    </a:solidFill>
                  </a:rPr>
                  <a:t>,</a:t>
                </a:r>
                <a:endParaRPr lang="en-IE" sz="2000" dirty="0" smtClean="0">
                  <a:solidFill>
                    <a:srgbClr val="990033"/>
                  </a:solidFill>
                </a:endParaRPr>
              </a:p>
              <a:p>
                <a:endParaRPr lang="x-none" sz="2000">
                  <a:solidFill>
                    <a:srgbClr val="990033"/>
                  </a:solidFill>
                </a:endParaRPr>
              </a:p>
              <a:p>
                <a:r>
                  <a:rPr lang="en-IE" sz="2000" dirty="0">
                    <a:solidFill>
                      <a:srgbClr val="990033"/>
                    </a:solidFill>
                  </a:rPr>
                  <a:t>2. If the first term of a geometric sequence is 1/5 and the fifth term of the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same sequence </a:t>
                </a:r>
                <a:r>
                  <a:rPr lang="en-IE" sz="2000" dirty="0">
                    <a:solidFill>
                      <a:srgbClr val="990033"/>
                    </a:solidFill>
                  </a:rPr>
                  <a:t>is 81/80, find:</a:t>
                </a: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a.     r, the </a:t>
                </a:r>
                <a:r>
                  <a:rPr lang="en-IE" sz="2000" dirty="0">
                    <a:solidFill>
                      <a:srgbClr val="990033"/>
                    </a:solidFill>
                  </a:rPr>
                  <a:t>common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ratio</a:t>
                </a:r>
              </a:p>
              <a:p>
                <a:pPr marL="457200" indent="-457200">
                  <a:buAutoNum type="alphaLcPeriod" startAt="2"/>
                </a:pPr>
                <a:r>
                  <a:rPr lang="en-IE" sz="2000" dirty="0" smtClean="0">
                    <a:solidFill>
                      <a:srgbClr val="990033"/>
                    </a:solidFill>
                  </a:rPr>
                  <a:t>T</a:t>
                </a:r>
                <a:r>
                  <a:rPr lang="en-IE" sz="2000" baseline="-25000" dirty="0" smtClean="0">
                    <a:solidFill>
                      <a:srgbClr val="990033"/>
                    </a:solidFill>
                  </a:rPr>
                  <a:t>10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 </a:t>
                </a:r>
                <a:r>
                  <a:rPr lang="en-IE" sz="2000" dirty="0">
                    <a:solidFill>
                      <a:srgbClr val="990033"/>
                    </a:solidFill>
                  </a:rPr>
                  <a:t>, the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10</a:t>
                </a:r>
                <a:r>
                  <a:rPr lang="en-IE" sz="2000" baseline="30000" dirty="0" smtClean="0">
                    <a:solidFill>
                      <a:srgbClr val="990033"/>
                    </a:solidFill>
                  </a:rPr>
                  <a:t>th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 term</a:t>
                </a:r>
              </a:p>
              <a:p>
                <a:pPr marL="457200" indent="-457200">
                  <a:buAutoNum type="alphaLcPeriod" startAt="2"/>
                </a:pPr>
                <a:endParaRPr lang="en-IE" sz="2000" dirty="0">
                  <a:solidFill>
                    <a:srgbClr val="990033"/>
                  </a:solidFill>
                </a:endParaRPr>
              </a:p>
              <a:p>
                <a:r>
                  <a:rPr lang="en-IE" sz="2000" dirty="0">
                    <a:solidFill>
                      <a:srgbClr val="990033"/>
                    </a:solidFill>
                  </a:rPr>
                  <a:t>3. The first term of a geometric sequence is 6 and the common ratio is 3.</a:t>
                </a: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Find </a:t>
                </a:r>
                <a:r>
                  <a:rPr lang="en-IE" sz="2000" dirty="0" err="1" smtClean="0">
                    <a:solidFill>
                      <a:srgbClr val="990033"/>
                    </a:solidFill>
                  </a:rPr>
                  <a:t>T</a:t>
                </a:r>
                <a:r>
                  <a:rPr lang="en-IE" sz="2000" baseline="-25000" dirty="0" err="1" smtClean="0">
                    <a:solidFill>
                      <a:srgbClr val="990033"/>
                    </a:solidFill>
                  </a:rPr>
                  <a:t>n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 , </a:t>
                </a:r>
                <a:r>
                  <a:rPr lang="en-IE" sz="2000" dirty="0">
                    <a:solidFill>
                      <a:srgbClr val="990033"/>
                    </a:solidFill>
                  </a:rPr>
                  <a:t>the general term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.</a:t>
                </a:r>
              </a:p>
              <a:p>
                <a:endParaRPr lang="en-IE" sz="2000" dirty="0">
                  <a:solidFill>
                    <a:srgbClr val="990033"/>
                  </a:solidFill>
                </a:endParaRPr>
              </a:p>
              <a:p>
                <a:r>
                  <a:rPr lang="en-IE" sz="2000" dirty="0">
                    <a:solidFill>
                      <a:srgbClr val="990033"/>
                    </a:solidFill>
                  </a:rPr>
                  <a:t>4. Find r, the common ratio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and </a:t>
                </a:r>
                <a:r>
                  <a:rPr lang="en-IE" sz="2000" dirty="0" err="1" smtClean="0">
                    <a:solidFill>
                      <a:srgbClr val="990033"/>
                    </a:solidFill>
                  </a:rPr>
                  <a:t>T</a:t>
                </a:r>
                <a:r>
                  <a:rPr lang="en-IE" sz="2000" baseline="-25000" dirty="0" err="1" smtClean="0">
                    <a:solidFill>
                      <a:srgbClr val="990033"/>
                    </a:solidFill>
                  </a:rPr>
                  <a:t>n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, </a:t>
                </a:r>
                <a:r>
                  <a:rPr lang="en-IE" sz="2000" dirty="0">
                    <a:solidFill>
                      <a:srgbClr val="990033"/>
                    </a:solidFill>
                  </a:rPr>
                  <a:t>the general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term </a:t>
                </a:r>
                <a:r>
                  <a:rPr lang="en-IE" sz="2000" dirty="0" err="1" smtClean="0">
                    <a:solidFill>
                      <a:srgbClr val="990033"/>
                    </a:solidFill>
                  </a:rPr>
                  <a:t>T</a:t>
                </a:r>
                <a:r>
                  <a:rPr lang="en-IE" sz="2000" baseline="-25000" dirty="0" err="1" smtClean="0">
                    <a:solidFill>
                      <a:srgbClr val="990033"/>
                    </a:solidFill>
                  </a:rPr>
                  <a:t>n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 for </a:t>
                </a:r>
                <a:r>
                  <a:rPr lang="en-IE" sz="2000" dirty="0">
                    <a:solidFill>
                      <a:srgbClr val="990033"/>
                    </a:solidFill>
                  </a:rPr>
                  <a:t>the following</a:t>
                </a:r>
              </a:p>
              <a:p>
                <a:r>
                  <a:rPr lang="en-IE" sz="2000" dirty="0">
                    <a:solidFill>
                      <a:srgbClr val="990033"/>
                    </a:solidFill>
                  </a:rPr>
                  <a:t>geometric sequences:</a:t>
                </a:r>
                <a:endParaRPr lang="en-IE" sz="2000" dirty="0" smtClean="0">
                  <a:solidFill>
                    <a:srgbClr val="990033"/>
                  </a:solidFill>
                </a:endParaRPr>
              </a:p>
              <a:p>
                <a:pPr algn="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2000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𝑎</m:t>
                      </m:r>
                      <m:r>
                        <a:rPr lang="en-IE" sz="2000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. 64, −96, 144, −216,                          </m:t>
                      </m:r>
                      <m:r>
                        <a:rPr lang="en-IE" sz="2000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𝑏</m:t>
                      </m:r>
                      <m:r>
                        <a:rPr lang="en-IE" sz="2000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. 2, 6, 18, 54,</m:t>
                      </m:r>
                    </m:oMath>
                  </m:oMathPara>
                </a14:m>
                <a:endParaRPr lang="en-IE" sz="2000" dirty="0" smtClean="0">
                  <a:solidFill>
                    <a:srgbClr val="990033"/>
                  </a:solidFill>
                </a:endParaRPr>
              </a:p>
              <a:p>
                <a:endParaRPr lang="en-IE" sz="1400" dirty="0">
                  <a:solidFill>
                    <a:srgbClr val="990033"/>
                  </a:solidFill>
                </a:endParaRPr>
              </a:p>
              <a:p>
                <a:pPr>
                  <a:tabLst>
                    <a:tab pos="5567363" algn="l"/>
                  </a:tabLs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E" sz="2000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𝑐</m:t>
                      </m:r>
                      <m:r>
                        <a:rPr lang="en-IE" sz="2000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. </m:t>
                      </m:r>
                      <m:f>
                        <m:fPr>
                          <m:ctrlPr>
                            <a:rPr lang="en-IE" sz="2000" i="1" dirty="0" smtClean="0">
                              <a:solidFill>
                                <a:srgbClr val="990033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0" i="1" dirty="0" smtClean="0">
                              <a:solidFill>
                                <a:srgbClr val="990033"/>
                              </a:solidFill>
                              <a:latin typeface="Cambria Math"/>
                            </a:rPr>
                            <m:t>2</m:t>
                          </m:r>
                        </m:num>
                        <m:den>
                          <m:r>
                            <a:rPr lang="en-IE" sz="2000" b="0" i="1" dirty="0" smtClean="0">
                              <a:solidFill>
                                <a:srgbClr val="990033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IE" sz="2000" b="0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,</m:t>
                      </m:r>
                      <m:f>
                        <m:fPr>
                          <m:ctrlPr>
                            <a:rPr lang="en-IE" sz="2000" b="0" i="1" dirty="0" smtClean="0">
                              <a:solidFill>
                                <a:srgbClr val="990033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0" i="1" dirty="0" smtClean="0">
                              <a:solidFill>
                                <a:srgbClr val="990033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IE" sz="2000" b="0" i="1" dirty="0" smtClean="0">
                              <a:solidFill>
                                <a:srgbClr val="990033"/>
                              </a:solidFill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IE" sz="2000" b="0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,</m:t>
                      </m:r>
                      <m:f>
                        <m:fPr>
                          <m:ctrlPr>
                            <a:rPr lang="en-IE" sz="2000" b="0" i="1" dirty="0" smtClean="0">
                              <a:solidFill>
                                <a:srgbClr val="990033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0" i="1" dirty="0" smtClean="0">
                              <a:solidFill>
                                <a:srgbClr val="990033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IE" sz="2000" b="0" i="1" dirty="0" smtClean="0">
                              <a:solidFill>
                                <a:srgbClr val="990033"/>
                              </a:solidFill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IE" sz="2000" b="0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,</m:t>
                      </m:r>
                      <m:f>
                        <m:fPr>
                          <m:ctrlPr>
                            <a:rPr lang="en-IE" sz="2000" b="0" i="1" dirty="0" smtClean="0">
                              <a:solidFill>
                                <a:srgbClr val="990033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IE" sz="2000" b="0" i="1" dirty="0" smtClean="0">
                              <a:solidFill>
                                <a:srgbClr val="990033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IE" sz="2000" b="0" i="1" dirty="0" smtClean="0">
                              <a:solidFill>
                                <a:srgbClr val="990033"/>
                              </a:solidFill>
                              <a:latin typeface="Cambria Math"/>
                            </a:rPr>
                            <m:t>12</m:t>
                          </m:r>
                        </m:den>
                      </m:f>
                      <m:r>
                        <a:rPr lang="en-IE" sz="2000" b="0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                                                      </m:t>
                      </m:r>
                      <m:r>
                        <a:rPr lang="en-IE" sz="2000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𝑑</m:t>
                      </m:r>
                      <m:r>
                        <a:rPr lang="en-IE" sz="2000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. </m:t>
                      </m:r>
                      <m:r>
                        <a:rPr lang="en-IE" sz="2000" i="1" dirty="0" err="1">
                          <a:solidFill>
                            <a:srgbClr val="990033"/>
                          </a:solidFill>
                          <a:latin typeface="Cambria Math"/>
                        </a:rPr>
                        <m:t>𝑥𝑦</m:t>
                      </m:r>
                      <m:r>
                        <a:rPr lang="en-IE" sz="2000" i="1" dirty="0">
                          <a:solidFill>
                            <a:srgbClr val="990033"/>
                          </a:solidFill>
                          <a:latin typeface="Cambria Math"/>
                        </a:rPr>
                        <m:t>, </m:t>
                      </m:r>
                      <m:sSup>
                        <m:sSupPr>
                          <m:ctrlPr>
                            <a:rPr lang="en-IE" sz="2000" i="1" dirty="0" smtClean="0">
                              <a:solidFill>
                                <a:srgbClr val="990033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000" b="0" i="1" dirty="0" smtClean="0">
                              <a:solidFill>
                                <a:srgbClr val="990033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E" sz="2000" b="0" i="1" dirty="0" smtClean="0">
                              <a:solidFill>
                                <a:srgbClr val="990033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IE" sz="2000" b="0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𝑦</m:t>
                      </m:r>
                      <m:r>
                        <a:rPr lang="en-IE" sz="2000" b="0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IE" sz="2000" b="0" i="1" dirty="0" smtClean="0">
                              <a:solidFill>
                                <a:srgbClr val="990033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000" b="0" i="1" dirty="0" smtClean="0">
                              <a:solidFill>
                                <a:srgbClr val="990033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E" sz="2000" b="0" i="1" dirty="0" smtClean="0">
                              <a:solidFill>
                                <a:srgbClr val="990033"/>
                              </a:solidFill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IE" sz="2000" b="0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𝑦</m:t>
                      </m:r>
                      <m:r>
                        <a:rPr lang="en-IE" sz="2000" b="0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IE" sz="2000" b="0" i="1" dirty="0" smtClean="0">
                              <a:solidFill>
                                <a:srgbClr val="990033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IE" sz="2000" b="0" i="1" dirty="0" smtClean="0">
                              <a:solidFill>
                                <a:srgbClr val="990033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IE" sz="2000" b="0" i="1" dirty="0" smtClean="0">
                              <a:solidFill>
                                <a:srgbClr val="990033"/>
                              </a:solidFill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IE" sz="2000" b="0" i="1" dirty="0" smtClean="0">
                          <a:solidFill>
                            <a:srgbClr val="990033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IE" sz="2000" dirty="0" smtClean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764704"/>
                <a:ext cx="7920880" cy="5810437"/>
              </a:xfrm>
              <a:prstGeom prst="rect">
                <a:avLst/>
              </a:prstGeom>
              <a:blipFill rotWithShape="1">
                <a:blip r:embed="rId2"/>
                <a:stretch>
                  <a:fillRect l="-769" t="-524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8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990033"/>
                </a:solidFill>
              </a:rPr>
              <a:t>Section C: Student Activity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1560" y="764704"/>
                <a:ext cx="7920880" cy="4223016"/>
              </a:xfrm>
              <a:prstGeom prst="rect">
                <a:avLst/>
              </a:prstGeom>
            </p:spPr>
            <p:txBody>
              <a:bodyPr wrap="square" numCol="1">
                <a:spAutoFit/>
              </a:bodyPr>
              <a:lstStyle/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5</a:t>
                </a:r>
                <a:r>
                  <a:rPr lang="en-IE" sz="2000" dirty="0">
                    <a:solidFill>
                      <a:srgbClr val="990033"/>
                    </a:solidFill>
                  </a:rPr>
                  <a:t>. Insert 3 numbers between 2 and 18 such that the sequence formed is</a:t>
                </a:r>
              </a:p>
              <a:p>
                <a:r>
                  <a:rPr lang="en-IE" sz="2000" dirty="0">
                    <a:solidFill>
                      <a:srgbClr val="990033"/>
                    </a:solidFill>
                  </a:rPr>
                  <a:t>geometric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.</a:t>
                </a:r>
              </a:p>
              <a:p>
                <a:endParaRPr lang="en-IE" sz="2000" dirty="0">
                  <a:solidFill>
                    <a:srgbClr val="990033"/>
                  </a:solidFill>
                </a:endParaRPr>
              </a:p>
              <a:p>
                <a:r>
                  <a:rPr lang="en-IE" sz="2000" dirty="0">
                    <a:solidFill>
                      <a:srgbClr val="990033"/>
                    </a:solidFill>
                  </a:rPr>
                  <a:t>6. Originally Holly and Saoirse were the only employees in a firm. Holly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earns €</a:t>
                </a:r>
                <a:r>
                  <a:rPr lang="en-IE" sz="2000" dirty="0">
                    <a:solidFill>
                      <a:srgbClr val="990033"/>
                    </a:solidFill>
                  </a:rPr>
                  <a:t>80,000 and the Saoirse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earns €</a:t>
                </a:r>
                <a:r>
                  <a:rPr lang="en-IE" sz="2000" dirty="0">
                    <a:solidFill>
                      <a:srgbClr val="990033"/>
                    </a:solidFill>
                  </a:rPr>
                  <a:t>10,000. As the firm expands two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new positions </a:t>
                </a:r>
                <a:r>
                  <a:rPr lang="en-IE" sz="2000" dirty="0">
                    <a:solidFill>
                      <a:srgbClr val="990033"/>
                    </a:solidFill>
                  </a:rPr>
                  <a:t>are created with a pay scale between the two existing staff such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that all </a:t>
                </a:r>
                <a:r>
                  <a:rPr lang="en-IE" sz="2000" dirty="0">
                    <a:solidFill>
                      <a:srgbClr val="990033"/>
                    </a:solidFill>
                  </a:rPr>
                  <a:t>four yearly salaries will be in geometric sequence. Find the monthly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salaries of </a:t>
                </a:r>
                <a:r>
                  <a:rPr lang="en-IE" sz="2000" dirty="0">
                    <a:solidFill>
                      <a:srgbClr val="990033"/>
                    </a:solidFill>
                  </a:rPr>
                  <a:t>the two new employees. Show your calculations.</a:t>
                </a:r>
              </a:p>
              <a:p>
                <a:endParaRPr lang="en-IE" sz="2000" dirty="0" smtClean="0">
                  <a:solidFill>
                    <a:srgbClr val="990033"/>
                  </a:solidFill>
                </a:endParaRP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7</a:t>
                </a:r>
                <a:r>
                  <a:rPr lang="en-IE" sz="2000" dirty="0">
                    <a:solidFill>
                      <a:srgbClr val="990033"/>
                    </a:solidFill>
                  </a:rPr>
                  <a:t>. In a geometric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sequence T</a:t>
                </a:r>
                <a:r>
                  <a:rPr lang="en-IE" sz="2000" baseline="-25000" dirty="0" smtClean="0">
                    <a:solidFill>
                      <a:srgbClr val="990033"/>
                    </a:solidFill>
                  </a:rPr>
                  <a:t>5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 = </a:t>
                </a:r>
                <a:r>
                  <a:rPr lang="en-IE" sz="2000" dirty="0">
                    <a:solidFill>
                      <a:srgbClr val="990033"/>
                    </a:solidFill>
                  </a:rPr>
                  <a:t>3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and T</a:t>
                </a:r>
                <a:r>
                  <a:rPr lang="en-IE" sz="2000" baseline="-25000" dirty="0" smtClean="0">
                    <a:solidFill>
                      <a:srgbClr val="990033"/>
                    </a:solidFill>
                  </a:rPr>
                  <a:t>8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00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E" sz="2000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3</m:t>
                        </m:r>
                      </m:num>
                      <m:den>
                        <m:r>
                          <a:rPr lang="en-IE" sz="2000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8</m:t>
                        </m:r>
                      </m:den>
                    </m:f>
                  </m:oMath>
                </a14:m>
                <a:r>
                  <a:rPr lang="en-IE" sz="2000" dirty="0">
                    <a:solidFill>
                      <a:srgbClr val="990033"/>
                    </a:solidFill>
                  </a:rPr>
                  <a:t>, find the common ratio and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the first </a:t>
                </a:r>
                <a:r>
                  <a:rPr lang="en-IE" sz="2000" dirty="0">
                    <a:solidFill>
                      <a:srgbClr val="990033"/>
                    </a:solidFill>
                  </a:rPr>
                  <a:t>term.</a:t>
                </a:r>
              </a:p>
              <a:p>
                <a:endParaRPr lang="en-IE" sz="2000" dirty="0" smtClean="0">
                  <a:solidFill>
                    <a:srgbClr val="990033"/>
                  </a:solidFill>
                </a:endParaRP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8. If  </a:t>
                </a:r>
                <a14:m>
                  <m:oMath xmlns:m="http://schemas.openxmlformats.org/officeDocument/2006/math"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𝑥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− 4 , 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𝑥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+ 2 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3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𝑥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+ 6 </m:t>
                    </m:r>
                  </m:oMath>
                </a14:m>
                <a:r>
                  <a:rPr lang="en-IE" sz="2000" dirty="0">
                    <a:solidFill>
                      <a:srgbClr val="990033"/>
                    </a:solidFill>
                  </a:rPr>
                  <a:t>form a geometric sequence, find </a:t>
                </a:r>
                <a14:m>
                  <m:oMath xmlns:m="http://schemas.openxmlformats.org/officeDocument/2006/math"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764704"/>
                <a:ext cx="7920880" cy="4223016"/>
              </a:xfrm>
              <a:prstGeom prst="rect">
                <a:avLst/>
              </a:prstGeom>
              <a:blipFill rotWithShape="1">
                <a:blip r:embed="rId2"/>
                <a:stretch>
                  <a:fillRect l="-769" t="-722" b="-1587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85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990033"/>
                </a:solidFill>
              </a:rPr>
              <a:t>Section C: Student Activity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1560" y="764704"/>
                <a:ext cx="7920880" cy="4842801"/>
              </a:xfrm>
              <a:prstGeom prst="rect">
                <a:avLst/>
              </a:prstGeom>
            </p:spPr>
            <p:txBody>
              <a:bodyPr wrap="square" numCol="1">
                <a:spAutoFit/>
              </a:bodyPr>
              <a:lstStyle/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9</a:t>
                </a:r>
                <a:r>
                  <a:rPr lang="en-IE" sz="2000" dirty="0">
                    <a:solidFill>
                      <a:srgbClr val="990033"/>
                    </a:solidFill>
                  </a:rPr>
                  <a:t>. Three numbers form an arithmetic sequence. The first term minus the</a:t>
                </a:r>
              </a:p>
              <a:p>
                <a:r>
                  <a:rPr lang="en-IE" sz="2000" dirty="0">
                    <a:solidFill>
                      <a:srgbClr val="990033"/>
                    </a:solidFill>
                  </a:rPr>
                  <a:t>third term is 8. When the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1</a:t>
                </a:r>
                <a:r>
                  <a:rPr lang="en-IE" sz="2000" baseline="30000" dirty="0" smtClean="0">
                    <a:solidFill>
                      <a:srgbClr val="990033"/>
                    </a:solidFill>
                  </a:rPr>
                  <a:t>st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 </a:t>
                </a:r>
                <a:r>
                  <a:rPr lang="x-none" sz="2000" smtClean="0">
                    <a:solidFill>
                      <a:srgbClr val="990033"/>
                    </a:solidFill>
                  </a:rPr>
                  <a:t>, 2</a:t>
                </a:r>
                <a:r>
                  <a:rPr lang="en-IE" sz="2000" baseline="30000" dirty="0" err="1" smtClean="0">
                    <a:solidFill>
                      <a:srgbClr val="990033"/>
                    </a:solidFill>
                  </a:rPr>
                  <a:t>nd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 and 3</a:t>
                </a:r>
                <a:r>
                  <a:rPr lang="en-IE" sz="2000" baseline="30000" dirty="0" smtClean="0">
                    <a:solidFill>
                      <a:srgbClr val="990033"/>
                    </a:solidFill>
                  </a:rPr>
                  <a:t>rd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 terms </a:t>
                </a:r>
                <a:r>
                  <a:rPr lang="en-IE" sz="2000" dirty="0">
                    <a:solidFill>
                      <a:srgbClr val="990033"/>
                    </a:solidFill>
                  </a:rPr>
                  <a:t>are increased by 3, 5, and 8</a:t>
                </a:r>
              </a:p>
              <a:p>
                <a:r>
                  <a:rPr lang="en-IE" sz="2000" dirty="0">
                    <a:solidFill>
                      <a:srgbClr val="990033"/>
                    </a:solidFill>
                  </a:rPr>
                  <a:t>respectively, the resulting numbers form a geometric sequence. Find the</a:t>
                </a:r>
              </a:p>
              <a:p>
                <a:r>
                  <a:rPr lang="en-IE" sz="2000" dirty="0">
                    <a:solidFill>
                      <a:srgbClr val="990033"/>
                    </a:solidFill>
                  </a:rPr>
                  <a:t>common difference of the arithmetic sequence and find the first three</a:t>
                </a:r>
              </a:p>
              <a:p>
                <a:r>
                  <a:rPr lang="en-IE" sz="2000" dirty="0">
                    <a:solidFill>
                      <a:srgbClr val="990033"/>
                    </a:solidFill>
                  </a:rPr>
                  <a:t>terms of the geometric sequence. Is it true in general that if the terms of a</a:t>
                </a:r>
              </a:p>
              <a:p>
                <a:r>
                  <a:rPr lang="en-IE" sz="2000" dirty="0">
                    <a:solidFill>
                      <a:srgbClr val="990033"/>
                    </a:solidFill>
                  </a:rPr>
                  <a:t>geometric sequence are increased by a fixed amount the resulting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sequence is also </a:t>
                </a:r>
                <a:r>
                  <a:rPr lang="en-IE" sz="2000" dirty="0">
                    <a:solidFill>
                      <a:srgbClr val="990033"/>
                    </a:solidFill>
                  </a:rPr>
                  <a:t>geometric.</a:t>
                </a:r>
              </a:p>
              <a:p>
                <a:endParaRPr lang="en-IE" sz="2000" dirty="0" smtClean="0">
                  <a:solidFill>
                    <a:srgbClr val="990033"/>
                  </a:solidFill>
                </a:endParaRP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10</a:t>
                </a:r>
                <a:r>
                  <a:rPr lang="en-IE" sz="2000" dirty="0">
                    <a:solidFill>
                      <a:srgbClr val="990033"/>
                    </a:solidFill>
                  </a:rPr>
                  <a:t>. In a firm, all employees have the same starting salary and it increases by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a fixed </a:t>
                </a:r>
                <a:r>
                  <a:rPr lang="en-IE" sz="2000" dirty="0">
                    <a:solidFill>
                      <a:srgbClr val="990033"/>
                    </a:solidFill>
                  </a:rPr>
                  <a:t>percentage each year. Show the salary pattern of any employee over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the first </a:t>
                </a:r>
                <a:r>
                  <a:rPr lang="en-IE" sz="2000" dirty="0">
                    <a:solidFill>
                      <a:srgbClr val="990033"/>
                    </a:solidFill>
                  </a:rPr>
                  <a:t>four years of his or her employment. If Joan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earns €</a:t>
                </a:r>
                <a:r>
                  <a:rPr lang="en-IE" sz="2000" dirty="0">
                    <a:solidFill>
                      <a:srgbClr val="990033"/>
                    </a:solidFill>
                  </a:rPr>
                  <a:t>40,000 and she is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in her </a:t>
                </a:r>
                <a:r>
                  <a:rPr lang="en-IE" sz="2000" dirty="0">
                    <a:solidFill>
                      <a:srgbClr val="990033"/>
                    </a:solidFill>
                  </a:rPr>
                  <a:t>third year of service and Sally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earns €</a:t>
                </a:r>
                <a:r>
                  <a:rPr lang="en-IE" sz="2000" dirty="0">
                    <a:solidFill>
                      <a:srgbClr val="990033"/>
                    </a:solidFill>
                  </a:rPr>
                  <a:t>50,000 and is in her fourth year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of service</a:t>
                </a:r>
                <a:r>
                  <a:rPr lang="en-IE" sz="2000" dirty="0">
                    <a:solidFill>
                      <a:srgbClr val="990033"/>
                    </a:solidFill>
                  </a:rPr>
                  <a:t>. Find the starting salary for employees in this firm.</a:t>
                </a:r>
              </a:p>
              <a:p>
                <a:endParaRPr lang="en-IE" sz="2000" dirty="0" smtClean="0">
                  <a:solidFill>
                    <a:srgbClr val="990033"/>
                  </a:solidFill>
                </a:endParaRP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11</a:t>
                </a:r>
                <a:r>
                  <a:rPr lang="en-IE" sz="2000" dirty="0">
                    <a:solidFill>
                      <a:srgbClr val="990033"/>
                    </a:solidFill>
                  </a:rPr>
                  <a:t>. Three numbers of a geometric sequence are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IE" sz="200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E" sz="2000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16</m:t>
                        </m:r>
                      </m:num>
                      <m:den>
                        <m:r>
                          <a:rPr lang="en-IE" sz="2000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5</m:t>
                        </m:r>
                      </m:den>
                    </m:f>
                    <m:r>
                      <a:rPr lang="en-IE" sz="2000" b="0" i="1" smtClean="0">
                        <a:solidFill>
                          <a:srgbClr val="990033"/>
                        </a:solidFill>
                        <a:latin typeface="Cambria Math"/>
                      </a:rPr>
                      <m:t>,</m:t>
                    </m:r>
                    <m:r>
                      <a:rPr lang="en-IE" sz="2000" b="0" i="1" smtClean="0">
                        <a:solidFill>
                          <a:srgbClr val="990033"/>
                        </a:solidFill>
                        <a:latin typeface="Cambria Math"/>
                      </a:rPr>
                      <m:t>𝑦</m:t>
                    </m:r>
                    <m:r>
                      <a:rPr lang="en-IE" sz="2000" b="0" i="1" smtClean="0">
                        <a:solidFill>
                          <a:srgbClr val="990033"/>
                        </a:solidFill>
                        <a:latin typeface="Cambria Math"/>
                      </a:rPr>
                      <m:t>,</m:t>
                    </m:r>
                    <m:f>
                      <m:fPr>
                        <m:ctrlPr>
                          <a:rPr lang="en-IE" sz="2000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E" sz="2000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5</m:t>
                        </m:r>
                      </m:num>
                      <m:den>
                        <m:r>
                          <a:rPr lang="en-IE" sz="2000" b="0" i="1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16</m:t>
                        </m:r>
                      </m:den>
                    </m:f>
                  </m:oMath>
                </a14:m>
                <a:r>
                  <a:rPr lang="en-IE" sz="2000" dirty="0">
                    <a:solidFill>
                      <a:srgbClr val="990033"/>
                    </a:solidFill>
                  </a:rPr>
                  <a:t>. Find values for </a:t>
                </a:r>
                <a14:m>
                  <m:oMath xmlns:m="http://schemas.openxmlformats.org/officeDocument/2006/math"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𝑦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.</a:t>
                </a:r>
                <a:endParaRPr lang="en-IE" sz="2000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764704"/>
                <a:ext cx="7920880" cy="4842801"/>
              </a:xfrm>
              <a:prstGeom prst="rect">
                <a:avLst/>
              </a:prstGeom>
              <a:blipFill rotWithShape="1">
                <a:blip r:embed="rId2"/>
                <a:stretch>
                  <a:fillRect l="-769" t="-629" r="-385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8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990033"/>
                </a:solidFill>
              </a:rPr>
              <a:t>Section C: Student Activity 3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764704"/>
            <a:ext cx="7920880" cy="1938992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12</a:t>
            </a:r>
            <a:r>
              <a:rPr lang="en-IE" sz="2000" dirty="0">
                <a:solidFill>
                  <a:srgbClr val="990033"/>
                </a:solidFill>
              </a:rPr>
              <a:t>. </a:t>
            </a:r>
            <a:r>
              <a:rPr lang="en-IE" sz="2000" dirty="0" smtClean="0">
                <a:solidFill>
                  <a:srgbClr val="990033"/>
                </a:solidFill>
              </a:rPr>
              <a:t>A four </a:t>
            </a:r>
            <a:r>
              <a:rPr lang="en-IE" sz="2000" dirty="0">
                <a:solidFill>
                  <a:srgbClr val="990033"/>
                </a:solidFill>
              </a:rPr>
              <a:t>year old car is valued </a:t>
            </a:r>
            <a:r>
              <a:rPr lang="en-IE" sz="2000" dirty="0" smtClean="0">
                <a:solidFill>
                  <a:srgbClr val="990033"/>
                </a:solidFill>
              </a:rPr>
              <a:t>at €</a:t>
            </a:r>
            <a:r>
              <a:rPr lang="en-IE" sz="2000" dirty="0">
                <a:solidFill>
                  <a:srgbClr val="990033"/>
                </a:solidFill>
              </a:rPr>
              <a:t>16,038.00. A year later the same car is </a:t>
            </a:r>
            <a:r>
              <a:rPr lang="en-IE" sz="2000" dirty="0" smtClean="0">
                <a:solidFill>
                  <a:srgbClr val="990033"/>
                </a:solidFill>
              </a:rPr>
              <a:t>valued at €</a:t>
            </a:r>
            <a:r>
              <a:rPr lang="en-IE" sz="2000" dirty="0">
                <a:solidFill>
                  <a:srgbClr val="990033"/>
                </a:solidFill>
              </a:rPr>
              <a:t>14,434.20. If the value of the car continues to depreciate at a fixed </a:t>
            </a:r>
            <a:r>
              <a:rPr lang="en-IE" sz="2000" dirty="0" smtClean="0">
                <a:solidFill>
                  <a:srgbClr val="990033"/>
                </a:solidFill>
              </a:rPr>
              <a:t>annual rate</a:t>
            </a:r>
            <a:r>
              <a:rPr lang="en-IE" sz="2000" dirty="0">
                <a:solidFill>
                  <a:srgbClr val="990033"/>
                </a:solidFill>
              </a:rPr>
              <a:t>. Find the original value of the car correct to the nearest euro.</a:t>
            </a:r>
          </a:p>
          <a:p>
            <a:endParaRPr lang="en-IE" sz="2000" dirty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1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990033"/>
                </a:solidFill>
              </a:rPr>
              <a:t>Section A</a:t>
            </a:r>
            <a:r>
              <a:rPr lang="en-IE" b="1" dirty="0" smtClean="0">
                <a:solidFill>
                  <a:srgbClr val="990033"/>
                </a:solidFill>
              </a:rPr>
              <a:t>: Introduction</a:t>
            </a:r>
            <a:endParaRPr lang="en-IE" dirty="0"/>
          </a:p>
        </p:txBody>
      </p:sp>
      <p:sp>
        <p:nvSpPr>
          <p:cNvPr id="5" name="Rectangle 4"/>
          <p:cNvSpPr/>
          <p:nvPr/>
        </p:nvSpPr>
        <p:spPr>
          <a:xfrm>
            <a:off x="611560" y="1052736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What is a sequence?  </a:t>
            </a:r>
          </a:p>
          <a:p>
            <a:r>
              <a:rPr lang="x-none" sz="2000" smtClean="0">
                <a:solidFill>
                  <a:srgbClr val="990033"/>
                </a:solidFill>
              </a:rPr>
              <a:t> </a:t>
            </a:r>
            <a:endParaRPr lang="x-none" sz="200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Sequences can be finite or infinite. </a:t>
            </a: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Can you give me examples of sequences? </a:t>
            </a: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Are all sequences arithmetic? </a:t>
            </a: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Can you give me examples of sequences that are not arithmetic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Do the first three questions in Section </a:t>
            </a:r>
            <a:r>
              <a:rPr lang="en-IE" sz="2000" dirty="0">
                <a:solidFill>
                  <a:srgbClr val="990033"/>
                </a:solidFill>
              </a:rPr>
              <a:t>A: Student Activity </a:t>
            </a:r>
            <a:r>
              <a:rPr lang="en-IE" sz="2000" dirty="0" smtClean="0">
                <a:solidFill>
                  <a:srgbClr val="990033"/>
                </a:solidFill>
              </a:rPr>
              <a:t>1 and use the results of these to complete Question 4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784000" y="881698"/>
            <a:ext cx="8236118" cy="5132868"/>
            <a:chOff x="8784000" y="881698"/>
            <a:chExt cx="8236118" cy="513286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5" t="679" b="833"/>
            <a:stretch/>
          </p:blipFill>
          <p:spPr bwMode="auto">
            <a:xfrm>
              <a:off x="9144000" y="881698"/>
              <a:ext cx="7876118" cy="5132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ounded Rectangle 3"/>
            <p:cNvSpPr/>
            <p:nvPr/>
          </p:nvSpPr>
          <p:spPr>
            <a:xfrm rot="16200000">
              <a:off x="8154000" y="1511698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4860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990033"/>
                </a:solidFill>
              </a:rPr>
              <a:t>Section A: Student Activity 1</a:t>
            </a:r>
            <a:endParaRPr lang="en-IE" b="1" dirty="0">
              <a:solidFill>
                <a:srgbClr val="9900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869209"/>
            <a:ext cx="792088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1. Nigel </a:t>
            </a:r>
            <a:r>
              <a:rPr lang="en-IE" sz="2000" dirty="0" smtClean="0">
                <a:solidFill>
                  <a:srgbClr val="990033"/>
                </a:solidFill>
              </a:rPr>
              <a:t>saves €</a:t>
            </a:r>
            <a:r>
              <a:rPr lang="en-IE" sz="2000" dirty="0">
                <a:solidFill>
                  <a:srgbClr val="990033"/>
                </a:solidFill>
              </a:rPr>
              <a:t>2 in the first week of the New Year, if he doubles the amount </a:t>
            </a:r>
            <a:r>
              <a:rPr lang="en-IE" sz="2000" dirty="0" smtClean="0">
                <a:solidFill>
                  <a:srgbClr val="990033"/>
                </a:solidFill>
              </a:rPr>
              <a:t>he saves </a:t>
            </a:r>
            <a:r>
              <a:rPr lang="en-IE" sz="2000" dirty="0">
                <a:solidFill>
                  <a:srgbClr val="990033"/>
                </a:solidFill>
              </a:rPr>
              <a:t>every week after that, how much will he save in the </a:t>
            </a:r>
            <a:r>
              <a:rPr lang="en-IE" sz="2000" dirty="0" smtClean="0">
                <a:solidFill>
                  <a:srgbClr val="990033"/>
                </a:solidFill>
              </a:rPr>
              <a:t>2</a:t>
            </a:r>
            <a:r>
              <a:rPr lang="en-IE" sz="2000" baseline="30000" dirty="0" smtClean="0">
                <a:solidFill>
                  <a:srgbClr val="990033"/>
                </a:solidFill>
              </a:rPr>
              <a:t>nd</a:t>
            </a:r>
            <a:r>
              <a:rPr lang="en-IE" sz="2000" dirty="0" smtClean="0">
                <a:solidFill>
                  <a:srgbClr val="990033"/>
                </a:solidFill>
              </a:rPr>
              <a:t>, 3</a:t>
            </a:r>
            <a:r>
              <a:rPr lang="en-IE" sz="2000" baseline="30000" dirty="0" smtClean="0">
                <a:solidFill>
                  <a:srgbClr val="990033"/>
                </a:solidFill>
              </a:rPr>
              <a:t>rd</a:t>
            </a:r>
            <a:r>
              <a:rPr lang="en-IE" sz="2000" dirty="0" smtClean="0">
                <a:solidFill>
                  <a:srgbClr val="990033"/>
                </a:solidFill>
              </a:rPr>
              <a:t> , 4</a:t>
            </a:r>
            <a:r>
              <a:rPr lang="en-IE" sz="2000" baseline="30000" dirty="0" smtClean="0">
                <a:solidFill>
                  <a:srgbClr val="990033"/>
                </a:solidFill>
              </a:rPr>
              <a:t>th</a:t>
            </a:r>
            <a:r>
              <a:rPr lang="en-IE" sz="2000" dirty="0" smtClean="0">
                <a:solidFill>
                  <a:srgbClr val="990033"/>
                </a:solidFill>
              </a:rPr>
              <a:t> and 5</a:t>
            </a:r>
            <a:r>
              <a:rPr lang="en-IE" sz="2000" baseline="30000" dirty="0" smtClean="0">
                <a:solidFill>
                  <a:srgbClr val="990033"/>
                </a:solidFill>
              </a:rPr>
              <a:t>th</a:t>
            </a:r>
            <a:r>
              <a:rPr lang="en-IE" sz="2000" dirty="0" smtClean="0">
                <a:solidFill>
                  <a:srgbClr val="990033"/>
                </a:solidFill>
              </a:rPr>
              <a:t> week </a:t>
            </a:r>
            <a:r>
              <a:rPr lang="en-IE" sz="2000" dirty="0">
                <a:solidFill>
                  <a:srgbClr val="990033"/>
                </a:solidFill>
              </a:rPr>
              <a:t>of the year?</a:t>
            </a:r>
          </a:p>
          <a:p>
            <a:r>
              <a:rPr lang="en-IE" sz="2000" dirty="0">
                <a:solidFill>
                  <a:srgbClr val="990033"/>
                </a:solidFill>
              </a:rPr>
              <a:t>a. Complete the following table and explain your reasoning: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2</a:t>
            </a:r>
            <a:r>
              <a:rPr lang="en-IE" sz="2000" dirty="0">
                <a:solidFill>
                  <a:srgbClr val="990033"/>
                </a:solidFill>
              </a:rPr>
              <a:t>. The price of an item trebles on the first day of every month. It costs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€2.00 </a:t>
            </a:r>
            <a:r>
              <a:rPr lang="en-IE" sz="2000" dirty="0" smtClean="0">
                <a:solidFill>
                  <a:srgbClr val="990033"/>
                </a:solidFill>
              </a:rPr>
              <a:t>on the 1</a:t>
            </a:r>
            <a:r>
              <a:rPr lang="en-IE" sz="2000" baseline="30000" dirty="0" smtClean="0">
                <a:solidFill>
                  <a:srgbClr val="990033"/>
                </a:solidFill>
              </a:rPr>
              <a:t>st</a:t>
            </a:r>
            <a:r>
              <a:rPr lang="en-IE" sz="2000" dirty="0" smtClean="0">
                <a:solidFill>
                  <a:srgbClr val="990033"/>
                </a:solidFill>
              </a:rPr>
              <a:t> January</a:t>
            </a:r>
            <a:r>
              <a:rPr lang="en-IE" sz="2000" dirty="0">
                <a:solidFill>
                  <a:srgbClr val="990033"/>
                </a:solidFill>
              </a:rPr>
              <a:t>, calculate its cost on the first day of the following four </a:t>
            </a:r>
            <a:r>
              <a:rPr lang="en-IE" sz="2000" dirty="0" smtClean="0">
                <a:solidFill>
                  <a:srgbClr val="990033"/>
                </a:solidFill>
              </a:rPr>
              <a:t>months 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a</a:t>
            </a:r>
            <a:r>
              <a:rPr lang="en-IE" sz="2000" dirty="0">
                <a:solidFill>
                  <a:srgbClr val="990033"/>
                </a:solidFill>
              </a:rPr>
              <a:t>. Complete the following table and explain how you got your calculations: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4577204"/>
              </p:ext>
            </p:extLst>
          </p:nvPr>
        </p:nvGraphicFramePr>
        <p:xfrm>
          <a:off x="576448" y="2204864"/>
          <a:ext cx="8028000" cy="10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000"/>
                <a:gridCol w="1296000"/>
                <a:gridCol w="1296000"/>
                <a:gridCol w="1296000"/>
                <a:gridCol w="1296000"/>
                <a:gridCol w="1296000"/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Week No.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1</a:t>
                      </a:r>
                      <a:r>
                        <a:rPr lang="en-IE" sz="1800" baseline="30000" dirty="0" smtClean="0">
                          <a:solidFill>
                            <a:srgbClr val="990033"/>
                          </a:solidFill>
                        </a:rPr>
                        <a:t>st</a:t>
                      </a:r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 Week 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2</a:t>
                      </a:r>
                      <a:r>
                        <a:rPr lang="en-IE" sz="1800" baseline="30000" dirty="0" smtClean="0">
                          <a:solidFill>
                            <a:srgbClr val="990033"/>
                          </a:solidFill>
                        </a:rPr>
                        <a:t>nd</a:t>
                      </a:r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 Week 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3</a:t>
                      </a:r>
                      <a:r>
                        <a:rPr lang="en-IE" sz="1800" baseline="30000" dirty="0" smtClean="0">
                          <a:solidFill>
                            <a:srgbClr val="990033"/>
                          </a:solidFill>
                        </a:rPr>
                        <a:t>rd</a:t>
                      </a:r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 Week 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4</a:t>
                      </a:r>
                      <a:r>
                        <a:rPr lang="en-IE" sz="1800" baseline="30000" dirty="0" smtClean="0">
                          <a:solidFill>
                            <a:srgbClr val="990033"/>
                          </a:solidFill>
                        </a:rPr>
                        <a:t>th</a:t>
                      </a:r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 Week 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5</a:t>
                      </a:r>
                      <a:r>
                        <a:rPr lang="en-IE" sz="1800" baseline="30000" dirty="0" smtClean="0">
                          <a:solidFill>
                            <a:srgbClr val="990033"/>
                          </a:solidFill>
                        </a:rPr>
                        <a:t>th</a:t>
                      </a:r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 Week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Amount Saved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299118"/>
              </p:ext>
            </p:extLst>
          </p:nvPr>
        </p:nvGraphicFramePr>
        <p:xfrm>
          <a:off x="1206000" y="4941168"/>
          <a:ext cx="6732000" cy="10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48000"/>
                <a:gridCol w="1296000"/>
                <a:gridCol w="1296000"/>
                <a:gridCol w="1296000"/>
                <a:gridCol w="1296000"/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Date.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1</a:t>
                      </a:r>
                      <a:r>
                        <a:rPr lang="en-IE" sz="1800" baseline="30000" dirty="0" smtClean="0">
                          <a:solidFill>
                            <a:srgbClr val="990033"/>
                          </a:solidFill>
                        </a:rPr>
                        <a:t>st</a:t>
                      </a:r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 February 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1</a:t>
                      </a:r>
                      <a:r>
                        <a:rPr lang="en-IE" sz="1800" baseline="30000" dirty="0" smtClean="0">
                          <a:solidFill>
                            <a:srgbClr val="990033"/>
                          </a:solidFill>
                        </a:rPr>
                        <a:t>st</a:t>
                      </a:r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 March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1</a:t>
                      </a:r>
                      <a:r>
                        <a:rPr lang="en-IE" sz="1800" baseline="30000" dirty="0" smtClean="0">
                          <a:solidFill>
                            <a:srgbClr val="990033"/>
                          </a:solidFill>
                        </a:rPr>
                        <a:t>st</a:t>
                      </a:r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 April 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1</a:t>
                      </a:r>
                      <a:r>
                        <a:rPr lang="en-IE" sz="1800" baseline="30000" dirty="0" smtClean="0">
                          <a:solidFill>
                            <a:srgbClr val="990033"/>
                          </a:solidFill>
                        </a:rPr>
                        <a:t>st</a:t>
                      </a:r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 May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Cost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01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990033"/>
                </a:solidFill>
              </a:rPr>
              <a:t>Section A: Student Activity 1</a:t>
            </a:r>
            <a:endParaRPr lang="en-IE" b="1" dirty="0">
              <a:solidFill>
                <a:srgbClr val="9900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869209"/>
            <a:ext cx="820891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3</a:t>
            </a:r>
            <a:r>
              <a:rPr lang="en-IE" sz="2000" dirty="0">
                <a:solidFill>
                  <a:srgbClr val="990033"/>
                </a:solidFill>
              </a:rPr>
              <a:t>. A town had a population of 100. In January 2010, A new factory was </a:t>
            </a:r>
            <a:r>
              <a:rPr lang="en-IE" sz="2000" dirty="0" smtClean="0">
                <a:solidFill>
                  <a:srgbClr val="990033"/>
                </a:solidFill>
              </a:rPr>
              <a:t>being built </a:t>
            </a:r>
            <a:r>
              <a:rPr lang="en-IE" sz="2000" dirty="0">
                <a:solidFill>
                  <a:srgbClr val="990033"/>
                </a:solidFill>
              </a:rPr>
              <a:t>in the town and consequently, the local authority expected that </a:t>
            </a:r>
            <a:r>
              <a:rPr lang="en-IE" sz="2000" dirty="0" smtClean="0">
                <a:solidFill>
                  <a:srgbClr val="990033"/>
                </a:solidFill>
              </a:rPr>
              <a:t>the town’s </a:t>
            </a:r>
            <a:r>
              <a:rPr lang="en-IE" sz="2000" dirty="0">
                <a:solidFill>
                  <a:srgbClr val="990033"/>
                </a:solidFill>
              </a:rPr>
              <a:t>population would increase by 20% year-on-year for the next 5 years.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a. Explain clearly how the town’s population in January 2011 is calculated?</a:t>
            </a:r>
          </a:p>
          <a:p>
            <a:r>
              <a:rPr lang="en-IE" sz="2000" dirty="0">
                <a:solidFill>
                  <a:srgbClr val="990033"/>
                </a:solidFill>
              </a:rPr>
              <a:t>b. Complete the following table and explain your reasoning: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 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4</a:t>
            </a:r>
            <a:r>
              <a:rPr lang="en-IE" sz="2000" dirty="0">
                <a:solidFill>
                  <a:srgbClr val="990033"/>
                </a:solidFill>
              </a:rPr>
              <a:t>. Examine the completed tables from the previous three questions.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a. Do the numbers you calculated follow any particular pattern in each table?</a:t>
            </a:r>
          </a:p>
          <a:p>
            <a:r>
              <a:rPr lang="en-IE" sz="2000" dirty="0">
                <a:solidFill>
                  <a:srgbClr val="990033"/>
                </a:solidFill>
              </a:rPr>
              <a:t>b. Can you generate a formula to calculate the entries in each of the tables?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083491"/>
              </p:ext>
            </p:extLst>
          </p:nvPr>
        </p:nvGraphicFramePr>
        <p:xfrm>
          <a:off x="322951" y="2860984"/>
          <a:ext cx="8498099" cy="10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8099"/>
                <a:gridCol w="1440000"/>
                <a:gridCol w="1440000"/>
                <a:gridCol w="1440000"/>
                <a:gridCol w="1440000"/>
                <a:gridCol w="1440000"/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Date.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January 2011 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January 2012 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January 2013 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January 2014 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January 2015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Population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355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990033"/>
                </a:solidFill>
              </a:rPr>
              <a:t>Section A: Student Activity 1</a:t>
            </a:r>
            <a:endParaRPr lang="en-IE" dirty="0"/>
          </a:p>
        </p:txBody>
      </p:sp>
      <p:sp>
        <p:nvSpPr>
          <p:cNvPr id="3" name="Rectangle 2"/>
          <p:cNvSpPr/>
          <p:nvPr/>
        </p:nvSpPr>
        <p:spPr>
          <a:xfrm>
            <a:off x="564262" y="702706"/>
            <a:ext cx="7992888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What did the first three questions have in common? 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Sequences generated in this manner are known as a geometric sequence. </a:t>
            </a: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What did we call the first term when dealing with sequences previously? 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The number that we multiply the first term by to get the second term is known as r, the common ratio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pPr indent="534988"/>
            <a:r>
              <a:rPr lang="en-IE" sz="2000" dirty="0" smtClean="0">
                <a:solidFill>
                  <a:srgbClr val="990033"/>
                </a:solidFill>
              </a:rPr>
              <a:t>    In terms of a and r what is T</a:t>
            </a:r>
            <a:r>
              <a:rPr lang="en-IE" sz="2000" baseline="-25000" dirty="0" smtClean="0">
                <a:solidFill>
                  <a:srgbClr val="990033"/>
                </a:solidFill>
              </a:rPr>
              <a:t>1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  <a:p>
            <a:pPr indent="534988"/>
            <a:r>
              <a:rPr lang="en-IE" sz="2000" dirty="0" smtClean="0">
                <a:solidFill>
                  <a:srgbClr val="990033"/>
                </a:solidFill>
              </a:rPr>
              <a:t>    In terms of a and r what is T</a:t>
            </a:r>
            <a:r>
              <a:rPr lang="en-IE" sz="2000" baseline="-25000" dirty="0" smtClean="0">
                <a:solidFill>
                  <a:srgbClr val="990033"/>
                </a:solidFill>
              </a:rPr>
              <a:t>2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  <a:p>
            <a:pPr indent="534988"/>
            <a:r>
              <a:rPr lang="en-IE" sz="2000" dirty="0" smtClean="0">
                <a:solidFill>
                  <a:srgbClr val="990033"/>
                </a:solidFill>
              </a:rPr>
              <a:t>    In terms of a and r what is T</a:t>
            </a:r>
            <a:r>
              <a:rPr lang="en-IE" sz="2000" baseline="-25000" dirty="0" smtClean="0">
                <a:solidFill>
                  <a:srgbClr val="990033"/>
                </a:solidFill>
              </a:rPr>
              <a:t>3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  <a:p>
            <a:pPr indent="534988"/>
            <a:r>
              <a:rPr lang="en-IE" sz="2000" dirty="0" smtClean="0">
                <a:solidFill>
                  <a:srgbClr val="990033"/>
                </a:solidFill>
              </a:rPr>
              <a:t>    In terms of a and r what is T</a:t>
            </a:r>
            <a:r>
              <a:rPr lang="en-IE" sz="2000" baseline="-25000" dirty="0" smtClean="0">
                <a:solidFill>
                  <a:srgbClr val="990033"/>
                </a:solidFill>
              </a:rPr>
              <a:t>4</a:t>
            </a:r>
            <a:r>
              <a:rPr lang="en-IE" sz="2000" dirty="0" smtClean="0">
                <a:solidFill>
                  <a:srgbClr val="990033"/>
                </a:solidFill>
              </a:rPr>
              <a:t> 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  <a:p>
            <a:pPr indent="534988"/>
            <a:r>
              <a:rPr lang="en-IE" sz="2000" dirty="0" smtClean="0">
                <a:solidFill>
                  <a:srgbClr val="990033"/>
                </a:solidFill>
              </a:rPr>
              <a:t>    In terms of a and r what is </a:t>
            </a:r>
            <a:r>
              <a:rPr lang="en-IE" sz="2000" dirty="0" err="1" smtClean="0">
                <a:solidFill>
                  <a:srgbClr val="990033"/>
                </a:solidFill>
              </a:rPr>
              <a:t>T</a:t>
            </a:r>
            <a:r>
              <a:rPr lang="en-IE" sz="2000" baseline="-25000" dirty="0" err="1" smtClean="0">
                <a:solidFill>
                  <a:srgbClr val="990033"/>
                </a:solidFill>
              </a:rPr>
              <a:t>n</a:t>
            </a:r>
            <a:r>
              <a:rPr lang="en-IE" sz="2000" baseline="-25000" dirty="0" smtClean="0">
                <a:solidFill>
                  <a:srgbClr val="990033"/>
                </a:solidFill>
              </a:rPr>
              <a:t> </a:t>
            </a:r>
            <a:r>
              <a:rPr lang="x-none" sz="2000" smtClean="0">
                <a:solidFill>
                  <a:srgbClr val="990033"/>
                </a:solidFill>
              </a:rPr>
              <a:t>?</a:t>
            </a:r>
            <a:endParaRPr lang="x-none" sz="2000">
              <a:solidFill>
                <a:srgbClr val="990033"/>
              </a:solidFill>
            </a:endParaRPr>
          </a:p>
          <a:p>
            <a:pPr marL="273050"/>
            <a:r>
              <a:rPr lang="en-IE" sz="2000" dirty="0" smtClean="0">
                <a:solidFill>
                  <a:srgbClr val="990033"/>
                </a:solidFill>
              </a:rPr>
              <a:t>This formula can be found on page 22 of the formula and tables booklet. It can be used to find the general term of any geometric sequence.</a:t>
            </a:r>
          </a:p>
          <a:p>
            <a:pPr marL="273050"/>
            <a:r>
              <a:rPr lang="en-IE" sz="2000" dirty="0" smtClean="0">
                <a:solidFill>
                  <a:srgbClr val="990033"/>
                </a:solidFill>
              </a:rPr>
              <a:t> </a:t>
            </a: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What type of number is n? Why</a:t>
            </a:r>
            <a:r>
              <a:rPr lang="en-IE" sz="2000" dirty="0">
                <a:solidFill>
                  <a:srgbClr val="990033"/>
                </a:solidFill>
              </a:rPr>
              <a:t>?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783960" y="764704"/>
            <a:ext cx="7198544" cy="4572000"/>
            <a:chOff x="8783960" y="764704"/>
            <a:chExt cx="7198544" cy="4572000"/>
          </a:xfrm>
        </p:grpSpPr>
        <p:sp>
          <p:nvSpPr>
            <p:cNvPr id="5" name="Snip Single Corner Rectangle 4"/>
            <p:cNvSpPr/>
            <p:nvPr/>
          </p:nvSpPr>
          <p:spPr>
            <a:xfrm flipH="1">
              <a:off x="8783960" y="2518267"/>
              <a:ext cx="360040" cy="1044116"/>
            </a:xfrm>
            <a:prstGeom prst="snip1Rect">
              <a:avLst>
                <a:gd name="adj" fmla="val 27932"/>
              </a:avLst>
            </a:prstGeom>
            <a:solidFill>
              <a:srgbClr val="99003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IE" dirty="0" smtClean="0"/>
                <a:t>Page 22</a:t>
              </a:r>
              <a:endParaRPr lang="en-IE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6800" y="764704"/>
              <a:ext cx="6775704" cy="457200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7" name="Group 6"/>
          <p:cNvGrpSpPr/>
          <p:nvPr/>
        </p:nvGrpSpPr>
        <p:grpSpPr>
          <a:xfrm>
            <a:off x="8783960" y="1155322"/>
            <a:ext cx="7213784" cy="4599432"/>
            <a:chOff x="8783960" y="1155322"/>
            <a:chExt cx="7213784" cy="4599432"/>
          </a:xfrm>
        </p:grpSpPr>
        <p:sp>
          <p:nvSpPr>
            <p:cNvPr id="8" name="Snip Single Corner Rectangle 7"/>
            <p:cNvSpPr/>
            <p:nvPr/>
          </p:nvSpPr>
          <p:spPr>
            <a:xfrm flipH="1">
              <a:off x="8783960" y="3568911"/>
              <a:ext cx="360040" cy="1044116"/>
            </a:xfrm>
            <a:prstGeom prst="snip1Rect">
              <a:avLst>
                <a:gd name="adj" fmla="val 27932"/>
              </a:avLst>
            </a:prstGeom>
            <a:solidFill>
              <a:srgbClr val="990033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IE" dirty="0" smtClean="0"/>
                <a:t>Page 23</a:t>
              </a:r>
              <a:endParaRPr lang="en-IE" dirty="0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6612" y="1155322"/>
              <a:ext cx="6771132" cy="4599432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grpSp>
        <p:nvGrpSpPr>
          <p:cNvPr id="10" name="Group 9"/>
          <p:cNvGrpSpPr/>
          <p:nvPr/>
        </p:nvGrpSpPr>
        <p:grpSpPr>
          <a:xfrm>
            <a:off x="8784000" y="874532"/>
            <a:ext cx="7869536" cy="5596435"/>
            <a:chOff x="8784000" y="874532"/>
            <a:chExt cx="7869536" cy="5596435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" t="921"/>
            <a:stretch/>
          </p:blipFill>
          <p:spPr bwMode="auto">
            <a:xfrm>
              <a:off x="9137948" y="874532"/>
              <a:ext cx="7515588" cy="5596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 rot="16200000">
              <a:off x="8154000" y="1511698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352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93386 0.0039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385 0.00393 L 0.00018 1.48148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-0.93386 0.00394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01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385 0.00393 L 0.00018 1.48148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01" y="-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990033"/>
                </a:solidFill>
              </a:rPr>
              <a:t>Section A: Student Activity 1</a:t>
            </a:r>
            <a:endParaRPr lang="en-IE" dirty="0"/>
          </a:p>
        </p:txBody>
      </p:sp>
      <p:sp>
        <p:nvSpPr>
          <p:cNvPr id="4" name="Rectangle 3"/>
          <p:cNvSpPr/>
          <p:nvPr/>
        </p:nvSpPr>
        <p:spPr>
          <a:xfrm>
            <a:off x="683568" y="881698"/>
            <a:ext cx="76328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What name can also be given to the type of pattern produced in a geometric sequence? 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Do geometric sequences form an exponential pattern? </a:t>
            </a: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When r is a proper fraction, we have exponential decay rather than growth? </a:t>
            </a: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Give an example of a geometric sequence that represents exponential decay</a:t>
            </a:r>
            <a:r>
              <a:rPr lang="en-IE" sz="2000" dirty="0">
                <a:solidFill>
                  <a:srgbClr val="990033"/>
                </a:solidFill>
              </a:rPr>
              <a:t>? </a:t>
            </a:r>
            <a:endParaRPr lang="en-IE" sz="2000" dirty="0" smtClean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IE" sz="2000" dirty="0">
              <a:solidFill>
                <a:srgbClr val="990033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E" sz="2000" dirty="0" smtClean="0">
                <a:solidFill>
                  <a:srgbClr val="990033"/>
                </a:solidFill>
              </a:rPr>
              <a:t>Complete the remaining exercises in Section </a:t>
            </a:r>
            <a:r>
              <a:rPr lang="en-IE" sz="2000" dirty="0">
                <a:solidFill>
                  <a:srgbClr val="990033"/>
                </a:solidFill>
              </a:rPr>
              <a:t>A: Student Activity 1.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784000" y="881698"/>
            <a:ext cx="7905765" cy="4955790"/>
            <a:chOff x="8784000" y="881698"/>
            <a:chExt cx="7905765" cy="4955790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" t="788" r="468" b="790"/>
            <a:stretch/>
          </p:blipFill>
          <p:spPr bwMode="auto">
            <a:xfrm>
              <a:off x="9144000" y="881698"/>
              <a:ext cx="7545765" cy="4955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ounded Rectangle 4"/>
            <p:cNvSpPr/>
            <p:nvPr/>
          </p:nvSpPr>
          <p:spPr>
            <a:xfrm rot="16200000">
              <a:off x="8154000" y="1511698"/>
              <a:ext cx="1620000" cy="360000"/>
            </a:xfrm>
            <a:prstGeom prst="roundRect">
              <a:avLst/>
            </a:prstGeom>
            <a:solidFill>
              <a:srgbClr val="FDCC33"/>
            </a:solidFill>
            <a:ln w="19050">
              <a:solidFill>
                <a:srgbClr val="9900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990033"/>
                  </a:solidFill>
                </a:rPr>
                <a:t>Lesson interaction</a:t>
              </a:r>
              <a:endParaRPr lang="en-IE" sz="1400" dirty="0">
                <a:solidFill>
                  <a:srgbClr val="990033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333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 smtClean="0">
                <a:solidFill>
                  <a:srgbClr val="990033"/>
                </a:solidFill>
              </a:rPr>
              <a:t>Section A: Student Activity 1</a:t>
            </a:r>
            <a:endParaRPr lang="en-IE" b="1" dirty="0">
              <a:solidFill>
                <a:srgbClr val="9900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1560" y="2924944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5</a:t>
            </a:r>
            <a:r>
              <a:rPr lang="en-IE" sz="2000" dirty="0">
                <a:solidFill>
                  <a:srgbClr val="990033"/>
                </a:solidFill>
              </a:rPr>
              <a:t>. Assuming the patterns in Questions 1 and 2 (above) continue, complete </a:t>
            </a:r>
            <a:r>
              <a:rPr lang="en-IE" sz="2000" dirty="0" smtClean="0">
                <a:solidFill>
                  <a:srgbClr val="990033"/>
                </a:solidFill>
              </a:rPr>
              <a:t>the table </a:t>
            </a:r>
            <a:r>
              <a:rPr lang="en-IE" sz="2000" dirty="0">
                <a:solidFill>
                  <a:srgbClr val="990033"/>
                </a:solidFill>
              </a:rPr>
              <a:t>below. It is not necessary to evaluate the </a:t>
            </a:r>
            <a:r>
              <a:rPr lang="en-IE" sz="2000" dirty="0" smtClean="0">
                <a:solidFill>
                  <a:srgbClr val="990033"/>
                </a:solidFill>
              </a:rPr>
              <a:t>powers.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For question 1 above what </a:t>
            </a:r>
            <a:r>
              <a:rPr lang="en-IE" sz="2000" dirty="0" smtClean="0">
                <a:solidFill>
                  <a:srgbClr val="990033"/>
                </a:solidFill>
              </a:rPr>
              <a:t>does T</a:t>
            </a:r>
            <a:r>
              <a:rPr lang="en-IE" sz="2000" baseline="-25000" dirty="0" smtClean="0">
                <a:solidFill>
                  <a:srgbClr val="990033"/>
                </a:solidFill>
              </a:rPr>
              <a:t>50 </a:t>
            </a:r>
            <a:r>
              <a:rPr lang="en-IE" sz="2000" dirty="0" smtClean="0">
                <a:solidFill>
                  <a:srgbClr val="990033"/>
                </a:solidFill>
              </a:rPr>
              <a:t>mean?</a:t>
            </a:r>
            <a:endParaRPr lang="en-IE" sz="2000" dirty="0">
              <a:solidFill>
                <a:srgbClr val="990033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3098238"/>
              </p:ext>
            </p:extLst>
          </p:nvPr>
        </p:nvGraphicFramePr>
        <p:xfrm>
          <a:off x="646951" y="3789040"/>
          <a:ext cx="7850099" cy="201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8099"/>
                <a:gridCol w="3276000"/>
                <a:gridCol w="3276000"/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Question 1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Amount saves in the 50</a:t>
                      </a:r>
                      <a:r>
                        <a:rPr lang="en-IE" sz="1800" baseline="30000" dirty="0" smtClean="0">
                          <a:solidFill>
                            <a:srgbClr val="990033"/>
                          </a:solidFill>
                        </a:rPr>
                        <a:t>th</a:t>
                      </a:r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 month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Amount saves in the 100</a:t>
                      </a:r>
                      <a:r>
                        <a:rPr lang="en-IE" sz="1800" baseline="30000" dirty="0" smtClean="0">
                          <a:solidFill>
                            <a:srgbClr val="990033"/>
                          </a:solidFill>
                        </a:rPr>
                        <a:t>th</a:t>
                      </a:r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 month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800" dirty="0" smtClean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Question 2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Population in January 2020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Population in January 2040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800" dirty="0" smtClean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611560" y="869209"/>
            <a:ext cx="79208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srgbClr val="990033"/>
                </a:solidFill>
              </a:rPr>
              <a:t>1. Nigel </a:t>
            </a:r>
            <a:r>
              <a:rPr lang="en-IE" dirty="0" smtClean="0">
                <a:solidFill>
                  <a:srgbClr val="990033"/>
                </a:solidFill>
              </a:rPr>
              <a:t>saves€</a:t>
            </a:r>
            <a:r>
              <a:rPr lang="en-IE" dirty="0">
                <a:solidFill>
                  <a:srgbClr val="990033"/>
                </a:solidFill>
              </a:rPr>
              <a:t>2 in the first week of the New Year, if he doubles the amount </a:t>
            </a:r>
            <a:r>
              <a:rPr lang="en-IE" dirty="0" smtClean="0">
                <a:solidFill>
                  <a:srgbClr val="990033"/>
                </a:solidFill>
              </a:rPr>
              <a:t>he saves </a:t>
            </a:r>
            <a:r>
              <a:rPr lang="en-IE" dirty="0">
                <a:solidFill>
                  <a:srgbClr val="990033"/>
                </a:solidFill>
              </a:rPr>
              <a:t>every week after that, how much will he save in the </a:t>
            </a:r>
            <a:r>
              <a:rPr lang="en-IE" dirty="0" smtClean="0">
                <a:solidFill>
                  <a:srgbClr val="990033"/>
                </a:solidFill>
              </a:rPr>
              <a:t>2</a:t>
            </a:r>
            <a:r>
              <a:rPr lang="en-IE" baseline="30000" dirty="0" smtClean="0">
                <a:solidFill>
                  <a:srgbClr val="990033"/>
                </a:solidFill>
              </a:rPr>
              <a:t>nd</a:t>
            </a:r>
            <a:r>
              <a:rPr lang="en-IE" dirty="0" smtClean="0">
                <a:solidFill>
                  <a:srgbClr val="990033"/>
                </a:solidFill>
              </a:rPr>
              <a:t>, 3</a:t>
            </a:r>
            <a:r>
              <a:rPr lang="en-IE" baseline="30000" dirty="0" smtClean="0">
                <a:solidFill>
                  <a:srgbClr val="990033"/>
                </a:solidFill>
              </a:rPr>
              <a:t>rd</a:t>
            </a:r>
            <a:r>
              <a:rPr lang="en-IE" dirty="0" smtClean="0">
                <a:solidFill>
                  <a:srgbClr val="990033"/>
                </a:solidFill>
              </a:rPr>
              <a:t> , 4</a:t>
            </a:r>
            <a:r>
              <a:rPr lang="en-IE" baseline="30000" dirty="0" smtClean="0">
                <a:solidFill>
                  <a:srgbClr val="990033"/>
                </a:solidFill>
              </a:rPr>
              <a:t>th</a:t>
            </a:r>
            <a:r>
              <a:rPr lang="en-IE" dirty="0" smtClean="0">
                <a:solidFill>
                  <a:srgbClr val="990033"/>
                </a:solidFill>
              </a:rPr>
              <a:t> and 5</a:t>
            </a:r>
            <a:r>
              <a:rPr lang="en-IE" baseline="30000" dirty="0" smtClean="0">
                <a:solidFill>
                  <a:srgbClr val="990033"/>
                </a:solidFill>
              </a:rPr>
              <a:t>th</a:t>
            </a:r>
            <a:r>
              <a:rPr lang="en-IE" dirty="0" smtClean="0">
                <a:solidFill>
                  <a:srgbClr val="990033"/>
                </a:solidFill>
              </a:rPr>
              <a:t> week </a:t>
            </a:r>
            <a:r>
              <a:rPr lang="en-IE" dirty="0">
                <a:solidFill>
                  <a:srgbClr val="990033"/>
                </a:solidFill>
              </a:rPr>
              <a:t>of the year?</a:t>
            </a:r>
          </a:p>
          <a:p>
            <a:endParaRPr lang="en-IE" dirty="0" smtClean="0">
              <a:solidFill>
                <a:srgbClr val="990033"/>
              </a:solidFill>
            </a:endParaRPr>
          </a:p>
          <a:p>
            <a:r>
              <a:rPr lang="en-IE" dirty="0" smtClean="0">
                <a:solidFill>
                  <a:srgbClr val="990033"/>
                </a:solidFill>
              </a:rPr>
              <a:t>2</a:t>
            </a:r>
            <a:r>
              <a:rPr lang="en-IE" dirty="0">
                <a:solidFill>
                  <a:srgbClr val="990033"/>
                </a:solidFill>
              </a:rPr>
              <a:t>. The price of an item trebles on the first day of every month. It costs</a:t>
            </a:r>
          </a:p>
          <a:p>
            <a:r>
              <a:rPr lang="en-IE" dirty="0">
                <a:solidFill>
                  <a:srgbClr val="990033"/>
                </a:solidFill>
              </a:rPr>
              <a:t>€2.00 </a:t>
            </a:r>
            <a:r>
              <a:rPr lang="en-IE" dirty="0" smtClean="0">
                <a:solidFill>
                  <a:srgbClr val="990033"/>
                </a:solidFill>
              </a:rPr>
              <a:t>on the 1</a:t>
            </a:r>
            <a:r>
              <a:rPr lang="en-IE" baseline="30000" dirty="0" smtClean="0">
                <a:solidFill>
                  <a:srgbClr val="990033"/>
                </a:solidFill>
              </a:rPr>
              <a:t>st</a:t>
            </a:r>
            <a:r>
              <a:rPr lang="en-IE" dirty="0" smtClean="0">
                <a:solidFill>
                  <a:srgbClr val="990033"/>
                </a:solidFill>
              </a:rPr>
              <a:t> January</a:t>
            </a:r>
            <a:r>
              <a:rPr lang="en-IE" dirty="0">
                <a:solidFill>
                  <a:srgbClr val="990033"/>
                </a:solidFill>
              </a:rPr>
              <a:t>, calculate its cost on the first day of the following four </a:t>
            </a:r>
            <a:r>
              <a:rPr lang="en-IE" dirty="0" smtClean="0">
                <a:solidFill>
                  <a:srgbClr val="990033"/>
                </a:solidFill>
              </a:rPr>
              <a:t>months </a:t>
            </a:r>
          </a:p>
        </p:txBody>
      </p:sp>
    </p:spTree>
    <p:extLst>
      <p:ext uri="{BB962C8B-B14F-4D97-AF65-F5344CB8AC3E}">
        <p14:creationId xmlns:p14="http://schemas.microsoft.com/office/powerpoint/2010/main" val="358454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b="1" dirty="0">
                <a:solidFill>
                  <a:srgbClr val="990033"/>
                </a:solidFill>
              </a:rPr>
              <a:t>Section A: Student Activity 1</a:t>
            </a:r>
            <a:endParaRPr lang="en-I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539552" y="692696"/>
                <a:ext cx="8352928" cy="60669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6. Find </a:t>
                </a:r>
                <a14:m>
                  <m:oMath xmlns:m="http://schemas.openxmlformats.org/officeDocument/2006/math"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𝑇</m:t>
                    </m:r>
                    <m:r>
                      <a:rPr lang="en-IE" sz="2000" i="1" baseline="-25000" dirty="0" smtClean="0">
                        <a:solidFill>
                          <a:srgbClr val="990033"/>
                        </a:solidFill>
                        <a:latin typeface="Cambria Math"/>
                      </a:rPr>
                      <m:t>1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,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𝑇</m:t>
                    </m:r>
                    <m:r>
                      <a:rPr lang="en-IE" sz="2000" i="1" baseline="-25000" dirty="0" smtClean="0">
                        <a:solidFill>
                          <a:srgbClr val="990033"/>
                        </a:solidFill>
                        <a:latin typeface="Cambria Math"/>
                      </a:rPr>
                      <m:t>2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,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𝑇</m:t>
                    </m:r>
                    <m:r>
                      <a:rPr lang="en-IE" sz="2000" i="1" baseline="-25000" dirty="0" smtClean="0">
                        <a:solidFill>
                          <a:srgbClr val="990033"/>
                        </a:solidFill>
                        <a:latin typeface="Cambria Math"/>
                      </a:rPr>
                      <m:t>3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,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𝑇</m:t>
                    </m:r>
                    <m:r>
                      <a:rPr lang="en-IE" sz="2000" i="1" baseline="-25000" dirty="0" smtClean="0">
                        <a:solidFill>
                          <a:srgbClr val="990033"/>
                        </a:solidFill>
                        <a:latin typeface="Cambria Math"/>
                      </a:rPr>
                      <m:t>5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,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𝑇</m:t>
                    </m:r>
                    <m:r>
                      <a:rPr lang="en-IE" sz="2000" i="1" baseline="-25000" dirty="0" smtClean="0">
                        <a:solidFill>
                          <a:srgbClr val="990033"/>
                        </a:solidFill>
                        <a:latin typeface="Cambria Math"/>
                      </a:rPr>
                      <m:t>10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𝑇</m:t>
                    </m:r>
                    <m:r>
                      <a:rPr lang="en-IE" sz="2000" i="1" baseline="-25000" dirty="0" smtClean="0">
                        <a:solidFill>
                          <a:srgbClr val="990033"/>
                        </a:solidFill>
                        <a:latin typeface="Cambria Math"/>
                      </a:rPr>
                      <m:t>100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 of </a:t>
                </a:r>
                <a:r>
                  <a:rPr lang="en-IE" sz="2000" dirty="0">
                    <a:solidFill>
                      <a:srgbClr val="990033"/>
                    </a:solidFill>
                  </a:rPr>
                  <a:t>a geometric sequence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where </a:t>
                </a:r>
                <a14:m>
                  <m:oMath xmlns:m="http://schemas.openxmlformats.org/officeDocument/2006/math"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𝑎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= 3 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𝑟</m:t>
                    </m:r>
                    <m:r>
                      <a:rPr lang="en-IE" sz="2000" i="1" dirty="0" smtClean="0">
                        <a:solidFill>
                          <a:srgbClr val="990033"/>
                        </a:solidFill>
                        <a:latin typeface="Cambria Math"/>
                      </a:rPr>
                      <m:t> =2</m:t>
                    </m:r>
                  </m:oMath>
                </a14:m>
                <a:r>
                  <a:rPr lang="en-IE" sz="2000" dirty="0" smtClean="0">
                    <a:solidFill>
                      <a:srgbClr val="990033"/>
                    </a:solidFill>
                  </a:rPr>
                  <a:t>.  It </a:t>
                </a:r>
                <a:r>
                  <a:rPr lang="en-IE" sz="2000" dirty="0">
                    <a:solidFill>
                      <a:srgbClr val="990033"/>
                    </a:solidFill>
                  </a:rPr>
                  <a:t>is not necessary to evaluate the powers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.</a:t>
                </a:r>
              </a:p>
              <a:p>
                <a:endParaRPr lang="en-IE" sz="2000" dirty="0">
                  <a:solidFill>
                    <a:srgbClr val="990033"/>
                  </a:solidFill>
                </a:endParaRPr>
              </a:p>
              <a:p>
                <a:endParaRPr lang="en-IE" sz="2000" dirty="0" smtClean="0">
                  <a:solidFill>
                    <a:srgbClr val="990033"/>
                  </a:solidFill>
                </a:endParaRPr>
              </a:p>
              <a:p>
                <a:endParaRPr lang="en-IE" sz="2000" dirty="0" smtClean="0">
                  <a:solidFill>
                    <a:srgbClr val="990033"/>
                  </a:solidFill>
                </a:endParaRP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7. Find</a:t>
                </a:r>
                <a:r>
                  <a:rPr lang="en-IE" sz="2000" dirty="0">
                    <a:solidFill>
                      <a:srgbClr val="990033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IE" sz="2000" i="1" dirty="0">
                        <a:solidFill>
                          <a:srgbClr val="990033"/>
                        </a:solidFill>
                        <a:latin typeface="Cambria Math"/>
                      </a:rPr>
                      <m:t>𝑇</m:t>
                    </m:r>
                    <m:r>
                      <a:rPr lang="en-IE" sz="2000" i="1" baseline="-25000" dirty="0">
                        <a:solidFill>
                          <a:srgbClr val="990033"/>
                        </a:solidFill>
                        <a:latin typeface="Cambria Math"/>
                      </a:rPr>
                      <m:t>1</m:t>
                    </m:r>
                    <m:r>
                      <a:rPr lang="en-IE" sz="2000" i="1" dirty="0">
                        <a:solidFill>
                          <a:srgbClr val="990033"/>
                        </a:solidFill>
                        <a:latin typeface="Cambria Math"/>
                      </a:rPr>
                      <m:t> ,</m:t>
                    </m:r>
                    <m:r>
                      <a:rPr lang="en-IE" sz="2000" i="1" dirty="0">
                        <a:solidFill>
                          <a:srgbClr val="990033"/>
                        </a:solidFill>
                        <a:latin typeface="Cambria Math"/>
                      </a:rPr>
                      <m:t>𝑇</m:t>
                    </m:r>
                    <m:r>
                      <a:rPr lang="en-IE" sz="2000" i="1" baseline="-25000" dirty="0">
                        <a:solidFill>
                          <a:srgbClr val="990033"/>
                        </a:solidFill>
                        <a:latin typeface="Cambria Math"/>
                      </a:rPr>
                      <m:t>2</m:t>
                    </m:r>
                    <m:r>
                      <a:rPr lang="en-IE" sz="2000" i="1" dirty="0">
                        <a:solidFill>
                          <a:srgbClr val="990033"/>
                        </a:solidFill>
                        <a:latin typeface="Cambria Math"/>
                      </a:rPr>
                      <m:t> ,</m:t>
                    </m:r>
                    <m:r>
                      <a:rPr lang="en-IE" sz="2000" i="1" dirty="0">
                        <a:solidFill>
                          <a:srgbClr val="990033"/>
                        </a:solidFill>
                        <a:latin typeface="Cambria Math"/>
                      </a:rPr>
                      <m:t>𝑇</m:t>
                    </m:r>
                    <m:r>
                      <a:rPr lang="en-IE" sz="2000" i="1" baseline="-25000" dirty="0">
                        <a:solidFill>
                          <a:srgbClr val="990033"/>
                        </a:solidFill>
                        <a:latin typeface="Cambria Math"/>
                      </a:rPr>
                      <m:t>3</m:t>
                    </m:r>
                    <m:r>
                      <a:rPr lang="en-IE" sz="2000" i="1" dirty="0">
                        <a:solidFill>
                          <a:srgbClr val="990033"/>
                        </a:solidFill>
                        <a:latin typeface="Cambria Math"/>
                      </a:rPr>
                      <m:t> ,</m:t>
                    </m:r>
                    <m:r>
                      <a:rPr lang="en-IE" sz="2000" i="1" dirty="0">
                        <a:solidFill>
                          <a:srgbClr val="990033"/>
                        </a:solidFill>
                        <a:latin typeface="Cambria Math"/>
                      </a:rPr>
                      <m:t>𝑇</m:t>
                    </m:r>
                    <m:r>
                      <a:rPr lang="en-IE" sz="2000" i="1" baseline="-25000" dirty="0">
                        <a:solidFill>
                          <a:srgbClr val="990033"/>
                        </a:solidFill>
                        <a:latin typeface="Cambria Math"/>
                      </a:rPr>
                      <m:t>5</m:t>
                    </m:r>
                    <m:r>
                      <a:rPr lang="en-IE" sz="2000" i="1" dirty="0">
                        <a:solidFill>
                          <a:srgbClr val="990033"/>
                        </a:solidFill>
                        <a:latin typeface="Cambria Math"/>
                      </a:rPr>
                      <m:t> ,</m:t>
                    </m:r>
                    <m:r>
                      <a:rPr lang="en-IE" sz="2000" i="1" dirty="0">
                        <a:solidFill>
                          <a:srgbClr val="990033"/>
                        </a:solidFill>
                        <a:latin typeface="Cambria Math"/>
                      </a:rPr>
                      <m:t>𝑇</m:t>
                    </m:r>
                    <m:r>
                      <a:rPr lang="en-IE" sz="2000" i="1" baseline="-25000" dirty="0">
                        <a:solidFill>
                          <a:srgbClr val="990033"/>
                        </a:solidFill>
                        <a:latin typeface="Cambria Math"/>
                      </a:rPr>
                      <m:t>10</m:t>
                    </m:r>
                    <m:r>
                      <a:rPr lang="en-IE" sz="2000" i="1" dirty="0">
                        <a:solidFill>
                          <a:srgbClr val="990033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IE" sz="2000" dirty="0">
                    <a:solidFill>
                      <a:srgbClr val="990033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IE" sz="2000" i="1" dirty="0">
                        <a:solidFill>
                          <a:srgbClr val="990033"/>
                        </a:solidFill>
                        <a:latin typeface="Cambria Math"/>
                      </a:rPr>
                      <m:t>𝑇</m:t>
                    </m:r>
                    <m:r>
                      <a:rPr lang="en-IE" sz="2000" i="1" baseline="-25000" dirty="0">
                        <a:solidFill>
                          <a:srgbClr val="990033"/>
                        </a:solidFill>
                        <a:latin typeface="Cambria Math"/>
                      </a:rPr>
                      <m:t>100</m:t>
                    </m:r>
                  </m:oMath>
                </a14:m>
                <a:r>
                  <a:rPr lang="en-IE" sz="2000" dirty="0">
                    <a:solidFill>
                      <a:srgbClr val="990033"/>
                    </a:solidFill>
                  </a:rPr>
                  <a:t> of a geometric sequence where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                                             </a:t>
                </a:r>
                <a14:m>
                  <m:oMath xmlns:m="http://schemas.openxmlformats.org/officeDocument/2006/math">
                    <m:r>
                      <a:rPr lang="en-IE" sz="2000" i="1" dirty="0">
                        <a:solidFill>
                          <a:srgbClr val="990033"/>
                        </a:solidFill>
                        <a:latin typeface="Cambria Math"/>
                      </a:rPr>
                      <m:t>𝑎</m:t>
                    </m:r>
                    <m:r>
                      <a:rPr lang="en-IE" sz="2000" i="1" dirty="0">
                        <a:solidFill>
                          <a:srgbClr val="990033"/>
                        </a:solidFill>
                        <a:latin typeface="Cambria Math"/>
                      </a:rPr>
                      <m:t> =1024 </m:t>
                    </m:r>
                  </m:oMath>
                </a14:m>
                <a:r>
                  <a:rPr lang="en-IE" sz="2000" dirty="0">
                    <a:solidFill>
                      <a:srgbClr val="990033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IE" sz="2000" i="1" dirty="0">
                        <a:solidFill>
                          <a:srgbClr val="990033"/>
                        </a:solidFill>
                        <a:latin typeface="Cambria Math"/>
                      </a:rPr>
                      <m:t>𝑟</m:t>
                    </m:r>
                    <m:r>
                      <a:rPr lang="en-IE" sz="2000" i="1" dirty="0">
                        <a:solidFill>
                          <a:srgbClr val="990033"/>
                        </a:solidFill>
                        <a:latin typeface="Cambria Math"/>
                      </a:rPr>
                      <m:t> =</m:t>
                    </m:r>
                    <m:f>
                      <m:fPr>
                        <m:ctrlPr>
                          <a:rPr lang="en-IE" sz="200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IE" sz="20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IE" sz="2000" b="0" i="1" dirty="0" smtClean="0">
                            <a:solidFill>
                              <a:srgbClr val="990033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IE" sz="2000" dirty="0">
                    <a:solidFill>
                      <a:srgbClr val="990033"/>
                    </a:solidFill>
                  </a:rPr>
                  <a:t>. </a:t>
                </a:r>
                <a:endParaRPr lang="en-IE" sz="2000" dirty="0" smtClean="0">
                  <a:solidFill>
                    <a:srgbClr val="990033"/>
                  </a:solidFill>
                </a:endParaRPr>
              </a:p>
              <a:p>
                <a:endParaRPr lang="en-IE" sz="2000" dirty="0">
                  <a:solidFill>
                    <a:srgbClr val="990033"/>
                  </a:solidFill>
                </a:endParaRPr>
              </a:p>
              <a:p>
                <a:endParaRPr lang="en-IE" sz="2000" dirty="0" smtClean="0">
                  <a:solidFill>
                    <a:srgbClr val="990033"/>
                  </a:solidFill>
                </a:endParaRPr>
              </a:p>
              <a:p>
                <a:endParaRPr lang="en-IE" sz="2000" dirty="0" smtClean="0">
                  <a:solidFill>
                    <a:srgbClr val="990033"/>
                  </a:solidFill>
                </a:endParaRPr>
              </a:p>
              <a:p>
                <a:r>
                  <a:rPr lang="en-IE" sz="2000" dirty="0">
                    <a:solidFill>
                      <a:srgbClr val="990033"/>
                    </a:solidFill>
                  </a:rPr>
                  <a:t>8. A ball is dropped from a height of 4 metres. The ball bounces to 75% of its</a:t>
                </a:r>
              </a:p>
              <a:p>
                <a:r>
                  <a:rPr lang="en-IE" sz="2000" dirty="0">
                    <a:solidFill>
                      <a:srgbClr val="990033"/>
                    </a:solidFill>
                  </a:rPr>
                  <a:t>previous height after each sequential bounce. How high does the ball bounce 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on the 1</a:t>
                </a:r>
                <a:r>
                  <a:rPr lang="en-IE" sz="2000" baseline="30000" dirty="0" smtClean="0">
                    <a:solidFill>
                      <a:srgbClr val="990033"/>
                    </a:solidFill>
                  </a:rPr>
                  <a:t>st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 </a:t>
                </a:r>
                <a:r>
                  <a:rPr lang="x-none" sz="2000" smtClean="0">
                    <a:solidFill>
                      <a:srgbClr val="990033"/>
                    </a:solidFill>
                  </a:rPr>
                  <a:t>2</a:t>
                </a:r>
                <a:r>
                  <a:rPr lang="en-IE" sz="2000" baseline="30000" dirty="0" err="1" smtClean="0">
                    <a:solidFill>
                      <a:srgbClr val="990033"/>
                    </a:solidFill>
                  </a:rPr>
                  <a:t>nd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 </a:t>
                </a:r>
                <a:r>
                  <a:rPr lang="x-none" sz="2000" smtClean="0">
                    <a:solidFill>
                      <a:srgbClr val="990033"/>
                    </a:solidFill>
                  </a:rPr>
                  <a:t>, 3</a:t>
                </a:r>
                <a:r>
                  <a:rPr lang="en-IE" sz="2000" baseline="30000" dirty="0" err="1" smtClean="0">
                    <a:solidFill>
                      <a:srgbClr val="990033"/>
                    </a:solidFill>
                  </a:rPr>
                  <a:t>rd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 </a:t>
                </a:r>
                <a:r>
                  <a:rPr lang="x-none" sz="2000" smtClean="0">
                    <a:solidFill>
                      <a:srgbClr val="990033"/>
                    </a:solidFill>
                  </a:rPr>
                  <a:t>, 4</a:t>
                </a:r>
                <a:r>
                  <a:rPr lang="en-IE" sz="2000" baseline="30000" dirty="0" err="1" smtClean="0">
                    <a:solidFill>
                      <a:srgbClr val="990033"/>
                    </a:solidFill>
                  </a:rPr>
                  <a:t>th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 and 5</a:t>
                </a:r>
                <a:r>
                  <a:rPr lang="en-IE" sz="2000" baseline="30000" dirty="0" smtClean="0">
                    <a:solidFill>
                      <a:srgbClr val="990033"/>
                    </a:solidFill>
                  </a:rPr>
                  <a:t>th</a:t>
                </a:r>
                <a:r>
                  <a:rPr lang="en-IE" sz="2000" dirty="0" smtClean="0">
                    <a:solidFill>
                      <a:srgbClr val="990033"/>
                    </a:solidFill>
                  </a:rPr>
                  <a:t> bounce </a:t>
                </a:r>
                <a:r>
                  <a:rPr lang="en-IE" sz="2000" dirty="0">
                    <a:solidFill>
                      <a:srgbClr val="990033"/>
                    </a:solidFill>
                  </a:rPr>
                  <a:t>correct to 2 decimal places?</a:t>
                </a:r>
              </a:p>
              <a:p>
                <a:r>
                  <a:rPr lang="en-IE" sz="2000" dirty="0">
                    <a:solidFill>
                      <a:srgbClr val="990033"/>
                    </a:solidFill>
                  </a:rPr>
                  <a:t>a. Complete the following table.</a:t>
                </a:r>
              </a:p>
              <a:p>
                <a:endParaRPr lang="en-IE" sz="2000" dirty="0" smtClean="0">
                  <a:solidFill>
                    <a:srgbClr val="990033"/>
                  </a:solidFill>
                </a:endParaRPr>
              </a:p>
              <a:p>
                <a:endParaRPr lang="en-IE" sz="2000" dirty="0">
                  <a:solidFill>
                    <a:srgbClr val="990033"/>
                  </a:solidFill>
                </a:endParaRPr>
              </a:p>
              <a:p>
                <a:endParaRPr lang="en-IE" sz="2000" dirty="0" smtClean="0">
                  <a:solidFill>
                    <a:srgbClr val="990033"/>
                  </a:solidFill>
                </a:endParaRPr>
              </a:p>
              <a:p>
                <a:r>
                  <a:rPr lang="en-IE" sz="2000" dirty="0" smtClean="0">
                    <a:solidFill>
                      <a:srgbClr val="990033"/>
                    </a:solidFill>
                  </a:rPr>
                  <a:t>b</a:t>
                </a:r>
                <a:r>
                  <a:rPr lang="en-IE" sz="2000" dirty="0">
                    <a:solidFill>
                      <a:srgbClr val="990033"/>
                    </a:solidFill>
                  </a:rPr>
                  <a:t>. Represent the information on a graph.</a:t>
                </a:r>
              </a:p>
              <a:p>
                <a:endParaRPr lang="en-IE" sz="2000" dirty="0">
                  <a:solidFill>
                    <a:srgbClr val="990033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692696"/>
                <a:ext cx="8352928" cy="6066917"/>
              </a:xfrm>
              <a:prstGeom prst="rect">
                <a:avLst/>
              </a:prstGeom>
              <a:blipFill rotWithShape="1">
                <a:blip r:embed="rId2"/>
                <a:stretch>
                  <a:fillRect l="-803" t="-503" r="-1168"/>
                </a:stretch>
              </a:blipFill>
            </p:spPr>
            <p:txBody>
              <a:bodyPr/>
              <a:lstStyle/>
              <a:p>
                <a:r>
                  <a:rPr lang="en-I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9349863"/>
                  </p:ext>
                </p:extLst>
              </p:nvPr>
            </p:nvGraphicFramePr>
            <p:xfrm>
              <a:off x="1440000" y="1394556"/>
              <a:ext cx="6264000" cy="731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44000"/>
                    <a:gridCol w="1044000"/>
                    <a:gridCol w="1044000"/>
                    <a:gridCol w="1044000"/>
                    <a:gridCol w="1044000"/>
                    <a:gridCol w="1044000"/>
                  </a:tblGrid>
                  <a:tr h="360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i="1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IE" sz="1800" i="1" baseline="-25000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IE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i="1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IE" sz="1800" b="0" i="1" baseline="-25000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IE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i="1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IE" sz="1800" b="0" i="1" baseline="-25000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IE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i="1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IE" sz="1800" b="0" i="1" baseline="-25000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IE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i="1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IE" sz="1800" b="0" i="1" baseline="-25000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IE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i="1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IE" sz="1800" i="1" baseline="-25000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IE" sz="1800" b="0" i="1" baseline="-25000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00</m:t>
                                </m:r>
                              </m:oMath>
                            </m:oMathPara>
                          </a14:m>
                          <a:endParaRPr lang="en-IE" sz="1800" dirty="0" smtClean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60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800" dirty="0" smtClean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49349863"/>
                  </p:ext>
                </p:extLst>
              </p:nvPr>
            </p:nvGraphicFramePr>
            <p:xfrm>
              <a:off x="1440000" y="1394556"/>
              <a:ext cx="6264000" cy="731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44000"/>
                    <a:gridCol w="1044000"/>
                    <a:gridCol w="1044000"/>
                    <a:gridCol w="1044000"/>
                    <a:gridCol w="1044000"/>
                    <a:gridCol w="1044000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t="-1667" r="-501170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99419" t="-1667" r="-398256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200585" t="-1667" r="-30058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00585" t="-1667" r="-200585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398256" t="-1667" r="-99419" b="-1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3"/>
                          <a:stretch>
                            <a:fillRect l="-501170" t="-1667" b="-100000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800" dirty="0" smtClean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5032585"/>
                  </p:ext>
                </p:extLst>
              </p:nvPr>
            </p:nvGraphicFramePr>
            <p:xfrm>
              <a:off x="1440000" y="3068960"/>
              <a:ext cx="6264000" cy="79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44000"/>
                    <a:gridCol w="1044000"/>
                    <a:gridCol w="1044000"/>
                    <a:gridCol w="1044000"/>
                    <a:gridCol w="1044000"/>
                    <a:gridCol w="1044000"/>
                  </a:tblGrid>
                  <a:tr h="39600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i="1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IE" sz="1800" i="1" baseline="-25000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IE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i="1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IE" sz="1800" b="0" i="1" baseline="-25000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IE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i="1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IE" sz="1800" b="0" i="1" baseline="-25000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IE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i="1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IE" sz="1800" b="0" i="1" baseline="-25000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IE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i="1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IE" sz="1800" b="0" i="1" baseline="-25000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IE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IE" sz="1800" i="1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𝑇</m:t>
                                </m:r>
                                <m:r>
                                  <a:rPr lang="en-IE" sz="1800" i="1" baseline="-25000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  <m:r>
                                  <a:rPr lang="en-IE" sz="1800" b="0" i="1" baseline="-25000" dirty="0" smtClean="0">
                                    <a:solidFill>
                                      <a:srgbClr val="990033"/>
                                    </a:solidFill>
                                    <a:latin typeface="Cambria Math"/>
                                  </a:rPr>
                                  <m:t>00</m:t>
                                </m:r>
                              </m:oMath>
                            </m:oMathPara>
                          </a14:m>
                          <a:endParaRPr lang="en-IE" sz="1800" dirty="0" smtClean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800" dirty="0" smtClean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75032585"/>
                  </p:ext>
                </p:extLst>
              </p:nvPr>
            </p:nvGraphicFramePr>
            <p:xfrm>
              <a:off x="1440000" y="3068960"/>
              <a:ext cx="6264000" cy="79200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44000"/>
                    <a:gridCol w="1044000"/>
                    <a:gridCol w="1044000"/>
                    <a:gridCol w="1044000"/>
                    <a:gridCol w="1044000"/>
                    <a:gridCol w="1044000"/>
                  </a:tblGrid>
                  <a:tr h="396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r="-501170" b="-1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99419" r="-398256" b="-1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200585" r="-300585" b="-1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00585" r="-200585" b="-1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398256" r="-99419" b="-1015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 rotWithShape="1">
                          <a:blip r:embed="rId4"/>
                          <a:stretch>
                            <a:fillRect l="-501170" b="-101538"/>
                          </a:stretch>
                        </a:blipFill>
                      </a:tcPr>
                    </a:tc>
                  </a:tr>
                  <a:tr h="39600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IE" sz="1800" dirty="0" smtClean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IE" dirty="0">
                            <a:solidFill>
                              <a:srgbClr val="990033"/>
                            </a:solidFill>
                          </a:endParaRPr>
                        </a:p>
                      </a:txBody>
                      <a:tcPr anchor="ctr">
                        <a:lnL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990033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4908987"/>
              </p:ext>
            </p:extLst>
          </p:nvPr>
        </p:nvGraphicFramePr>
        <p:xfrm>
          <a:off x="972000" y="5229200"/>
          <a:ext cx="7200000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000"/>
                <a:gridCol w="1440000"/>
                <a:gridCol w="1440000"/>
                <a:gridCol w="1440000"/>
                <a:gridCol w="1440000"/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x-none" sz="1800" smtClean="0">
                          <a:solidFill>
                            <a:srgbClr val="990033"/>
                          </a:solidFill>
                        </a:rPr>
                        <a:t>1</a:t>
                      </a:r>
                      <a:r>
                        <a:rPr lang="en-IE" sz="1800" baseline="30000" dirty="0" err="1" smtClean="0">
                          <a:solidFill>
                            <a:srgbClr val="990033"/>
                          </a:solidFill>
                        </a:rPr>
                        <a:t>st</a:t>
                      </a:r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 Bounce 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dirty="0" smtClean="0">
                          <a:solidFill>
                            <a:srgbClr val="990033"/>
                          </a:solidFill>
                        </a:rPr>
                        <a:t>2</a:t>
                      </a:r>
                      <a:r>
                        <a:rPr lang="en-IE" baseline="30000" dirty="0" smtClean="0">
                          <a:solidFill>
                            <a:srgbClr val="990033"/>
                          </a:solidFill>
                        </a:rPr>
                        <a:t>nd</a:t>
                      </a:r>
                      <a:r>
                        <a:rPr lang="en-IE" baseline="0" dirty="0" smtClean="0">
                          <a:solidFill>
                            <a:srgbClr val="990033"/>
                          </a:solidFill>
                        </a:rPr>
                        <a:t> Bounce</a:t>
                      </a:r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3</a:t>
                      </a:r>
                      <a:r>
                        <a:rPr lang="en-IE" sz="1800" baseline="30000" dirty="0" smtClean="0">
                          <a:solidFill>
                            <a:srgbClr val="990033"/>
                          </a:solidFill>
                        </a:rPr>
                        <a:t>rd</a:t>
                      </a:r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 Bounce 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4</a:t>
                      </a:r>
                      <a:r>
                        <a:rPr lang="en-IE" sz="1800" baseline="30000" dirty="0" smtClean="0">
                          <a:solidFill>
                            <a:srgbClr val="990033"/>
                          </a:solidFill>
                        </a:rPr>
                        <a:t>th</a:t>
                      </a:r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 Bounce </a:t>
                      </a:r>
                      <a:endParaRPr lang="en-IE" dirty="0"/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5</a:t>
                      </a:r>
                      <a:r>
                        <a:rPr lang="en-IE" sz="1800" baseline="30000" dirty="0" smtClean="0">
                          <a:solidFill>
                            <a:srgbClr val="990033"/>
                          </a:solidFill>
                        </a:rPr>
                        <a:t>th</a:t>
                      </a:r>
                      <a:r>
                        <a:rPr lang="en-IE" sz="1800" dirty="0" smtClean="0">
                          <a:solidFill>
                            <a:srgbClr val="990033"/>
                          </a:solidFill>
                        </a:rPr>
                        <a:t> Bounce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E" sz="1800" dirty="0" smtClean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E" dirty="0">
                        <a:solidFill>
                          <a:srgbClr val="99003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00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00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3119</Words>
  <Application>Microsoft Office PowerPoint</Application>
  <PresentationFormat>On-screen Show (4:3)</PresentationFormat>
  <Paragraphs>370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Index</vt:lpstr>
      <vt:lpstr>Section A: Introduction</vt:lpstr>
      <vt:lpstr>Section A: Student Activity 1</vt:lpstr>
      <vt:lpstr>Section A: Student Activity 1</vt:lpstr>
      <vt:lpstr>Section A: Student Activity 1</vt:lpstr>
      <vt:lpstr>Section A: Student Activity 1</vt:lpstr>
      <vt:lpstr>Section A: Student Activity 1</vt:lpstr>
      <vt:lpstr>Section A: Student Activity 1</vt:lpstr>
      <vt:lpstr>Section A: Student Activity 1</vt:lpstr>
      <vt:lpstr>Section A: Student Activity 1</vt:lpstr>
      <vt:lpstr>Section A: Student Activity 1</vt:lpstr>
      <vt:lpstr>Reflection</vt:lpstr>
      <vt:lpstr>Section B: Introduction</vt:lpstr>
      <vt:lpstr>Section B: Student Activity 2</vt:lpstr>
      <vt:lpstr>Section B: Student Activity 2</vt:lpstr>
      <vt:lpstr>Section B: Student Activity 2</vt:lpstr>
      <vt:lpstr>Section B: Student Activity 2</vt:lpstr>
      <vt:lpstr>Section B: Student Activity 2</vt:lpstr>
      <vt:lpstr>Section C: Introduction</vt:lpstr>
      <vt:lpstr>Section C: Student Activity 3</vt:lpstr>
      <vt:lpstr>Section C: Student Activity 3</vt:lpstr>
      <vt:lpstr>Section C: Student Activity 3</vt:lpstr>
      <vt:lpstr>Section C: Student Activity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Neil</dc:creator>
  <cp:lastModifiedBy>pmdt</cp:lastModifiedBy>
  <cp:revision>79</cp:revision>
  <dcterms:created xsi:type="dcterms:W3CDTF">2012-08-28T17:01:31Z</dcterms:created>
  <dcterms:modified xsi:type="dcterms:W3CDTF">2013-04-08T09:34:48Z</dcterms:modified>
</cp:coreProperties>
</file>