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75" r:id="rId3"/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73" r:id="rId14"/>
    <p:sldId id="266" r:id="rId15"/>
    <p:sldId id="272" r:id="rId16"/>
    <p:sldId id="267" r:id="rId17"/>
    <p:sldId id="271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90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8.xml"/><Relationship Id="rId3" Type="http://schemas.openxmlformats.org/officeDocument/2006/relationships/slide" Target="../slides/slide9.xml"/><Relationship Id="rId7" Type="http://schemas.openxmlformats.org/officeDocument/2006/relationships/slide" Target="../slides/slide16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2.xml"/><Relationship Id="rId5" Type="http://schemas.openxmlformats.org/officeDocument/2006/relationships/slide" Target="../slides/slide11.xml"/><Relationship Id="rId10" Type="http://schemas.openxmlformats.org/officeDocument/2006/relationships/slide" Target="../slides/slide3.xml"/><Relationship Id="rId4" Type="http://schemas.openxmlformats.org/officeDocument/2006/relationships/slide" Target="../slides/slide10.xml"/><Relationship Id="rId9" Type="http://schemas.openxmlformats.org/officeDocument/2006/relationships/slide" Target="../slides/slide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37102-5D5F-42B5-81F3-18BA8ACFCEFA}" type="datetimeFigureOut">
              <a:rPr lang="en-IE" smtClean="0"/>
              <a:t>04/07/2012</a:t>
            </a:fld>
            <a:endParaRPr lang="en-IE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1F776-2325-4157-B04C-AB46B5AC9F81}" type="slidenum">
              <a:rPr lang="en-IE" smtClean="0"/>
              <a:t>‹#›</a:t>
            </a:fld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37102-5D5F-42B5-81F3-18BA8ACFCEFA}" type="datetimeFigureOut">
              <a:rPr lang="en-IE" smtClean="0"/>
              <a:t>04/07/2012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1F776-2325-4157-B04C-AB46B5AC9F8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37102-5D5F-42B5-81F3-18BA8ACFCEFA}" type="datetimeFigureOut">
              <a:rPr lang="en-IE" smtClean="0"/>
              <a:t>04/07/2012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1F776-2325-4157-B04C-AB46B5AC9F8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37102-5D5F-42B5-81F3-18BA8ACFCEFA}" type="datetimeFigureOut">
              <a:rPr lang="en-IE" smtClean="0"/>
              <a:t>04/07/2012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1F776-2325-4157-B04C-AB46B5AC9F8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37102-5D5F-42B5-81F3-18BA8ACFCEFA}" type="datetimeFigureOut">
              <a:rPr lang="en-IE" smtClean="0"/>
              <a:t>04/07/2012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1F776-2325-4157-B04C-AB46B5AC9F81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37102-5D5F-42B5-81F3-18BA8ACFCEFA}" type="datetimeFigureOut">
              <a:rPr lang="en-IE" smtClean="0"/>
              <a:t>04/07/2012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1F776-2325-4157-B04C-AB46B5AC9F8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37102-5D5F-42B5-81F3-18BA8ACFCEFA}" type="datetimeFigureOut">
              <a:rPr lang="en-IE" smtClean="0"/>
              <a:t>04/07/2012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1F776-2325-4157-B04C-AB46B5AC9F8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37102-5D5F-42B5-81F3-18BA8ACFCEFA}" type="datetimeFigureOut">
              <a:rPr lang="en-IE" smtClean="0"/>
              <a:t>04/07/2012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1F776-2325-4157-B04C-AB46B5AC9F8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37102-5D5F-42B5-81F3-18BA8ACFCEFA}" type="datetimeFigureOut">
              <a:rPr lang="en-IE" smtClean="0"/>
              <a:t>04/07/2012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1F776-2325-4157-B04C-AB46B5AC9F81}" type="slidenum">
              <a:rPr lang="en-IE" smtClean="0"/>
              <a:t>‹#›</a:t>
            </a:fld>
            <a:endParaRPr lang="en-IE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ounded Rectangle 6">
            <a:hlinkClick r:id="rId2" action="ppaction://hlinksldjump"/>
          </p:cNvPr>
          <p:cNvSpPr/>
          <p:nvPr userDrawn="1"/>
        </p:nvSpPr>
        <p:spPr>
          <a:xfrm rot="16200000">
            <a:off x="-216473" y="1736800"/>
            <a:ext cx="648000" cy="43200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S A 1</a:t>
            </a:r>
            <a:endParaRPr lang="en-IE" sz="1400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 userDrawn="1"/>
        </p:nvSpPr>
        <p:spPr>
          <a:xfrm rot="16200000">
            <a:off x="-216473" y="2384871"/>
            <a:ext cx="648000" cy="43200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S A 2</a:t>
            </a:r>
            <a:endParaRPr lang="en-IE" sz="1400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 userDrawn="1"/>
        </p:nvSpPr>
        <p:spPr>
          <a:xfrm rot="16200000">
            <a:off x="-216473" y="3032943"/>
            <a:ext cx="648000" cy="43200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S A 3 </a:t>
            </a:r>
            <a:endParaRPr lang="en-IE" sz="1400" dirty="0"/>
          </a:p>
        </p:txBody>
      </p:sp>
      <p:sp>
        <p:nvSpPr>
          <p:cNvPr id="10" name="Rounded Rectangle 9">
            <a:hlinkClick r:id="rId5" action="ppaction://hlinksldjump"/>
          </p:cNvPr>
          <p:cNvSpPr/>
          <p:nvPr userDrawn="1"/>
        </p:nvSpPr>
        <p:spPr>
          <a:xfrm rot="16200000">
            <a:off x="-216473" y="3681015"/>
            <a:ext cx="648000" cy="43200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S A 4</a:t>
            </a:r>
            <a:endParaRPr lang="en-IE" sz="1400" dirty="0"/>
          </a:p>
        </p:txBody>
      </p:sp>
      <p:sp>
        <p:nvSpPr>
          <p:cNvPr id="11" name="Rounded Rectangle 10">
            <a:hlinkClick r:id="rId6" action="ppaction://hlinksldjump"/>
          </p:cNvPr>
          <p:cNvSpPr/>
          <p:nvPr userDrawn="1"/>
        </p:nvSpPr>
        <p:spPr>
          <a:xfrm rot="16200000">
            <a:off x="-216473" y="4329087"/>
            <a:ext cx="648000" cy="43200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SA 5</a:t>
            </a:r>
            <a:endParaRPr lang="en-IE" sz="1400" dirty="0"/>
          </a:p>
        </p:txBody>
      </p:sp>
      <p:sp>
        <p:nvSpPr>
          <p:cNvPr id="12" name="Rounded Rectangle 11">
            <a:hlinkClick r:id="rId7" action="ppaction://hlinksldjump"/>
          </p:cNvPr>
          <p:cNvSpPr/>
          <p:nvPr userDrawn="1"/>
        </p:nvSpPr>
        <p:spPr>
          <a:xfrm rot="16200000">
            <a:off x="-218495" y="4977159"/>
            <a:ext cx="648000" cy="43200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S A 6</a:t>
            </a:r>
            <a:endParaRPr lang="en-IE" sz="1400" dirty="0"/>
          </a:p>
        </p:txBody>
      </p:sp>
      <p:sp>
        <p:nvSpPr>
          <p:cNvPr id="13" name="Rounded Rectangle 12">
            <a:hlinkClick r:id="rId8" action="ppaction://hlinksldjump"/>
          </p:cNvPr>
          <p:cNvSpPr/>
          <p:nvPr userDrawn="1"/>
        </p:nvSpPr>
        <p:spPr>
          <a:xfrm rot="16200000">
            <a:off x="-218495" y="5625231"/>
            <a:ext cx="648000" cy="43200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SA 7</a:t>
            </a:r>
            <a:endParaRPr lang="en-IE" sz="1400" dirty="0"/>
          </a:p>
        </p:txBody>
      </p:sp>
      <p:sp>
        <p:nvSpPr>
          <p:cNvPr id="14" name="Rounded Rectangle 13">
            <a:hlinkClick r:id="rId9" action="ppaction://hlinksldjump"/>
          </p:cNvPr>
          <p:cNvSpPr/>
          <p:nvPr userDrawn="1"/>
        </p:nvSpPr>
        <p:spPr>
          <a:xfrm rot="16200000">
            <a:off x="-216473" y="440728"/>
            <a:ext cx="648000" cy="43200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Index</a:t>
            </a:r>
            <a:endParaRPr lang="en-IE" sz="1400" dirty="0"/>
          </a:p>
        </p:txBody>
      </p:sp>
      <p:sp>
        <p:nvSpPr>
          <p:cNvPr id="15" name="Rounded Rectangle 14">
            <a:hlinkClick r:id="rId10" action="ppaction://hlinksldjump"/>
          </p:cNvPr>
          <p:cNvSpPr/>
          <p:nvPr userDrawn="1"/>
        </p:nvSpPr>
        <p:spPr>
          <a:xfrm rot="16200000">
            <a:off x="-216519" y="1088800"/>
            <a:ext cx="648000" cy="43200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Intro</a:t>
            </a:r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37102-5D5F-42B5-81F3-18BA8ACFCEFA}" type="datetimeFigureOut">
              <a:rPr lang="en-IE" smtClean="0"/>
              <a:t>04/07/2012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1F776-2325-4157-B04C-AB46B5AC9F8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37102-5D5F-42B5-81F3-18BA8ACFCEFA}" type="datetimeFigureOut">
              <a:rPr lang="en-IE" smtClean="0"/>
              <a:t>04/07/2012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1F776-2325-4157-B04C-AB46B5AC9F81}" type="slidenum">
              <a:rPr lang="en-IE" smtClean="0"/>
              <a:t>‹#›</a:t>
            </a:fld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4837102-5D5F-42B5-81F3-18BA8ACFCEFA}" type="datetimeFigureOut">
              <a:rPr lang="en-IE" smtClean="0"/>
              <a:t>04/07/2012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2A1F776-2325-4157-B04C-AB46B5AC9F81}" type="slidenum">
              <a:rPr lang="en-IE" smtClean="0"/>
              <a:t>‹#›</a:t>
            </a:fld>
            <a:endParaRPr lang="en-IE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68680" y="900714"/>
            <a:ext cx="7406640" cy="5056572"/>
          </a:xfrm>
        </p:spPr>
        <p:txBody>
          <a:bodyPr>
            <a:noAutofit/>
          </a:bodyPr>
          <a:lstStyle/>
          <a:p>
            <a:pPr algn="ctr"/>
            <a:r>
              <a:rPr lang="en-IE" sz="8000" b="1" dirty="0"/>
              <a:t>Introduction </a:t>
            </a:r>
            <a:br>
              <a:rPr lang="en-IE" sz="8000" b="1" dirty="0"/>
            </a:br>
            <a:r>
              <a:rPr lang="en-IE" sz="8000" b="1" dirty="0"/>
              <a:t>to the </a:t>
            </a:r>
            <a:br>
              <a:rPr lang="en-IE" sz="8000" b="1" dirty="0"/>
            </a:br>
            <a:r>
              <a:rPr lang="en-IE" sz="8000" b="1" dirty="0"/>
              <a:t>Cartesian </a:t>
            </a:r>
            <a:r>
              <a:rPr lang="en-IE" sz="8000" b="1" dirty="0" smtClean="0"/>
              <a:t>Plane</a:t>
            </a:r>
            <a:endParaRPr lang="en-IE" sz="7200" dirty="0"/>
          </a:p>
        </p:txBody>
      </p:sp>
    </p:spTree>
    <p:extLst>
      <p:ext uri="{BB962C8B-B14F-4D97-AF65-F5344CB8AC3E}">
        <p14:creationId xmlns:p14="http://schemas.microsoft.com/office/powerpoint/2010/main" val="247702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26546" r="6895" b="7216"/>
          <a:stretch/>
        </p:blipFill>
        <p:spPr bwMode="auto">
          <a:xfrm>
            <a:off x="2126901" y="1340767"/>
            <a:ext cx="4890199" cy="531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167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dirty="0" smtClean="0"/>
              <a:t>Student Activity 3   </a:t>
            </a:r>
          </a:p>
          <a:p>
            <a:r>
              <a:rPr lang="en-IE" sz="3200" dirty="0" smtClean="0"/>
              <a:t>The completed Cartesian Plane</a:t>
            </a:r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2069360" y="971435"/>
            <a:ext cx="5005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dirty="0" smtClean="0"/>
              <a:t>Fill in the numbers that should go on each axis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4893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t="24414" r="41321" b="8881"/>
          <a:stretch/>
        </p:blipFill>
        <p:spPr bwMode="auto">
          <a:xfrm>
            <a:off x="251644" y="1340768"/>
            <a:ext cx="558594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167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dirty="0" smtClean="0"/>
              <a:t>Student Activity 4</a:t>
            </a:r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6012160" y="1175667"/>
            <a:ext cx="3131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/>
              <a:t>Fill in the missing numbers on each of the X and Y axes. Then write the coordinates of each fly.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997652"/>
              </p:ext>
            </p:extLst>
          </p:nvPr>
        </p:nvGraphicFramePr>
        <p:xfrm>
          <a:off x="6012160" y="2564904"/>
          <a:ext cx="2808312" cy="31683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2463"/>
                <a:gridCol w="570673"/>
                <a:gridCol w="1845176"/>
              </a:tblGrid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A</a:t>
                      </a:r>
                      <a:endParaRPr lang="en-I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=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( ____ , ____ )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B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=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( ____ , ____ )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C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=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( ____ , ____ )</a:t>
                      </a:r>
                      <a:endParaRPr lang="en-I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D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=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( ____ , ____ )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E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=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( ____ , ____ )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F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=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( ____ , ____ )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G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=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( ____ , ____ )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H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=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( ____ , ____ )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I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=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( ____ , ____ )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J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=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( ____ , ____ )</a:t>
                      </a:r>
                      <a:endParaRPr lang="en-I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6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32369567"/>
              </p:ext>
            </p:extLst>
          </p:nvPr>
        </p:nvGraphicFramePr>
        <p:xfrm>
          <a:off x="5364088" y="2420938"/>
          <a:ext cx="3466728" cy="37856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84477"/>
                <a:gridCol w="1226023"/>
                <a:gridCol w="704469"/>
                <a:gridCol w="1051759"/>
              </a:tblGrid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1.</a:t>
                      </a:r>
                      <a:endParaRPr lang="en-I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(8 , 6)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to</a:t>
                      </a:r>
                      <a:endParaRPr lang="en-I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(4, 10)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2.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(4 , 2)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to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(8 , 2)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3.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(4 , 4)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to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(10 , 4)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4.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(2 , 4)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to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(4 , 4)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5.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(4 , 6)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to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(4 , 10)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6.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(8 , 6)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to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(4 , 6)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7.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(4 , 2)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to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(2 , 4)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8.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(8 , 2)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to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(10 , 4)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9.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(4 , 4)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to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(4 , 6)</a:t>
                      </a:r>
                      <a:endParaRPr lang="en-I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-167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dirty="0" smtClean="0"/>
              <a:t>Student Activity 5</a:t>
            </a:r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457200" y="620688"/>
            <a:ext cx="7931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/>
              <a:t>Drawing a point is similar to reading a point. You start by moving across the X axes, then move up the Y axis until you get where you need to be.</a:t>
            </a:r>
            <a:endParaRPr lang="en-IE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6557" b="21692"/>
          <a:stretch/>
        </p:blipFill>
        <p:spPr bwMode="auto">
          <a:xfrm>
            <a:off x="510100" y="1628800"/>
            <a:ext cx="4637964" cy="468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79912" y="1328574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/>
              <a:t>Directions:   Plot the following points on the grid. 	      Then draw a straight line to connect 	      from one to the next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36457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260648"/>
            <a:ext cx="3168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3200" dirty="0" smtClean="0"/>
              <a:t>Ice Cream Sunday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1871964" y="980728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/>
              <a:t>Directions:   Plot the following points on the grid. 	      Then draw a straight line to connect 	      from one to the next</a:t>
            </a:r>
            <a:endParaRPr lang="en-IE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3" t="37541" r="6678"/>
          <a:stretch/>
        </p:blipFill>
        <p:spPr bwMode="auto">
          <a:xfrm>
            <a:off x="1115617" y="4261564"/>
            <a:ext cx="1800200" cy="284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36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3" t="37541" r="6678"/>
          <a:stretch/>
        </p:blipFill>
        <p:spPr bwMode="auto">
          <a:xfrm>
            <a:off x="1115617" y="4261564"/>
            <a:ext cx="1800200" cy="284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8561" y="408866"/>
            <a:ext cx="909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3200" dirty="0" smtClean="0"/>
              <a:t>Dish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512875"/>
              </p:ext>
            </p:extLst>
          </p:nvPr>
        </p:nvGraphicFramePr>
        <p:xfrm>
          <a:off x="1403648" y="883528"/>
          <a:ext cx="1524840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396000"/>
                <a:gridCol w="208280"/>
                <a:gridCol w="504000"/>
                <a:gridCol w="208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-7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-1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-2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-14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-16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-14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552850"/>
              </p:ext>
            </p:extLst>
          </p:nvPr>
        </p:nvGraphicFramePr>
        <p:xfrm>
          <a:off x="3263184" y="858336"/>
          <a:ext cx="1524840" cy="556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396000"/>
                <a:gridCol w="208280"/>
                <a:gridCol w="504000"/>
                <a:gridCol w="208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-1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89760" y="370761"/>
            <a:ext cx="1844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3200" dirty="0" smtClean="0"/>
              <a:t>Ice Cream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749138"/>
              </p:ext>
            </p:extLst>
          </p:nvPr>
        </p:nvGraphicFramePr>
        <p:xfrm>
          <a:off x="5279408" y="850360"/>
          <a:ext cx="1524840" cy="556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396000"/>
                <a:gridCol w="208280"/>
                <a:gridCol w="504000"/>
                <a:gridCol w="208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-9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261349"/>
              </p:ext>
            </p:extLst>
          </p:nvPr>
        </p:nvGraphicFramePr>
        <p:xfrm>
          <a:off x="7223624" y="849792"/>
          <a:ext cx="1524840" cy="5628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396000"/>
                <a:gridCol w="208280"/>
                <a:gridCol w="504000"/>
                <a:gridCol w="208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69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31640" y="370761"/>
            <a:ext cx="1728192" cy="406635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3131840" y="370761"/>
            <a:ext cx="5760640" cy="62985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55576" y="264850"/>
            <a:ext cx="0" cy="3452182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87560" y="-115158"/>
            <a:ext cx="3168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3200" dirty="0" smtClean="0"/>
              <a:t>Ice Cream Sunday</a:t>
            </a:r>
          </a:p>
        </p:txBody>
      </p:sp>
    </p:spTree>
    <p:extLst>
      <p:ext uri="{BB962C8B-B14F-4D97-AF65-F5344CB8AC3E}">
        <p14:creationId xmlns:p14="http://schemas.microsoft.com/office/powerpoint/2010/main" val="28015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3" t="37541" r="6678"/>
          <a:stretch/>
        </p:blipFill>
        <p:spPr bwMode="auto">
          <a:xfrm>
            <a:off x="4031940" y="3429000"/>
            <a:ext cx="1800200" cy="327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6" t="9242" r="8148" b="50221"/>
          <a:stretch/>
        </p:blipFill>
        <p:spPr bwMode="auto">
          <a:xfrm>
            <a:off x="-3060848" y="6237312"/>
            <a:ext cx="3630305" cy="428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1610" y="349161"/>
            <a:ext cx="2770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3200" dirty="0" smtClean="0"/>
              <a:t>Spoon &amp; Finish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06352"/>
              </p:ext>
            </p:extLst>
          </p:nvPr>
        </p:nvGraphicFramePr>
        <p:xfrm>
          <a:off x="1543894" y="1005944"/>
          <a:ext cx="1731962" cy="407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7042"/>
                <a:gridCol w="208280"/>
                <a:gridCol w="640080"/>
                <a:gridCol w="208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14.5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14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289544"/>
              </p:ext>
            </p:extLst>
          </p:nvPr>
        </p:nvGraphicFramePr>
        <p:xfrm>
          <a:off x="6071496" y="987936"/>
          <a:ext cx="152484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396000"/>
                <a:gridCol w="208280"/>
                <a:gridCol w="504000"/>
                <a:gridCol w="208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-2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42113" y="383637"/>
            <a:ext cx="1297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3200" dirty="0" smtClean="0"/>
              <a:t>Cherry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600" y="370760"/>
            <a:ext cx="2880320" cy="507446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5796136" y="370761"/>
            <a:ext cx="2016224" cy="3060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32040" y="370761"/>
            <a:ext cx="0" cy="3348000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47600" y="-115158"/>
            <a:ext cx="3168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3200" dirty="0" smtClean="0"/>
              <a:t>Ice Cream Sunday</a:t>
            </a:r>
          </a:p>
        </p:txBody>
      </p:sp>
    </p:spTree>
    <p:extLst>
      <p:ext uri="{BB962C8B-B14F-4D97-AF65-F5344CB8AC3E}">
        <p14:creationId xmlns:p14="http://schemas.microsoft.com/office/powerpoint/2010/main" val="20374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1196752"/>
            <a:ext cx="76431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/>
              <a:t>Break the code: </a:t>
            </a:r>
          </a:p>
          <a:p>
            <a:r>
              <a:rPr lang="en-IE" sz="2400" b="1" dirty="0"/>
              <a:t>Question: Why did the teacher always wear sun glasses in her classroom? </a:t>
            </a:r>
            <a:endParaRPr lang="en-IE" sz="2400" dirty="0"/>
          </a:p>
          <a:p>
            <a:r>
              <a:rPr lang="en-IE" sz="2400" dirty="0"/>
              <a:t>To find the answer, you must use the Cartesian plane below. Each coordinate on the grid represents a letter. You must use the activity sheet below which will give you a list of the coordinates. As you find each coordinate, you must write the corresponding letter above it. </a:t>
            </a:r>
          </a:p>
          <a:p>
            <a:r>
              <a:rPr lang="en-IE" sz="2400" dirty="0"/>
              <a:t>When you have completed this, you will have cracked the code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167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dirty="0" smtClean="0"/>
              <a:t>Student Activity 6    Break the code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27677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-167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dirty="0" smtClean="0"/>
              <a:t>Student Activity 6    Break the code</a:t>
            </a:r>
            <a:endParaRPr lang="en-IE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60042"/>
            <a:ext cx="5585891" cy="504056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620688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/>
              <a:t>  Answer:  (5,3) (-3,2) (-7,-2) (3,-6) (2,6) (-2,-3) (-3,2) </a:t>
            </a:r>
            <a:r>
              <a:rPr lang="en-IE" sz="2000" dirty="0" smtClean="0"/>
              <a:t>------------</a:t>
            </a:r>
            <a:r>
              <a:rPr lang="en-IE" sz="2000" dirty="0" smtClean="0"/>
              <a:t>(</a:t>
            </a:r>
            <a:r>
              <a:rPr lang="en-IE" sz="2000" dirty="0" smtClean="0"/>
              <a:t>0,4) (-3,2) (6,-3)  </a:t>
            </a:r>
            <a:endParaRPr lang="en-IE" sz="2000" dirty="0" smtClean="0"/>
          </a:p>
          <a:p>
            <a:r>
              <a:rPr lang="en-IE" sz="2000" dirty="0" smtClean="0"/>
              <a:t>  </a:t>
            </a:r>
            <a:r>
              <a:rPr lang="en-IE" sz="2000" dirty="0" smtClean="0"/>
              <a:t>(-</a:t>
            </a:r>
            <a:r>
              <a:rPr lang="en-IE" sz="2000" dirty="0" smtClean="0"/>
              <a:t>2,-3) (0,-6) (2,6) (-6,6) (-3,2) (6,5) (0,-6) (-2,-</a:t>
            </a:r>
            <a:r>
              <a:rPr lang="en-IE" sz="2000" dirty="0"/>
              <a:t>3 ) </a:t>
            </a:r>
            <a:r>
              <a:rPr lang="en-IE" sz="2000" dirty="0" smtClean="0"/>
              <a:t>----- </a:t>
            </a:r>
            <a:r>
              <a:rPr lang="en-IE" sz="2000" dirty="0"/>
              <a:t>(-</a:t>
            </a:r>
            <a:r>
              <a:rPr lang="en-IE" sz="2000" dirty="0" smtClean="0"/>
              <a:t>3,0) (-3,2) (6,-3) (-3,2) </a:t>
            </a:r>
            <a:endParaRPr lang="en-IE" sz="2000" dirty="0" smtClean="0"/>
          </a:p>
          <a:p>
            <a:r>
              <a:rPr lang="en-IE" sz="2000" dirty="0" smtClean="0"/>
              <a:t> ------------(-</a:t>
            </a:r>
            <a:r>
              <a:rPr lang="en-IE" sz="2000" dirty="0" smtClean="0"/>
              <a:t>2,-3) (-6,-5) </a:t>
            </a:r>
            <a:r>
              <a:rPr lang="en-IE" sz="2000" dirty="0" smtClean="0"/>
              <a:t>------------</a:t>
            </a:r>
            <a:r>
              <a:rPr lang="en-IE" sz="2000" dirty="0" smtClean="0"/>
              <a:t>	(</a:t>
            </a:r>
            <a:r>
              <a:rPr lang="en-IE" sz="2000" dirty="0" smtClean="0"/>
              <a:t>5,3) (6,-3) (3,-2) (2,2) (0,4) (0,-6)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7550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9" t="88085" r="32581" b="584"/>
          <a:stretch/>
        </p:blipFill>
        <p:spPr bwMode="auto">
          <a:xfrm>
            <a:off x="6444208" y="4077072"/>
            <a:ext cx="2406687" cy="159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32687" r="8193" b="11864"/>
          <a:stretch/>
        </p:blipFill>
        <p:spPr bwMode="auto">
          <a:xfrm>
            <a:off x="2627784" y="3501008"/>
            <a:ext cx="3138985" cy="313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167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dirty="0" smtClean="0"/>
              <a:t>Student Activity 7    Make your own Code</a:t>
            </a:r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971600" y="764704"/>
            <a:ext cx="81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/>
              <a:t>Make your own coded message: </a:t>
            </a:r>
          </a:p>
          <a:p>
            <a:r>
              <a:rPr lang="en-IE" dirty="0"/>
              <a:t>Instructions: </a:t>
            </a:r>
          </a:p>
          <a:p>
            <a:pPr marL="342900" indent="-342900">
              <a:buAutoNum type="arabicPeriod"/>
            </a:pPr>
            <a:r>
              <a:rPr lang="en-IE" dirty="0" smtClean="0"/>
              <a:t>Decide </a:t>
            </a:r>
            <a:r>
              <a:rPr lang="en-IE" dirty="0"/>
              <a:t>on a phrase or sentence you would like to encode. Don’t make it too long </a:t>
            </a:r>
            <a:r>
              <a:rPr lang="en-IE" dirty="0" smtClean="0"/>
              <a:t> </a:t>
            </a:r>
          </a:p>
          <a:p>
            <a:r>
              <a:rPr lang="en-IE" dirty="0" smtClean="0"/>
              <a:t>     (</a:t>
            </a:r>
            <a:r>
              <a:rPr lang="en-IE" dirty="0"/>
              <a:t>20 to 25 characters should be enough) </a:t>
            </a:r>
          </a:p>
          <a:p>
            <a:r>
              <a:rPr lang="en-IE" dirty="0"/>
              <a:t>2. </a:t>
            </a:r>
            <a:r>
              <a:rPr lang="en-IE" dirty="0" smtClean="0"/>
              <a:t>  Draw </a:t>
            </a:r>
            <a:r>
              <a:rPr lang="en-IE" dirty="0"/>
              <a:t>your Cartesian plane on the graph paper below. </a:t>
            </a:r>
          </a:p>
          <a:p>
            <a:pPr marL="342900" indent="-342900">
              <a:buAutoNum type="arabicPeriod" startAt="3"/>
            </a:pPr>
            <a:r>
              <a:rPr lang="en-IE" dirty="0" smtClean="0"/>
              <a:t>Decide </a:t>
            </a:r>
            <a:r>
              <a:rPr lang="en-IE" dirty="0"/>
              <a:t>where each letter is going to go, draw in the point on the plane and assign </a:t>
            </a:r>
            <a:endParaRPr lang="en-IE" dirty="0" smtClean="0"/>
          </a:p>
          <a:p>
            <a:r>
              <a:rPr lang="en-IE" dirty="0"/>
              <a:t> </a:t>
            </a:r>
            <a:r>
              <a:rPr lang="en-IE" dirty="0" smtClean="0"/>
              <a:t>    it </a:t>
            </a:r>
            <a:r>
              <a:rPr lang="en-IE" dirty="0"/>
              <a:t>the appropriate letter. (For example in the previous student activity, B = (5,3) ) </a:t>
            </a:r>
          </a:p>
          <a:p>
            <a:pPr marL="342900" indent="-342900">
              <a:buAutoNum type="arabicPeriod" startAt="4"/>
            </a:pPr>
            <a:r>
              <a:rPr lang="en-IE" dirty="0" smtClean="0"/>
              <a:t>Make </a:t>
            </a:r>
            <a:r>
              <a:rPr lang="en-IE" dirty="0"/>
              <a:t>a table below your Cartesian plane which lists the coordinates of each letter </a:t>
            </a:r>
            <a:r>
              <a:rPr lang="en-IE" dirty="0" smtClean="0"/>
              <a:t> in </a:t>
            </a:r>
            <a:r>
              <a:rPr lang="en-IE" dirty="0"/>
              <a:t>your coded phrase. </a:t>
            </a:r>
          </a:p>
          <a:p>
            <a:r>
              <a:rPr lang="en-IE" dirty="0"/>
              <a:t>5. </a:t>
            </a:r>
            <a:r>
              <a:rPr lang="en-IE" dirty="0" smtClean="0"/>
              <a:t>  Swap </a:t>
            </a:r>
            <a:r>
              <a:rPr lang="en-IE" dirty="0"/>
              <a:t>with your friend, you decode their message and they can decode yours!! </a:t>
            </a:r>
          </a:p>
        </p:txBody>
      </p:sp>
    </p:spTree>
    <p:extLst>
      <p:ext uri="{BB962C8B-B14F-4D97-AF65-F5344CB8AC3E}">
        <p14:creationId xmlns:p14="http://schemas.microsoft.com/office/powerpoint/2010/main" val="38374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443" y="1381356"/>
            <a:ext cx="8061053" cy="4095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200" b="1" dirty="0" smtClean="0"/>
              <a:t>Introduction:	Get to the point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200" b="1" dirty="0" smtClean="0"/>
              <a:t>Student Activity 1:	Find the fly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200" b="1" dirty="0"/>
              <a:t>Student Activity </a:t>
            </a:r>
            <a:r>
              <a:rPr lang="en-IE" sz="2200" b="1" dirty="0" smtClean="0"/>
              <a:t>2:	Negative Coordinates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200" b="1" dirty="0"/>
              <a:t>Student Activity </a:t>
            </a:r>
            <a:r>
              <a:rPr lang="en-IE" sz="2200" b="1" dirty="0" smtClean="0"/>
              <a:t>3:	The completed Cartesian Plane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200" b="1" dirty="0"/>
              <a:t>Student Activity </a:t>
            </a:r>
            <a:r>
              <a:rPr lang="en-IE" sz="2200" b="1" dirty="0" smtClean="0"/>
              <a:t>4:	Coordinates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200" b="1" dirty="0"/>
              <a:t>Student Activity </a:t>
            </a:r>
            <a:r>
              <a:rPr lang="en-IE" sz="2200" b="1" dirty="0" smtClean="0"/>
              <a:t>5:	Shapes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200" b="1" dirty="0"/>
              <a:t>Student Activity </a:t>
            </a:r>
            <a:r>
              <a:rPr lang="en-IE" sz="2200" b="1" dirty="0" smtClean="0"/>
              <a:t>6:	Break the Code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200" b="1" dirty="0"/>
              <a:t>Student Activity </a:t>
            </a:r>
            <a:r>
              <a:rPr lang="en-IE" sz="2200" b="1" dirty="0" smtClean="0"/>
              <a:t>7:	Make your own code</a:t>
            </a:r>
            <a:endParaRPr lang="en-IE" sz="2200" b="1" dirty="0"/>
          </a:p>
        </p:txBody>
      </p:sp>
    </p:spTree>
    <p:extLst>
      <p:ext uri="{BB962C8B-B14F-4D97-AF65-F5344CB8AC3E}">
        <p14:creationId xmlns:p14="http://schemas.microsoft.com/office/powerpoint/2010/main" val="24294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3132" y="4725144"/>
            <a:ext cx="81724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/>
              <a:t>A very famous mathematician called </a:t>
            </a:r>
            <a:r>
              <a:rPr lang="en-IE" sz="2000" b="1" dirty="0"/>
              <a:t>Rene Descartes </a:t>
            </a:r>
            <a:r>
              <a:rPr lang="en-IE" sz="2000" dirty="0"/>
              <a:t>lay in bed one night. As he lay there, he looked up at the ceiling in his bedroom. He noticed a fly was asleep on the ceiling. Descartes, being a mathematician wondered if he could figure out a way of stating where exactly the fly was on the ceiling. Obviously it has to be a precise description he thought. I can’t really say, “To the left” or “Near the right “or “In the middle”.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4866" r="11760" b="25603"/>
          <a:stretch/>
        </p:blipFill>
        <p:spPr bwMode="auto">
          <a:xfrm>
            <a:off x="1207020" y="646389"/>
            <a:ext cx="7764624" cy="4082626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7808" y="-384522"/>
            <a:ext cx="8478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IE" sz="3200" b="1" dirty="0"/>
          </a:p>
          <a:p>
            <a:pPr algn="ctr"/>
            <a:r>
              <a:rPr lang="en-IE" sz="3200" b="1" dirty="0"/>
              <a:t> Coordinate Geometry: Get to the point! </a:t>
            </a:r>
          </a:p>
        </p:txBody>
      </p:sp>
    </p:spTree>
    <p:extLst>
      <p:ext uri="{BB962C8B-B14F-4D97-AF65-F5344CB8AC3E}">
        <p14:creationId xmlns:p14="http://schemas.microsoft.com/office/powerpoint/2010/main" val="19798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22806" r="51839" b="24627"/>
          <a:stretch/>
        </p:blipFill>
        <p:spPr bwMode="auto">
          <a:xfrm>
            <a:off x="414904" y="1539000"/>
            <a:ext cx="4229104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608512" y="155679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2000" dirty="0" smtClean="0"/>
              <a:t>When Descartes looked up at his ceiling, this is what he saw. A fly resting there. He began to think about how he might be able to describe the exact position of the fly.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280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4272" y="1567820"/>
            <a:ext cx="40141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/>
              <a:t>Descartes decided that if he drew two lines at right angles to each other, then he might be able to come up with a way of describing the exact position of the fly. </a:t>
            </a:r>
          </a:p>
          <a:p>
            <a:r>
              <a:rPr lang="en-IE" sz="2000" dirty="0"/>
              <a:t>How do you think this would have helped him? </a:t>
            </a:r>
          </a:p>
          <a:p>
            <a:r>
              <a:rPr lang="en-IE" sz="2000" dirty="0" smtClean="0"/>
              <a:t>____________________________________________________________________________________________________________________________________________________________________________________ </a:t>
            </a:r>
            <a:endParaRPr lang="en-IE" sz="200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4904" y="1539000"/>
            <a:ext cx="4229104" cy="3780000"/>
            <a:chOff x="323523" y="898458"/>
            <a:chExt cx="4229104" cy="3780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1" t="22806" r="51839" b="24627"/>
            <a:stretch/>
          </p:blipFill>
          <p:spPr bwMode="auto">
            <a:xfrm>
              <a:off x="323523" y="898458"/>
              <a:ext cx="4229104" cy="37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 flipH="1" flipV="1">
              <a:off x="1403648" y="1313619"/>
              <a:ext cx="38100" cy="2350455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413173" y="3667452"/>
              <a:ext cx="3024336" cy="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78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t="20742" r="51312" b="27942"/>
          <a:stretch/>
        </p:blipFill>
        <p:spPr bwMode="auto">
          <a:xfrm>
            <a:off x="431161" y="1539000"/>
            <a:ext cx="423069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4107" y="1382286"/>
            <a:ext cx="421198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/>
              <a:t>Descartes decided to place numbers on the bottom (horizontal) row and on the side (vertical) row. He could now state accurately where exactly the fly was on the ceiling. </a:t>
            </a:r>
            <a:endParaRPr lang="en-IE" sz="2000" dirty="0" smtClean="0"/>
          </a:p>
          <a:p>
            <a:endParaRPr lang="en-IE" sz="2000" dirty="0"/>
          </a:p>
          <a:p>
            <a:r>
              <a:rPr lang="en-IE" sz="2000" dirty="0"/>
              <a:t>But there was a problem, should he give the vertical number of tiles followed by horizontal? i.e. go up 5 squares and move across 4 squares, or should he give the horizontal number first, then the vertical? i.e. go across 4 squares then move up 5? </a:t>
            </a:r>
          </a:p>
        </p:txBody>
      </p:sp>
    </p:spTree>
    <p:extLst>
      <p:ext uri="{BB962C8B-B14F-4D97-AF65-F5344CB8AC3E}">
        <p14:creationId xmlns:p14="http://schemas.microsoft.com/office/powerpoint/2010/main" val="9095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36474" y="404664"/>
            <a:ext cx="48600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/>
              <a:t>He decided to give the </a:t>
            </a:r>
          </a:p>
          <a:p>
            <a:r>
              <a:rPr lang="en-IE" sz="2000" dirty="0" smtClean="0"/>
              <a:t>HORIZONTAL NUMBER FIRST and </a:t>
            </a:r>
          </a:p>
          <a:p>
            <a:r>
              <a:rPr lang="en-IE" sz="2000" dirty="0" smtClean="0"/>
              <a:t>THE VERTICAL NUMBER SECOND. </a:t>
            </a:r>
          </a:p>
          <a:p>
            <a:r>
              <a:rPr lang="en-IE" sz="2000" dirty="0" smtClean="0"/>
              <a:t>To help people remember this he called the horizontal line X and the vertical line Y </a:t>
            </a:r>
          </a:p>
          <a:p>
            <a:r>
              <a:rPr lang="en-IE" sz="2000" dirty="0" smtClean="0"/>
              <a:t>(Because X comes before Y in the alphabet)</a:t>
            </a:r>
          </a:p>
          <a:p>
            <a:endParaRPr lang="en-IE" sz="2000" dirty="0" smtClean="0"/>
          </a:p>
          <a:p>
            <a:r>
              <a:rPr lang="en-IE" sz="2000" dirty="0" smtClean="0"/>
              <a:t>So, in this diagram, the position of the fly </a:t>
            </a:r>
          </a:p>
          <a:p>
            <a:r>
              <a:rPr lang="en-IE" sz="2000" dirty="0" smtClean="0"/>
              <a:t>can be found by moving </a:t>
            </a:r>
          </a:p>
          <a:p>
            <a:r>
              <a:rPr lang="en-IE" sz="2000" dirty="0" smtClean="0"/>
              <a:t>4 units across, then 5 units up.</a:t>
            </a:r>
          </a:p>
          <a:p>
            <a:r>
              <a:rPr lang="en-IE" sz="2000" dirty="0" smtClean="0"/>
              <a:t>These are known as X, Y values and are written like this</a:t>
            </a:r>
          </a:p>
          <a:p>
            <a:pPr algn="ctr"/>
            <a:endParaRPr lang="en-IE" sz="2000" dirty="0"/>
          </a:p>
          <a:p>
            <a:r>
              <a:rPr lang="en-IE" sz="2000" dirty="0" smtClean="0"/>
              <a:t>  Position of fly =      (4, 5)</a:t>
            </a:r>
          </a:p>
          <a:p>
            <a:endParaRPr lang="en-IE" dirty="0" smtClean="0"/>
          </a:p>
          <a:p>
            <a:pPr algn="ctr"/>
            <a:r>
              <a:rPr lang="en-IE" sz="2000" dirty="0" smtClean="0"/>
              <a:t>      X value ,      Y value</a:t>
            </a:r>
          </a:p>
          <a:p>
            <a:pPr algn="ctr"/>
            <a:r>
              <a:rPr lang="en-IE" sz="2000" dirty="0" smtClean="0"/>
              <a:t>        (First)       (Second)</a:t>
            </a:r>
          </a:p>
          <a:p>
            <a:endParaRPr lang="en-IE" sz="2000" dirty="0"/>
          </a:p>
        </p:txBody>
      </p:sp>
      <p:sp>
        <p:nvSpPr>
          <p:cNvPr id="6" name="Double Bracket 5"/>
          <p:cNvSpPr/>
          <p:nvPr/>
        </p:nvSpPr>
        <p:spPr>
          <a:xfrm>
            <a:off x="6125112" y="4941168"/>
            <a:ext cx="2160240" cy="720080"/>
          </a:xfrm>
          <a:prstGeom prst="bracketPair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364472" y="587727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E" sz="2000" i="1" dirty="0">
                <a:solidFill>
                  <a:prstClr val="black"/>
                </a:solidFill>
              </a:rPr>
              <a:t>In honour of Rene Descartes, the graph showing the coordinates of the fly is known as the Cartesian Plane (or X Y Plane).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t="20742" r="51312" b="27942"/>
          <a:stretch/>
        </p:blipFill>
        <p:spPr bwMode="auto">
          <a:xfrm>
            <a:off x="413318" y="1539000"/>
            <a:ext cx="423069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0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6827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IE" sz="3200" dirty="0" smtClean="0"/>
              <a:t>Student Activity 1</a:t>
            </a:r>
            <a:endParaRPr lang="en-IE" sz="3200" dirty="0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2" t="22563" r="3471" b="1496"/>
          <a:stretch/>
        </p:blipFill>
        <p:spPr bwMode="auto">
          <a:xfrm>
            <a:off x="540496" y="657336"/>
            <a:ext cx="8496000" cy="57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2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43138" r="4735" b="2198"/>
          <a:stretch/>
        </p:blipFill>
        <p:spPr bwMode="auto">
          <a:xfrm>
            <a:off x="390364" y="2492896"/>
            <a:ext cx="8363272" cy="370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24129" r="55555" b="67059"/>
          <a:stretch/>
        </p:blipFill>
        <p:spPr bwMode="auto">
          <a:xfrm>
            <a:off x="2695361" y="1163151"/>
            <a:ext cx="4776716" cy="82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67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dirty="0" smtClean="0"/>
              <a:t>Student Activity 2   Negative Coordinates </a:t>
            </a:r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1033523" y="764704"/>
            <a:ext cx="8100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/>
              <a:t>For the next part we need to think back to when we did the “Number Line”</a:t>
            </a:r>
          </a:p>
          <a:p>
            <a:r>
              <a:rPr lang="en-IE" sz="2000" dirty="0" smtClean="0"/>
              <a:t>Recall what the Number Line looks like</a:t>
            </a:r>
            <a:endParaRPr lang="en-IE" sz="2000" dirty="0"/>
          </a:p>
        </p:txBody>
      </p:sp>
      <p:sp>
        <p:nvSpPr>
          <p:cNvPr id="8" name="Rectangle 7"/>
          <p:cNvSpPr/>
          <p:nvPr/>
        </p:nvSpPr>
        <p:spPr>
          <a:xfrm>
            <a:off x="986926" y="1802038"/>
            <a:ext cx="8193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/>
              <a:t>Keeping this in mind, what numbers do you think could go in the “missing parts” of the coordinate plane. Fill them in on the diagram below.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8983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187</TotalTime>
  <Words>1454</Words>
  <Application>Microsoft Office PowerPoint</Application>
  <PresentationFormat>On-screen Show (4:3)</PresentationFormat>
  <Paragraphs>471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Introduction  to the  Cartesian Plane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Activity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pmdt</cp:lastModifiedBy>
  <cp:revision>20</cp:revision>
  <dcterms:created xsi:type="dcterms:W3CDTF">2012-07-02T20:10:00Z</dcterms:created>
  <dcterms:modified xsi:type="dcterms:W3CDTF">2012-07-04T10:42:37Z</dcterms:modified>
</cp:coreProperties>
</file>