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media/media1.gif" ContentType="video/unknown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89" r:id="rId2"/>
    <p:sldMasterId id="2147483704" r:id="rId3"/>
    <p:sldMasterId id="2147483720" r:id="rId4"/>
  </p:sldMasterIdLst>
  <p:notesMasterIdLst>
    <p:notesMasterId r:id="rId67"/>
  </p:notesMasterIdLst>
  <p:handoutMasterIdLst>
    <p:handoutMasterId r:id="rId68"/>
  </p:handoutMasterIdLst>
  <p:sldIdLst>
    <p:sldId id="586" r:id="rId5"/>
    <p:sldId id="587" r:id="rId6"/>
    <p:sldId id="305" r:id="rId7"/>
    <p:sldId id="392" r:id="rId8"/>
    <p:sldId id="588" r:id="rId9"/>
    <p:sldId id="361" r:id="rId10"/>
    <p:sldId id="416" r:id="rId11"/>
    <p:sldId id="417" r:id="rId12"/>
    <p:sldId id="458" r:id="rId13"/>
    <p:sldId id="589" r:id="rId14"/>
    <p:sldId id="462" r:id="rId15"/>
    <p:sldId id="411" r:id="rId16"/>
    <p:sldId id="563" r:id="rId17"/>
    <p:sldId id="580" r:id="rId18"/>
    <p:sldId id="322" r:id="rId19"/>
    <p:sldId id="338" r:id="rId20"/>
    <p:sldId id="598" r:id="rId21"/>
    <p:sldId id="300" r:id="rId22"/>
    <p:sldId id="590" r:id="rId23"/>
    <p:sldId id="591" r:id="rId24"/>
    <p:sldId id="564" r:id="rId25"/>
    <p:sldId id="565" r:id="rId26"/>
    <p:sldId id="566" r:id="rId27"/>
    <p:sldId id="567" r:id="rId28"/>
    <p:sldId id="568" r:id="rId29"/>
    <p:sldId id="569" r:id="rId30"/>
    <p:sldId id="570" r:id="rId31"/>
    <p:sldId id="461" r:id="rId32"/>
    <p:sldId id="573" r:id="rId33"/>
    <p:sldId id="600" r:id="rId34"/>
    <p:sldId id="601" r:id="rId35"/>
    <p:sldId id="574" r:id="rId36"/>
    <p:sldId id="575" r:id="rId37"/>
    <p:sldId id="593" r:id="rId38"/>
    <p:sldId id="592" r:id="rId39"/>
    <p:sldId id="418" r:id="rId40"/>
    <p:sldId id="420" r:id="rId41"/>
    <p:sldId id="594" r:id="rId42"/>
    <p:sldId id="439" r:id="rId43"/>
    <p:sldId id="583" r:id="rId44"/>
    <p:sldId id="584" r:id="rId45"/>
    <p:sldId id="425" r:id="rId46"/>
    <p:sldId id="426" r:id="rId47"/>
    <p:sldId id="427" r:id="rId48"/>
    <p:sldId id="581" r:id="rId49"/>
    <p:sldId id="448" r:id="rId50"/>
    <p:sldId id="451" r:id="rId51"/>
    <p:sldId id="452" r:id="rId52"/>
    <p:sldId id="493" r:id="rId53"/>
    <p:sldId id="582" r:id="rId54"/>
    <p:sldId id="585" r:id="rId55"/>
    <p:sldId id="456" r:id="rId56"/>
    <p:sldId id="595" r:id="rId57"/>
    <p:sldId id="576" r:id="rId58"/>
    <p:sldId id="599" r:id="rId59"/>
    <p:sldId id="577" r:id="rId60"/>
    <p:sldId id="578" r:id="rId61"/>
    <p:sldId id="579" r:id="rId62"/>
    <p:sldId id="596" r:id="rId63"/>
    <p:sldId id="499" r:id="rId64"/>
    <p:sldId id="597" r:id="rId65"/>
    <p:sldId id="387" r:id="rId66"/>
  </p:sldIdLst>
  <p:sldSz cx="9144000" cy="6858000" type="screen4x3"/>
  <p:notesSz cx="6884988" cy="10018713"/>
  <p:custDataLst>
    <p:tags r:id="rId6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6">
          <p15:clr>
            <a:srgbClr val="A4A3A4"/>
          </p15:clr>
        </p15:guide>
        <p15:guide id="2" pos="216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0C2FDE"/>
    <a:srgbClr val="01FF74"/>
    <a:srgbClr val="99CCFF"/>
    <a:srgbClr val="152CD5"/>
    <a:srgbClr val="2219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89" autoAdjust="0"/>
    <p:restoredTop sz="86323" autoAdjust="0"/>
  </p:normalViewPr>
  <p:slideViewPr>
    <p:cSldViewPr>
      <p:cViewPr varScale="1">
        <p:scale>
          <a:sx n="95" d="100"/>
          <a:sy n="95" d="100"/>
        </p:scale>
        <p:origin x="840" y="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4" d="100"/>
        <a:sy n="34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-2562" y="-102"/>
      </p:cViewPr>
      <p:guideLst>
        <p:guide orient="horz" pos="3156"/>
        <p:guide pos="216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ags" Target="tags/tag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3495" cy="500936"/>
          </a:xfrm>
          <a:prstGeom prst="rect">
            <a:avLst/>
          </a:prstGeom>
        </p:spPr>
        <p:txBody>
          <a:bodyPr vert="horz" lIns="96588" tIns="48294" rIns="96588" bIns="48294" rtlCol="0"/>
          <a:lstStyle>
            <a:lvl1pPr algn="l">
              <a:defRPr sz="13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9900" y="0"/>
            <a:ext cx="2983495" cy="500936"/>
          </a:xfrm>
          <a:prstGeom prst="rect">
            <a:avLst/>
          </a:prstGeom>
        </p:spPr>
        <p:txBody>
          <a:bodyPr vert="horz" lIns="96588" tIns="48294" rIns="96588" bIns="48294" rtlCol="0"/>
          <a:lstStyle>
            <a:lvl1pPr algn="r">
              <a:defRPr sz="1300"/>
            </a:lvl1pPr>
          </a:lstStyle>
          <a:p>
            <a:fld id="{69A3957A-35FF-4829-A6BB-CCD0FE220228}" type="datetimeFigureOut">
              <a:rPr lang="en-IE" smtClean="0"/>
              <a:t>28/09/2015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16038"/>
            <a:ext cx="2983495" cy="500936"/>
          </a:xfrm>
          <a:prstGeom prst="rect">
            <a:avLst/>
          </a:prstGeom>
        </p:spPr>
        <p:txBody>
          <a:bodyPr vert="horz" lIns="96588" tIns="48294" rIns="96588" bIns="48294" rtlCol="0" anchor="b"/>
          <a:lstStyle>
            <a:lvl1pPr algn="l">
              <a:defRPr sz="1300"/>
            </a:lvl1pPr>
          </a:lstStyle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9900" y="9516038"/>
            <a:ext cx="2983495" cy="500936"/>
          </a:xfrm>
          <a:prstGeom prst="rect">
            <a:avLst/>
          </a:prstGeom>
        </p:spPr>
        <p:txBody>
          <a:bodyPr vert="horz" lIns="96588" tIns="48294" rIns="96588" bIns="48294" rtlCol="0" anchor="b"/>
          <a:lstStyle>
            <a:lvl1pPr algn="r">
              <a:defRPr sz="1300"/>
            </a:lvl1pPr>
          </a:lstStyle>
          <a:p>
            <a:fld id="{F5ED278D-8A89-4CE1-A5E1-4D9C148AFB3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01781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3495" cy="500936"/>
          </a:xfrm>
          <a:prstGeom prst="rect">
            <a:avLst/>
          </a:prstGeom>
        </p:spPr>
        <p:txBody>
          <a:bodyPr vert="horz" lIns="96588" tIns="48294" rIns="96588" bIns="48294" rtlCol="0"/>
          <a:lstStyle>
            <a:lvl1pPr algn="l">
              <a:defRPr sz="13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9900" y="0"/>
            <a:ext cx="2983495" cy="500936"/>
          </a:xfrm>
          <a:prstGeom prst="rect">
            <a:avLst/>
          </a:prstGeom>
        </p:spPr>
        <p:txBody>
          <a:bodyPr vert="horz" lIns="96588" tIns="48294" rIns="96588" bIns="48294" rtlCol="0"/>
          <a:lstStyle>
            <a:lvl1pPr algn="r">
              <a:defRPr sz="1300"/>
            </a:lvl1pPr>
          </a:lstStyle>
          <a:p>
            <a:fld id="{E63D3F56-5745-49FA-B3BA-28A22AB5EDDB}" type="datetimeFigureOut">
              <a:rPr lang="en-IE" smtClean="0"/>
              <a:t>28/09/2015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08562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88" tIns="48294" rIns="96588" bIns="48294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499" y="4758889"/>
            <a:ext cx="5507990" cy="4508421"/>
          </a:xfrm>
          <a:prstGeom prst="rect">
            <a:avLst/>
          </a:prstGeom>
        </p:spPr>
        <p:txBody>
          <a:bodyPr vert="horz" lIns="96588" tIns="48294" rIns="96588" bIns="4829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6038"/>
            <a:ext cx="2983495" cy="500936"/>
          </a:xfrm>
          <a:prstGeom prst="rect">
            <a:avLst/>
          </a:prstGeom>
        </p:spPr>
        <p:txBody>
          <a:bodyPr vert="horz" lIns="96588" tIns="48294" rIns="96588" bIns="48294" rtlCol="0" anchor="b"/>
          <a:lstStyle>
            <a:lvl1pPr algn="l">
              <a:defRPr sz="13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9900" y="9516038"/>
            <a:ext cx="2983495" cy="500936"/>
          </a:xfrm>
          <a:prstGeom prst="rect">
            <a:avLst/>
          </a:prstGeom>
        </p:spPr>
        <p:txBody>
          <a:bodyPr vert="horz" lIns="96588" tIns="48294" rIns="96588" bIns="48294" rtlCol="0" anchor="b"/>
          <a:lstStyle>
            <a:lvl1pPr algn="r">
              <a:defRPr sz="1300"/>
            </a:lvl1pPr>
          </a:lstStyle>
          <a:p>
            <a:fld id="{51E2F310-FA5F-4208-8ABE-AA56F83F5FF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85772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2F310-FA5F-4208-8ABE-AA56F83F5FFE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424420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2F310-FA5F-4208-8ABE-AA56F83F5FFE}" type="slidenum">
              <a:rPr lang="en-IE" smtClean="0">
                <a:solidFill>
                  <a:prstClr val="black"/>
                </a:solidFill>
              </a:rPr>
              <a:pPr/>
              <a:t>14</a:t>
            </a:fld>
            <a:endParaRPr lang="en-I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8827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2F310-FA5F-4208-8ABE-AA56F83F5FFE}" type="slidenum">
              <a:rPr lang="en-IE" smtClean="0"/>
              <a:t>15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456760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2F310-FA5F-4208-8ABE-AA56F83F5FFE}" type="slidenum">
              <a:rPr lang="en-IE" smtClean="0"/>
              <a:t>16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387703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2F310-FA5F-4208-8ABE-AA56F83F5FFE}" type="slidenum">
              <a:rPr lang="en-IE" smtClean="0"/>
              <a:t>17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985039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2F310-FA5F-4208-8ABE-AA56F83F5FFE}" type="slidenum">
              <a:rPr lang="en-IE" smtClean="0"/>
              <a:t>18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837372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2F310-FA5F-4208-8ABE-AA56F83F5FFE}" type="slidenum">
              <a:rPr lang="en-IE" smtClean="0">
                <a:solidFill>
                  <a:prstClr val="black"/>
                </a:solidFill>
              </a:rPr>
              <a:pPr/>
              <a:t>21</a:t>
            </a:fld>
            <a:endParaRPr lang="en-I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4563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2F310-FA5F-4208-8ABE-AA56F83F5FFE}" type="slidenum">
              <a:rPr lang="en-IE" smtClean="0">
                <a:solidFill>
                  <a:prstClr val="black"/>
                </a:solidFill>
              </a:rPr>
              <a:pPr/>
              <a:t>22</a:t>
            </a:fld>
            <a:endParaRPr lang="en-I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9220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2F310-FA5F-4208-8ABE-AA56F83F5FFE}" type="slidenum">
              <a:rPr lang="en-IE" smtClean="0">
                <a:solidFill>
                  <a:prstClr val="black"/>
                </a:solidFill>
              </a:rPr>
              <a:pPr/>
              <a:t>23</a:t>
            </a:fld>
            <a:endParaRPr lang="en-I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2121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2F310-FA5F-4208-8ABE-AA56F83F5FFE}" type="slidenum">
              <a:rPr lang="en-IE" smtClean="0">
                <a:solidFill>
                  <a:prstClr val="black"/>
                </a:solidFill>
              </a:rPr>
              <a:pPr/>
              <a:t>24</a:t>
            </a:fld>
            <a:endParaRPr lang="en-I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2121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2F310-FA5F-4208-8ABE-AA56F83F5FFE}" type="slidenum">
              <a:rPr lang="en-IE" smtClean="0">
                <a:solidFill>
                  <a:prstClr val="black"/>
                </a:solidFill>
              </a:rPr>
              <a:pPr/>
              <a:t>25</a:t>
            </a:fld>
            <a:endParaRPr lang="en-I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212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2F310-FA5F-4208-8ABE-AA56F83F5FFE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249395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2F310-FA5F-4208-8ABE-AA56F83F5FFE}" type="slidenum">
              <a:rPr lang="en-IE" smtClean="0">
                <a:solidFill>
                  <a:prstClr val="black"/>
                </a:solidFill>
              </a:rPr>
              <a:pPr/>
              <a:t>26</a:t>
            </a:fld>
            <a:endParaRPr lang="en-I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4978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2F310-FA5F-4208-8ABE-AA56F83F5FFE}" type="slidenum">
              <a:rPr lang="en-IE" smtClean="0">
                <a:solidFill>
                  <a:prstClr val="black"/>
                </a:solidFill>
              </a:rPr>
              <a:pPr/>
              <a:t>27</a:t>
            </a:fld>
            <a:endParaRPr lang="en-I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2494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33CEF-5B28-4FEB-8BB4-46ED14EC7C5E}" type="slidenum">
              <a:rPr lang="en-IE" smtClean="0">
                <a:solidFill>
                  <a:prstClr val="black"/>
                </a:solidFill>
              </a:rPr>
              <a:pPr/>
              <a:t>28</a:t>
            </a:fld>
            <a:endParaRPr lang="en-I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3524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2F310-FA5F-4208-8ABE-AA56F83F5FFE}" type="slidenum">
              <a:rPr lang="en-IE" smtClean="0">
                <a:solidFill>
                  <a:prstClr val="black"/>
                </a:solidFill>
              </a:rPr>
              <a:pPr/>
              <a:t>29</a:t>
            </a:fld>
            <a:endParaRPr lang="en-I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9759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2F310-FA5F-4208-8ABE-AA56F83F5FFE}" type="slidenum">
              <a:rPr lang="en-IE" smtClean="0"/>
              <a:t>30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406033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2F310-FA5F-4208-8ABE-AA56F83F5FFE}" type="slidenum">
              <a:rPr lang="en-IE" smtClean="0"/>
              <a:t>31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406033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2F310-FA5F-4208-8ABE-AA56F83F5FFE}" type="slidenum">
              <a:rPr lang="en-IE" smtClean="0">
                <a:solidFill>
                  <a:prstClr val="black"/>
                </a:solidFill>
              </a:rPr>
              <a:pPr/>
              <a:t>32</a:t>
            </a:fld>
            <a:endParaRPr lang="en-I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6871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2F310-FA5F-4208-8ABE-AA56F83F5FFE}" type="slidenum">
              <a:rPr lang="en-IE" smtClean="0">
                <a:solidFill>
                  <a:prstClr val="black"/>
                </a:solidFill>
              </a:rPr>
              <a:pPr/>
              <a:t>33</a:t>
            </a:fld>
            <a:endParaRPr lang="en-I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9549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2F310-FA5F-4208-8ABE-AA56F83F5FFE}" type="slidenum">
              <a:rPr lang="en-IE" smtClean="0"/>
              <a:t>36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068884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2F310-FA5F-4208-8ABE-AA56F83F5FFE}" type="slidenum">
              <a:rPr lang="en-IE" smtClean="0"/>
              <a:t>37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54312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2F310-FA5F-4208-8ABE-AA56F83F5FFE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14423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2F310-FA5F-4208-8ABE-AA56F83F5FFE}" type="slidenum">
              <a:rPr lang="en-IE" smtClean="0"/>
              <a:t>39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939357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109B3-E018-40E3-836A-9D9B92E4EAF4}" type="slidenum">
              <a:rPr lang="en-GB" smtClean="0">
                <a:solidFill>
                  <a:prstClr val="black"/>
                </a:solidFill>
              </a:rPr>
              <a:pPr/>
              <a:t>40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3349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2F310-FA5F-4208-8ABE-AA56F83F5FFE}" type="slidenum">
              <a:rPr lang="en-IE" smtClean="0">
                <a:solidFill>
                  <a:prstClr val="black"/>
                </a:solidFill>
              </a:rPr>
              <a:pPr/>
              <a:t>41</a:t>
            </a:fld>
            <a:endParaRPr lang="en-I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4784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charset="0"/>
              </a:defRPr>
            </a:lvl1pPr>
            <a:lvl2pPr marL="784778" indent="-301838">
              <a:defRPr sz="2500">
                <a:solidFill>
                  <a:schemeClr val="tx1"/>
                </a:solidFill>
                <a:latin typeface="Times New Roman" charset="0"/>
              </a:defRPr>
            </a:lvl2pPr>
            <a:lvl3pPr marL="1207351" indent="-241470">
              <a:defRPr sz="2500">
                <a:solidFill>
                  <a:schemeClr val="tx1"/>
                </a:solidFill>
                <a:latin typeface="Times New Roman" charset="0"/>
              </a:defRPr>
            </a:lvl3pPr>
            <a:lvl4pPr marL="1690291" indent="-241470">
              <a:defRPr sz="2500">
                <a:solidFill>
                  <a:schemeClr val="tx1"/>
                </a:solidFill>
                <a:latin typeface="Times New Roman" charset="0"/>
              </a:defRPr>
            </a:lvl4pPr>
            <a:lvl5pPr marL="2173232" indent="-241470">
              <a:defRPr sz="2500">
                <a:solidFill>
                  <a:schemeClr val="tx1"/>
                </a:solidFill>
                <a:latin typeface="Times New Roman" charset="0"/>
              </a:defRPr>
            </a:lvl5pPr>
            <a:lvl6pPr marL="2656172" indent="-24147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6pPr>
            <a:lvl7pPr marL="3139112" indent="-24147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7pPr>
            <a:lvl8pPr marL="3622053" indent="-24147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8pPr>
            <a:lvl9pPr marL="4104993" indent="-24147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9C9136F5-1397-4A67-97DF-ACEF00455A34}" type="slidenum">
              <a:rPr lang="en-US" sz="1300"/>
              <a:pPr/>
              <a:t>42</a:t>
            </a:fld>
            <a:endParaRPr lang="en-US" sz="13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051085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charset="0"/>
              </a:defRPr>
            </a:lvl1pPr>
            <a:lvl2pPr marL="784778" indent="-301838">
              <a:defRPr sz="2500">
                <a:solidFill>
                  <a:schemeClr val="tx1"/>
                </a:solidFill>
                <a:latin typeface="Times New Roman" charset="0"/>
              </a:defRPr>
            </a:lvl2pPr>
            <a:lvl3pPr marL="1207351" indent="-241470">
              <a:defRPr sz="2500">
                <a:solidFill>
                  <a:schemeClr val="tx1"/>
                </a:solidFill>
                <a:latin typeface="Times New Roman" charset="0"/>
              </a:defRPr>
            </a:lvl3pPr>
            <a:lvl4pPr marL="1690291" indent="-241470">
              <a:defRPr sz="2500">
                <a:solidFill>
                  <a:schemeClr val="tx1"/>
                </a:solidFill>
                <a:latin typeface="Times New Roman" charset="0"/>
              </a:defRPr>
            </a:lvl4pPr>
            <a:lvl5pPr marL="2173232" indent="-241470">
              <a:defRPr sz="2500">
                <a:solidFill>
                  <a:schemeClr val="tx1"/>
                </a:solidFill>
                <a:latin typeface="Times New Roman" charset="0"/>
              </a:defRPr>
            </a:lvl5pPr>
            <a:lvl6pPr marL="2656172" indent="-24147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6pPr>
            <a:lvl7pPr marL="3139112" indent="-24147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7pPr>
            <a:lvl8pPr marL="3622053" indent="-24147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8pPr>
            <a:lvl9pPr marL="4104993" indent="-24147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9C9136F5-1397-4A67-97DF-ACEF00455A34}" type="slidenum">
              <a:rPr lang="en-US" sz="1300"/>
              <a:pPr/>
              <a:t>43</a:t>
            </a:fld>
            <a:endParaRPr lang="en-US" sz="13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0687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charset="0"/>
              </a:defRPr>
            </a:lvl1pPr>
            <a:lvl2pPr marL="784778" indent="-301838">
              <a:defRPr sz="2500">
                <a:solidFill>
                  <a:schemeClr val="tx1"/>
                </a:solidFill>
                <a:latin typeface="Times New Roman" charset="0"/>
              </a:defRPr>
            </a:lvl2pPr>
            <a:lvl3pPr marL="1207351" indent="-241470">
              <a:defRPr sz="2500">
                <a:solidFill>
                  <a:schemeClr val="tx1"/>
                </a:solidFill>
                <a:latin typeface="Times New Roman" charset="0"/>
              </a:defRPr>
            </a:lvl3pPr>
            <a:lvl4pPr marL="1690291" indent="-241470">
              <a:defRPr sz="2500">
                <a:solidFill>
                  <a:schemeClr val="tx1"/>
                </a:solidFill>
                <a:latin typeface="Times New Roman" charset="0"/>
              </a:defRPr>
            </a:lvl4pPr>
            <a:lvl5pPr marL="2173232" indent="-241470">
              <a:defRPr sz="2500">
                <a:solidFill>
                  <a:schemeClr val="tx1"/>
                </a:solidFill>
                <a:latin typeface="Times New Roman" charset="0"/>
              </a:defRPr>
            </a:lvl5pPr>
            <a:lvl6pPr marL="2656172" indent="-24147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6pPr>
            <a:lvl7pPr marL="3139112" indent="-24147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7pPr>
            <a:lvl8pPr marL="3622053" indent="-24147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8pPr>
            <a:lvl9pPr marL="4104993" indent="-24147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9C9136F5-1397-4A67-97DF-ACEF00455A34}" type="slidenum">
              <a:rPr lang="en-US" sz="1300"/>
              <a:pPr/>
              <a:t>44</a:t>
            </a:fld>
            <a:endParaRPr lang="en-US" sz="13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587744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33CEF-5B28-4FEB-8BB4-46ED14EC7C5E}" type="slidenum">
              <a:rPr lang="en-IE" smtClean="0">
                <a:solidFill>
                  <a:prstClr val="black"/>
                </a:solidFill>
              </a:rPr>
              <a:pPr/>
              <a:t>45</a:t>
            </a:fld>
            <a:endParaRPr lang="en-I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5534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2F310-FA5F-4208-8ABE-AA56F83F5FFE}" type="slidenum">
              <a:rPr lang="en-IE" smtClean="0"/>
              <a:t>46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602844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2F310-FA5F-4208-8ABE-AA56F83F5FFE}" type="slidenum">
              <a:rPr lang="en-IE" smtClean="0"/>
              <a:t>47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3567215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2F310-FA5F-4208-8ABE-AA56F83F5FFE}" type="slidenum">
              <a:rPr lang="en-IE" smtClean="0"/>
              <a:t>48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17185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2F310-FA5F-4208-8ABE-AA56F83F5FFE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0665564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2F310-FA5F-4208-8ABE-AA56F83F5FFE}" type="slidenum">
              <a:rPr lang="en-IE" smtClean="0">
                <a:solidFill>
                  <a:prstClr val="black"/>
                </a:solidFill>
              </a:rPr>
              <a:pPr/>
              <a:t>50</a:t>
            </a:fld>
            <a:endParaRPr lang="en-I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2121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2F310-FA5F-4208-8ABE-AA56F83F5FFE}" type="slidenum">
              <a:rPr lang="en-IE" smtClean="0">
                <a:solidFill>
                  <a:prstClr val="black"/>
                </a:solidFill>
              </a:rPr>
              <a:pPr/>
              <a:t>51</a:t>
            </a:fld>
            <a:endParaRPr lang="en-I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269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2F310-FA5F-4208-8ABE-AA56F83F5FFE}" type="slidenum">
              <a:rPr lang="en-IE" smtClean="0"/>
              <a:t>52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173905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2F310-FA5F-4208-8ABE-AA56F83F5FFE}" type="slidenum">
              <a:rPr lang="en-IE" smtClean="0"/>
              <a:t>54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590890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2F310-FA5F-4208-8ABE-AA56F83F5FFE}" type="slidenum">
              <a:rPr lang="en-IE" smtClean="0"/>
              <a:t>60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5786200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2F310-FA5F-4208-8ABE-AA56F83F5FFE}" type="slidenum">
              <a:rPr lang="en-IE" smtClean="0"/>
              <a:t>62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76592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2F310-FA5F-4208-8ABE-AA56F83F5FFE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85750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2F310-FA5F-4208-8ABE-AA56F83F5FFE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0565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2F310-FA5F-4208-8ABE-AA56F83F5FFE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917546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2F310-FA5F-4208-8ABE-AA56F83F5FFE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83688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2F310-FA5F-4208-8ABE-AA56F83F5FFE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71422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5" y="69758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ysClr val="windowText" lastClr="000000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26745-C216-4D6A-8DF9-6649C8A856CB}" type="datetime1">
              <a:rPr lang="en-IE" smtClean="0"/>
              <a:t>28/09/2015</a:t>
            </a:fld>
            <a:endParaRPr lang="en-IE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AED89972-D3A2-48D8-9FCF-496C8EE96738}" type="slidenum">
              <a:rPr lang="en-IE" smtClean="0"/>
              <a:t>‹#›</a:t>
            </a:fld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1080003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0"/>
              <a:ext cx="9144000" cy="6858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 userDrawn="1"/>
          </p:nvSpPr>
          <p:spPr>
            <a:xfrm>
              <a:off x="90000" y="99000"/>
              <a:ext cx="8964000" cy="6660000"/>
            </a:xfrm>
            <a:prstGeom prst="roundRect">
              <a:avLst>
                <a:gd name="adj" fmla="val 501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prstClr val="white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B8D8-6260-4F3D-AA38-1E8B9DD6C9DD}" type="datetime1">
              <a:rPr lang="en-IE" smtClean="0"/>
              <a:t>28/09/2015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10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A6A1-4EAA-476C-B834-A295C04BB605}" type="datetime1">
              <a:rPr lang="en-IE" smtClean="0"/>
              <a:t>28/09/2015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t>‹#›</a:t>
            </a:fld>
            <a:endParaRPr lang="en-IE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6CCEE-F883-4B3E-852F-6A228A298546}" type="datetime1">
              <a:rPr lang="en-IE" smtClean="0"/>
              <a:t>28/09/2015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AED89972-D3A2-48D8-9FCF-496C8EE96738}" type="slidenum">
              <a:rPr lang="en-IE" smtClean="0"/>
              <a:t>‹#›</a:t>
            </a:fld>
            <a:endParaRPr lang="en-IE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12" y="4650477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1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11" y="66676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D88AF-E00C-4FB2-9B34-EC81053E73F9}" type="datetime1">
              <a:rPr lang="en-IE" smtClean="0"/>
              <a:t>28/09/2015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AB160-9627-40AB-AD99-B22F8AF67BE6}" type="datetime1">
              <a:rPr lang="en-IE" smtClean="0"/>
              <a:t>28/09/2015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" name="Rectangle 5"/>
            <p:cNvSpPr/>
            <p:nvPr userDrawn="1"/>
          </p:nvSpPr>
          <p:spPr>
            <a:xfrm>
              <a:off x="0" y="0"/>
              <a:ext cx="9144000" cy="6858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prstClr val="white"/>
                </a:solidFill>
              </a:endParaRPr>
            </a:p>
          </p:txBody>
        </p:sp>
        <p:sp>
          <p:nvSpPr>
            <p:cNvPr id="7" name="Rounded Rectangle 6"/>
            <p:cNvSpPr/>
            <p:nvPr userDrawn="1"/>
          </p:nvSpPr>
          <p:spPr>
            <a:xfrm>
              <a:off x="90000" y="99000"/>
              <a:ext cx="8964000" cy="6660000"/>
            </a:xfrm>
            <a:prstGeom prst="roundRect">
              <a:avLst>
                <a:gd name="adj" fmla="val 501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prstClr val="white"/>
                </a:solidFill>
              </a:endParaRPr>
            </a:p>
          </p:txBody>
        </p:sp>
      </p:grpSp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DCC21-C8DB-4BBE-B956-869E322720BF}" type="datetime1">
              <a:rPr lang="en-IE" smtClean="0"/>
              <a:t>28/09/2015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81502-46B4-4526-BCDA-2D8F9E1D72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05069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5" y="69758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ysClr val="windowText" lastClr="000000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26745-C216-4D6A-8DF9-6649C8A856CB}" type="datetime1">
              <a:rPr lang="en-IE" smtClean="0">
                <a:solidFill>
                  <a:srgbClr val="696464"/>
                </a:solidFill>
              </a:rPr>
              <a:pPr/>
              <a:t>28/09/2015</a:t>
            </a:fld>
            <a:endParaRPr lang="en-IE">
              <a:solidFill>
                <a:srgbClr val="696464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srgbClr val="696464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AED89972-D3A2-48D8-9FCF-496C8EE96738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1080003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826787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0" y="0"/>
              <a:ext cx="9144000" cy="6858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prstClr val="white"/>
                </a:solidFill>
              </a:endParaRPr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90000" y="99000"/>
              <a:ext cx="8964000" cy="6660000"/>
            </a:xfrm>
            <a:prstGeom prst="roundRect">
              <a:avLst>
                <a:gd name="adj" fmla="val 501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prstClr val="white"/>
                </a:solidFill>
              </a:endParaRPr>
            </a:p>
          </p:txBody>
        </p:sp>
      </p:grpSp>
      <p:sp useBgFill="1">
        <p:nvSpPr>
          <p:cNvPr id="13" name="Rounded Rectangle 12"/>
          <p:cNvSpPr/>
          <p:nvPr/>
        </p:nvSpPr>
        <p:spPr>
          <a:xfrm>
            <a:off x="65315" y="69758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0C5B5-7F95-4559-974F-2359B925C51E}" type="datetime1">
              <a:rPr lang="en-IE" smtClean="0">
                <a:solidFill>
                  <a:srgbClr val="696464"/>
                </a:solidFill>
              </a:rPr>
              <a:pPr/>
              <a:t>28/09/2015</a:t>
            </a:fld>
            <a:endParaRPr lang="en-IE">
              <a:solidFill>
                <a:srgbClr val="696464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srgbClr val="696464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AED89972-D3A2-48D8-9FCF-496C8EE96738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1080003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810365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Rectangle 2"/>
            <p:cNvSpPr/>
            <p:nvPr userDrawn="1"/>
          </p:nvSpPr>
          <p:spPr>
            <a:xfrm>
              <a:off x="0" y="0"/>
              <a:ext cx="9144000" cy="6858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prstClr val="white"/>
                </a:solidFill>
              </a:endParaRPr>
            </a:p>
          </p:txBody>
        </p:sp>
        <p:sp>
          <p:nvSpPr>
            <p:cNvPr id="7" name="Rounded Rectangle 6"/>
            <p:cNvSpPr/>
            <p:nvPr userDrawn="1"/>
          </p:nvSpPr>
          <p:spPr>
            <a:xfrm>
              <a:off x="90000" y="99000"/>
              <a:ext cx="8964000" cy="6660000"/>
            </a:xfrm>
            <a:prstGeom prst="roundRect">
              <a:avLst>
                <a:gd name="adj" fmla="val 501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725B0-5787-4750-B5A3-ABBA672C3507}" type="datetime1">
              <a:rPr lang="en-IE" smtClean="0">
                <a:solidFill>
                  <a:srgbClr val="696464"/>
                </a:solidFill>
              </a:rPr>
              <a:pPr/>
              <a:t>28/09/2015</a:t>
            </a:fld>
            <a:endParaRPr lang="en-IE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82006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725B0-5787-4750-B5A3-ABBA672C3507}" type="datetime1">
              <a:rPr lang="en-IE" smtClean="0">
                <a:solidFill>
                  <a:srgbClr val="696464"/>
                </a:solidFill>
              </a:rPr>
              <a:pPr/>
              <a:t>28/09/2015</a:t>
            </a:fld>
            <a:endParaRPr lang="en-IE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677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5" y="69758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0C5B5-7F95-4559-974F-2359B925C51E}" type="datetime1">
              <a:rPr lang="en-IE" smtClean="0"/>
              <a:t>28/09/2015</a:t>
            </a:fld>
            <a:endParaRPr lang="en-IE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AED89972-D3A2-48D8-9FCF-496C8EE96738}" type="slidenum">
              <a:rPr lang="en-IE" smtClean="0"/>
              <a:t>‹#›</a:t>
            </a:fld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1080003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842293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5" y="69758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2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9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6ABE6-3348-473A-9640-558EFC5240EF}" type="datetime1">
              <a:rPr lang="en-IE" smtClean="0">
                <a:solidFill>
                  <a:srgbClr val="696464"/>
                </a:solidFill>
              </a:rPr>
              <a:pPr/>
              <a:t>28/09/2015</a:t>
            </a:fld>
            <a:endParaRPr lang="en-IE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3" y="6172200"/>
            <a:ext cx="4000500" cy="457200"/>
          </a:xfrm>
        </p:spPr>
        <p:txBody>
          <a:bodyPr/>
          <a:lstStyle/>
          <a:p>
            <a:endParaRPr lang="en-IE">
              <a:solidFill>
                <a:srgbClr val="696464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69413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148" y="2341478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308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AED89972-D3A2-48D8-9FCF-496C8EE96738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012923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99FAB-76A2-438D-A56C-CD50958AEFA0}" type="datetime1">
              <a:rPr lang="en-IE" smtClean="0">
                <a:solidFill>
                  <a:srgbClr val="696464"/>
                </a:solidFill>
              </a:rPr>
              <a:pPr/>
              <a:t>28/09/2015</a:t>
            </a:fld>
            <a:endParaRPr lang="en-IE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1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1174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FDD0D-3F36-4FE8-8462-F3ACE5F316D2}" type="datetime1">
              <a:rPr lang="en-IE" smtClean="0">
                <a:solidFill>
                  <a:srgbClr val="696464"/>
                </a:solidFill>
              </a:rPr>
              <a:pPr/>
              <a:t>28/09/2015</a:t>
            </a:fld>
            <a:endParaRPr lang="en-IE">
              <a:solidFill>
                <a:srgbClr val="69646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srgbClr val="69646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90980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0" y="0"/>
              <a:ext cx="9144000" cy="6858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prstClr val="white"/>
                </a:solidFill>
              </a:endParaRPr>
            </a:p>
          </p:txBody>
        </p:sp>
        <p:sp>
          <p:nvSpPr>
            <p:cNvPr id="12" name="Rounded Rectangle 11"/>
            <p:cNvSpPr/>
            <p:nvPr userDrawn="1"/>
          </p:nvSpPr>
          <p:spPr>
            <a:xfrm>
              <a:off x="90000" y="99000"/>
              <a:ext cx="8964000" cy="6660000"/>
            </a:xfrm>
            <a:prstGeom prst="roundRect">
              <a:avLst>
                <a:gd name="adj" fmla="val 501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99392"/>
            <a:ext cx="7772400" cy="1143000"/>
          </a:xfrm>
        </p:spPr>
        <p:txBody>
          <a:bodyPr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E4917-B261-4CCB-8FDB-84CA8AE11E04}" type="datetime1">
              <a:rPr lang="en-IE" smtClean="0">
                <a:solidFill>
                  <a:srgbClr val="696464"/>
                </a:solidFill>
              </a:rPr>
              <a:pPr/>
              <a:t>28/09/2015</a:t>
            </a:fld>
            <a:endParaRPr lang="en-IE">
              <a:solidFill>
                <a:srgbClr val="69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srgbClr val="69646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solidFill>
            <a:schemeClr val="accent1"/>
          </a:solidFill>
        </p:spPr>
        <p:txBody>
          <a:bodyPr/>
          <a:lstStyle/>
          <a:p>
            <a:fld id="{AED89972-D3A2-48D8-9FCF-496C8EE96738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9" name="Rounded Rectangle 8"/>
          <p:cNvSpPr/>
          <p:nvPr userDrawn="1"/>
        </p:nvSpPr>
        <p:spPr>
          <a:xfrm>
            <a:off x="179512" y="156556"/>
            <a:ext cx="8784976" cy="72008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112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99392"/>
            <a:ext cx="7772400" cy="1143000"/>
          </a:xfrm>
        </p:spPr>
        <p:txBody>
          <a:bodyPr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D320B-57C7-4D93-B7ED-E83E6B600F07}" type="datetime1">
              <a:rPr lang="en-IE" smtClean="0">
                <a:solidFill>
                  <a:srgbClr val="696464"/>
                </a:solidFill>
              </a:rPr>
              <a:pPr/>
              <a:t>28/09/2015</a:t>
            </a:fld>
            <a:endParaRPr lang="en-IE">
              <a:solidFill>
                <a:srgbClr val="69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srgbClr val="69646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solidFill>
            <a:schemeClr val="tx1"/>
          </a:solidFill>
        </p:spPr>
        <p:txBody>
          <a:bodyPr/>
          <a:lstStyle/>
          <a:p>
            <a:fld id="{AED89972-D3A2-48D8-9FCF-496C8EE96738}" type="slidenum">
              <a:rPr lang="en-IE" smtClean="0"/>
              <a:pPr/>
              <a:t>‹#›</a:t>
            </a:fld>
            <a:endParaRPr lang="en-IE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0" y="0"/>
              <a:ext cx="9144000" cy="6858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prstClr val="white"/>
                </a:solidFill>
              </a:endParaRPr>
            </a:p>
          </p:txBody>
        </p:sp>
        <p:sp>
          <p:nvSpPr>
            <p:cNvPr id="12" name="Rounded Rectangle 11"/>
            <p:cNvSpPr/>
            <p:nvPr userDrawn="1"/>
          </p:nvSpPr>
          <p:spPr>
            <a:xfrm>
              <a:off x="90000" y="99000"/>
              <a:ext cx="8964000" cy="6660000"/>
            </a:xfrm>
            <a:prstGeom prst="roundRect">
              <a:avLst>
                <a:gd name="adj" fmla="val 501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prstClr val="white"/>
                </a:solidFill>
              </a:endParaRPr>
            </a:p>
          </p:txBody>
        </p:sp>
      </p:grpSp>
      <p:sp>
        <p:nvSpPr>
          <p:cNvPr id="9" name="Rounded Rectangle 8"/>
          <p:cNvSpPr/>
          <p:nvPr userDrawn="1"/>
        </p:nvSpPr>
        <p:spPr>
          <a:xfrm>
            <a:off x="179512" y="156556"/>
            <a:ext cx="8784976" cy="147224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135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B8D8-6260-4F3D-AA38-1E8B9DD6C9DD}" type="datetime1">
              <a:rPr lang="en-IE" smtClean="0">
                <a:solidFill>
                  <a:srgbClr val="696464"/>
                </a:solidFill>
              </a:rPr>
              <a:pPr/>
              <a:t>28/09/2015</a:t>
            </a:fld>
            <a:endParaRPr lang="en-IE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srgbClr val="69646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pPr/>
              <a:t>‹#›</a:t>
            </a:fld>
            <a:endParaRPr lang="en-IE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0"/>
              <a:ext cx="9144000" cy="6858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 userDrawn="1"/>
          </p:nvSpPr>
          <p:spPr>
            <a:xfrm>
              <a:off x="90000" y="99000"/>
              <a:ext cx="8964000" cy="6660000"/>
            </a:xfrm>
            <a:prstGeom prst="roundRect">
              <a:avLst>
                <a:gd name="adj" fmla="val 501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7487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9" name="Rounded Rectangle 8"/>
          <p:cNvSpPr/>
          <p:nvPr/>
        </p:nvSpPr>
        <p:spPr>
          <a:xfrm>
            <a:off x="64010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A6A1-4EAA-476C-B834-A295C04BB605}" type="datetime1">
              <a:rPr lang="en-IE" smtClean="0">
                <a:solidFill>
                  <a:srgbClr val="696464"/>
                </a:solidFill>
              </a:rPr>
              <a:pPr/>
              <a:t>28/09/2015</a:t>
            </a:fld>
            <a:endParaRPr lang="en-IE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84345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6CCEE-F883-4B3E-852F-6A228A298546}" type="datetime1">
              <a:rPr lang="en-IE" smtClean="0">
                <a:solidFill>
                  <a:srgbClr val="696464"/>
                </a:solidFill>
              </a:rPr>
              <a:pPr/>
              <a:t>28/09/2015</a:t>
            </a:fld>
            <a:endParaRPr lang="en-IE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IE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AED89972-D3A2-48D8-9FCF-496C8EE96738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512" y="4650477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11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11" y="66676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25464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D88AF-E00C-4FB2-9B34-EC81053E73F9}" type="datetime1">
              <a:rPr lang="en-IE" smtClean="0">
                <a:solidFill>
                  <a:srgbClr val="696464"/>
                </a:solidFill>
              </a:rPr>
              <a:pPr/>
              <a:t>28/09/2015</a:t>
            </a:fld>
            <a:endParaRPr lang="en-IE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90916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AB160-9627-40AB-AD99-B22F8AF67BE6}" type="datetime1">
              <a:rPr lang="en-IE" smtClean="0">
                <a:solidFill>
                  <a:srgbClr val="696464"/>
                </a:solidFill>
              </a:rPr>
              <a:pPr/>
              <a:t>28/09/2015</a:t>
            </a:fld>
            <a:endParaRPr lang="en-IE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2119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Rectangle 2"/>
            <p:cNvSpPr/>
            <p:nvPr userDrawn="1"/>
          </p:nvSpPr>
          <p:spPr>
            <a:xfrm>
              <a:off x="0" y="0"/>
              <a:ext cx="9144000" cy="6858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" name="Rounded Rectangle 6"/>
            <p:cNvSpPr/>
            <p:nvPr userDrawn="1"/>
          </p:nvSpPr>
          <p:spPr>
            <a:xfrm>
              <a:off x="90000" y="99000"/>
              <a:ext cx="8964000" cy="6660000"/>
            </a:xfrm>
            <a:prstGeom prst="roundRect">
              <a:avLst>
                <a:gd name="adj" fmla="val 501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725B0-5787-4750-B5A3-ABBA672C3507}" type="datetime1">
              <a:rPr lang="en-IE" smtClean="0"/>
              <a:t>28/09/2015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t>‹#›</a:t>
            </a:fld>
            <a:endParaRPr lang="en-IE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5" y="69758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ysClr val="windowText" lastClr="000000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26745-C216-4D6A-8DF9-6649C8A856CB}" type="datetime1">
              <a:rPr lang="en-IE" smtClean="0">
                <a:solidFill>
                  <a:srgbClr val="696464"/>
                </a:solidFill>
              </a:rPr>
              <a:pPr/>
              <a:t>28/09/2015</a:t>
            </a:fld>
            <a:endParaRPr lang="en-IE">
              <a:solidFill>
                <a:srgbClr val="696464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srgbClr val="696464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AED89972-D3A2-48D8-9FCF-496C8EE96738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1080003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375919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5" y="69758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0C5B5-7F95-4559-974F-2359B925C51E}" type="datetime1">
              <a:rPr lang="en-IE" smtClean="0">
                <a:solidFill>
                  <a:srgbClr val="696464"/>
                </a:solidFill>
              </a:rPr>
              <a:pPr/>
              <a:t>28/09/2015</a:t>
            </a:fld>
            <a:endParaRPr lang="en-IE">
              <a:solidFill>
                <a:srgbClr val="696464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srgbClr val="696464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AED89972-D3A2-48D8-9FCF-496C8EE96738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1080003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429404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Rectangle 2"/>
            <p:cNvSpPr/>
            <p:nvPr userDrawn="1"/>
          </p:nvSpPr>
          <p:spPr>
            <a:xfrm>
              <a:off x="0" y="0"/>
              <a:ext cx="9144000" cy="6858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prstClr val="white"/>
                </a:solidFill>
              </a:endParaRPr>
            </a:p>
          </p:txBody>
        </p:sp>
        <p:sp>
          <p:nvSpPr>
            <p:cNvPr id="7" name="Rounded Rectangle 6"/>
            <p:cNvSpPr/>
            <p:nvPr userDrawn="1"/>
          </p:nvSpPr>
          <p:spPr>
            <a:xfrm>
              <a:off x="90000" y="99000"/>
              <a:ext cx="8964000" cy="6660000"/>
            </a:xfrm>
            <a:prstGeom prst="roundRect">
              <a:avLst>
                <a:gd name="adj" fmla="val 501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725B0-5787-4750-B5A3-ABBA672C3507}" type="datetime1">
              <a:rPr lang="en-IE" smtClean="0">
                <a:solidFill>
                  <a:srgbClr val="696464"/>
                </a:solidFill>
              </a:rPr>
              <a:pPr/>
              <a:t>28/09/2015</a:t>
            </a:fld>
            <a:endParaRPr lang="en-IE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30479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725B0-5787-4750-B5A3-ABBA672C3507}" type="datetime1">
              <a:rPr lang="en-IE" smtClean="0">
                <a:solidFill>
                  <a:srgbClr val="696464"/>
                </a:solidFill>
              </a:rPr>
              <a:pPr/>
              <a:t>28/09/2015</a:t>
            </a:fld>
            <a:endParaRPr lang="en-IE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40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5" y="69758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2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9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6ABE6-3348-473A-9640-558EFC5240EF}" type="datetime1">
              <a:rPr lang="en-IE" smtClean="0">
                <a:solidFill>
                  <a:srgbClr val="696464"/>
                </a:solidFill>
              </a:rPr>
              <a:pPr/>
              <a:t>28/09/2015</a:t>
            </a:fld>
            <a:endParaRPr lang="en-IE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3" y="6172200"/>
            <a:ext cx="4000500" cy="457200"/>
          </a:xfrm>
        </p:spPr>
        <p:txBody>
          <a:bodyPr/>
          <a:lstStyle/>
          <a:p>
            <a:endParaRPr lang="en-IE">
              <a:solidFill>
                <a:srgbClr val="696464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69413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148" y="2341478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308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AED89972-D3A2-48D8-9FCF-496C8EE96738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236007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99FAB-76A2-438D-A56C-CD50958AEFA0}" type="datetime1">
              <a:rPr lang="en-IE" smtClean="0">
                <a:solidFill>
                  <a:srgbClr val="696464"/>
                </a:solidFill>
              </a:rPr>
              <a:pPr/>
              <a:t>28/09/2015</a:t>
            </a:fld>
            <a:endParaRPr lang="en-IE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1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66471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FDD0D-3F36-4FE8-8462-F3ACE5F316D2}" type="datetime1">
              <a:rPr lang="en-IE" smtClean="0">
                <a:solidFill>
                  <a:srgbClr val="696464"/>
                </a:solidFill>
              </a:rPr>
              <a:pPr/>
              <a:t>28/09/2015</a:t>
            </a:fld>
            <a:endParaRPr lang="en-IE">
              <a:solidFill>
                <a:srgbClr val="69646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srgbClr val="69646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2565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2" name="Rectangle 11"/>
            <p:cNvSpPr/>
            <p:nvPr userDrawn="1"/>
          </p:nvSpPr>
          <p:spPr>
            <a:xfrm>
              <a:off x="0" y="0"/>
              <a:ext cx="9144000" cy="6858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prstClr val="white"/>
                </a:solidFill>
              </a:endParaRPr>
            </a:p>
          </p:txBody>
        </p:sp>
        <p:sp>
          <p:nvSpPr>
            <p:cNvPr id="13" name="Rounded Rectangle 12"/>
            <p:cNvSpPr/>
            <p:nvPr userDrawn="1"/>
          </p:nvSpPr>
          <p:spPr>
            <a:xfrm>
              <a:off x="90000" y="99000"/>
              <a:ext cx="8964000" cy="6660000"/>
            </a:xfrm>
            <a:prstGeom prst="roundRect">
              <a:avLst>
                <a:gd name="adj" fmla="val 501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99392"/>
            <a:ext cx="7772400" cy="1143000"/>
          </a:xfrm>
        </p:spPr>
        <p:txBody>
          <a:bodyPr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E4917-B261-4CCB-8FDB-84CA8AE11E04}" type="datetime1">
              <a:rPr lang="en-IE" smtClean="0">
                <a:solidFill>
                  <a:srgbClr val="696464"/>
                </a:solidFill>
              </a:rPr>
              <a:pPr/>
              <a:t>28/09/2015</a:t>
            </a:fld>
            <a:endParaRPr lang="en-IE">
              <a:solidFill>
                <a:srgbClr val="69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srgbClr val="69646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solidFill>
            <a:schemeClr val="accent1"/>
          </a:solidFill>
        </p:spPr>
        <p:txBody>
          <a:bodyPr/>
          <a:lstStyle/>
          <a:p>
            <a:fld id="{AED89972-D3A2-48D8-9FCF-496C8EE96738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9" name="Rounded Rectangle 8"/>
          <p:cNvSpPr/>
          <p:nvPr userDrawn="1"/>
        </p:nvSpPr>
        <p:spPr>
          <a:xfrm>
            <a:off x="179512" y="156556"/>
            <a:ext cx="8784976" cy="72008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white"/>
              </a:solidFill>
            </a:endParaRPr>
          </a:p>
        </p:txBody>
      </p:sp>
      <p:sp>
        <p:nvSpPr>
          <p:cNvPr id="10" name="Oval 9">
            <a:hlinkClick r:id="rId2" action="ppaction://hlinksldjump"/>
          </p:cNvPr>
          <p:cNvSpPr/>
          <p:nvPr userDrawn="1"/>
        </p:nvSpPr>
        <p:spPr>
          <a:xfrm>
            <a:off x="8452048" y="203880"/>
            <a:ext cx="504000" cy="648000"/>
          </a:xfrm>
          <a:prstGeom prst="ellips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246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3" name="Rectangle 12"/>
            <p:cNvSpPr/>
            <p:nvPr userDrawn="1"/>
          </p:nvSpPr>
          <p:spPr>
            <a:xfrm>
              <a:off x="0" y="0"/>
              <a:ext cx="9144000" cy="6858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prstClr val="white"/>
                </a:solidFill>
              </a:endParaRPr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90000" y="99000"/>
              <a:ext cx="8964000" cy="6660000"/>
            </a:xfrm>
            <a:prstGeom prst="roundRect">
              <a:avLst>
                <a:gd name="adj" fmla="val 501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99392"/>
            <a:ext cx="7772400" cy="1143000"/>
          </a:xfrm>
        </p:spPr>
        <p:txBody>
          <a:bodyPr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D320B-57C7-4D93-B7ED-E83E6B600F07}" type="datetime1">
              <a:rPr lang="en-IE" smtClean="0">
                <a:solidFill>
                  <a:srgbClr val="696464"/>
                </a:solidFill>
              </a:rPr>
              <a:pPr/>
              <a:t>28/09/2015</a:t>
            </a:fld>
            <a:endParaRPr lang="en-IE">
              <a:solidFill>
                <a:srgbClr val="69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srgbClr val="69646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solidFill>
            <a:schemeClr val="accent1"/>
          </a:solidFill>
        </p:spPr>
        <p:txBody>
          <a:bodyPr/>
          <a:lstStyle/>
          <a:p>
            <a:fld id="{AED89972-D3A2-48D8-9FCF-496C8EE96738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9" name="Rounded Rectangle 8"/>
          <p:cNvSpPr/>
          <p:nvPr userDrawn="1"/>
        </p:nvSpPr>
        <p:spPr>
          <a:xfrm>
            <a:off x="179512" y="156556"/>
            <a:ext cx="8784976" cy="147224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white"/>
              </a:solidFill>
            </a:endParaRPr>
          </a:p>
        </p:txBody>
      </p:sp>
      <p:sp>
        <p:nvSpPr>
          <p:cNvPr id="11" name="Oval 10">
            <a:hlinkClick r:id="rId2" action="ppaction://hlinksldjump"/>
          </p:cNvPr>
          <p:cNvSpPr/>
          <p:nvPr userDrawn="1"/>
        </p:nvSpPr>
        <p:spPr>
          <a:xfrm>
            <a:off x="8100392" y="188640"/>
            <a:ext cx="864096" cy="1424920"/>
          </a:xfrm>
          <a:prstGeom prst="ellips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65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-27384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0"/>
              <a:ext cx="9144000" cy="6858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 userDrawn="1"/>
          </p:nvSpPr>
          <p:spPr>
            <a:xfrm>
              <a:off x="90000" y="99000"/>
              <a:ext cx="8964000" cy="6660000"/>
            </a:xfrm>
            <a:prstGeom prst="roundRect">
              <a:avLst>
                <a:gd name="adj" fmla="val 501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prstClr val="white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B8D8-6260-4F3D-AA38-1E8B9DD6C9DD}" type="datetime1">
              <a:rPr lang="en-IE" smtClean="0">
                <a:solidFill>
                  <a:srgbClr val="696464"/>
                </a:solidFill>
              </a:rPr>
              <a:pPr/>
              <a:t>28/09/2015</a:t>
            </a:fld>
            <a:endParaRPr lang="en-IE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srgbClr val="69646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93337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725B0-5787-4750-B5A3-ABBA672C3507}" type="datetime1">
              <a:rPr lang="en-IE" smtClean="0"/>
              <a:t>28/09/2015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t>‹#›</a:t>
            </a:fld>
            <a:endParaRPr lang="en-IE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27584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9" name="Rounded Rectangle 8"/>
          <p:cNvSpPr/>
          <p:nvPr/>
        </p:nvSpPr>
        <p:spPr>
          <a:xfrm>
            <a:off x="64010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A6A1-4EAA-476C-B834-A295C04BB605}" type="datetime1">
              <a:rPr lang="en-IE" smtClean="0">
                <a:solidFill>
                  <a:srgbClr val="696464"/>
                </a:solidFill>
              </a:rPr>
              <a:pPr/>
              <a:t>28/09/2015</a:t>
            </a:fld>
            <a:endParaRPr lang="en-IE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28728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6CCEE-F883-4B3E-852F-6A228A298546}" type="datetime1">
              <a:rPr lang="en-IE" smtClean="0">
                <a:solidFill>
                  <a:srgbClr val="696464"/>
                </a:solidFill>
              </a:rPr>
              <a:pPr/>
              <a:t>28/09/2015</a:t>
            </a:fld>
            <a:endParaRPr lang="en-IE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IE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AED89972-D3A2-48D8-9FCF-496C8EE96738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512" y="4650477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11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11" y="66676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562017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D88AF-E00C-4FB2-9B34-EC81053E73F9}" type="datetime1">
              <a:rPr lang="en-IE" smtClean="0">
                <a:solidFill>
                  <a:srgbClr val="696464"/>
                </a:solidFill>
              </a:rPr>
              <a:pPr/>
              <a:t>28/09/2015</a:t>
            </a:fld>
            <a:endParaRPr lang="en-IE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64532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AB160-9627-40AB-AD99-B22F8AF67BE6}" type="datetime1">
              <a:rPr lang="en-IE" smtClean="0">
                <a:solidFill>
                  <a:srgbClr val="696464"/>
                </a:solidFill>
              </a:rPr>
              <a:pPr/>
              <a:t>28/09/2015</a:t>
            </a:fld>
            <a:endParaRPr lang="en-IE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68811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DCC21-C8DB-4BBE-B956-869E322720BF}" type="datetime1">
              <a:rPr lang="en-IE" smtClean="0">
                <a:solidFill>
                  <a:srgbClr val="696464"/>
                </a:solidFill>
              </a:rPr>
              <a:pPr>
                <a:defRPr/>
              </a:pPr>
              <a:t>28/09/2015</a:t>
            </a:fld>
            <a:endParaRPr lang="en-GB">
              <a:solidFill>
                <a:srgbClr val="696464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696464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81502-46B4-4526-BCDA-2D8F9E1D72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175025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5" y="69758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ysClr val="windowText" lastClr="000000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26745-C216-4D6A-8DF9-6649C8A856CB}" type="datetime1">
              <a:rPr lang="en-IE" smtClean="0">
                <a:solidFill>
                  <a:srgbClr val="696464"/>
                </a:solidFill>
              </a:rPr>
              <a:pPr/>
              <a:t>28/09/2015</a:t>
            </a:fld>
            <a:endParaRPr lang="en-IE">
              <a:solidFill>
                <a:srgbClr val="696464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srgbClr val="696464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AED89972-D3A2-48D8-9FCF-496C8EE96738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1080003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586986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5" y="69758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0C5B5-7F95-4559-974F-2359B925C51E}" type="datetime1">
              <a:rPr lang="en-IE" smtClean="0">
                <a:solidFill>
                  <a:srgbClr val="696464"/>
                </a:solidFill>
              </a:rPr>
              <a:pPr/>
              <a:t>28/09/2015</a:t>
            </a:fld>
            <a:endParaRPr lang="en-IE">
              <a:solidFill>
                <a:srgbClr val="696464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srgbClr val="696464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AED89972-D3A2-48D8-9FCF-496C8EE96738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1080003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56486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Rectangle 2"/>
            <p:cNvSpPr/>
            <p:nvPr userDrawn="1"/>
          </p:nvSpPr>
          <p:spPr>
            <a:xfrm>
              <a:off x="0" y="0"/>
              <a:ext cx="9144000" cy="6858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prstClr val="white"/>
                </a:solidFill>
              </a:endParaRPr>
            </a:p>
          </p:txBody>
        </p:sp>
        <p:sp>
          <p:nvSpPr>
            <p:cNvPr id="7" name="Rounded Rectangle 6"/>
            <p:cNvSpPr/>
            <p:nvPr userDrawn="1"/>
          </p:nvSpPr>
          <p:spPr>
            <a:xfrm>
              <a:off x="90000" y="99000"/>
              <a:ext cx="8964000" cy="6660000"/>
            </a:xfrm>
            <a:prstGeom prst="roundRect">
              <a:avLst>
                <a:gd name="adj" fmla="val 501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725B0-5787-4750-B5A3-ABBA672C3507}" type="datetime1">
              <a:rPr lang="en-IE" smtClean="0">
                <a:solidFill>
                  <a:srgbClr val="696464"/>
                </a:solidFill>
              </a:rPr>
              <a:pPr/>
              <a:t>28/09/2015</a:t>
            </a:fld>
            <a:endParaRPr lang="en-IE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2001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725B0-5787-4750-B5A3-ABBA672C3507}" type="datetime1">
              <a:rPr lang="en-IE" smtClean="0">
                <a:solidFill>
                  <a:srgbClr val="696464"/>
                </a:solidFill>
              </a:rPr>
              <a:pPr/>
              <a:t>28/09/2015</a:t>
            </a:fld>
            <a:endParaRPr lang="en-IE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525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5" y="69758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2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9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6ABE6-3348-473A-9640-558EFC5240EF}" type="datetime1">
              <a:rPr lang="en-IE" smtClean="0">
                <a:solidFill>
                  <a:srgbClr val="696464"/>
                </a:solidFill>
              </a:rPr>
              <a:pPr/>
              <a:t>28/09/2015</a:t>
            </a:fld>
            <a:endParaRPr lang="en-IE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3" y="6172200"/>
            <a:ext cx="4000500" cy="457200"/>
          </a:xfrm>
        </p:spPr>
        <p:txBody>
          <a:bodyPr/>
          <a:lstStyle/>
          <a:p>
            <a:endParaRPr lang="en-IE">
              <a:solidFill>
                <a:srgbClr val="696464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69413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148" y="2341478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308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AED89972-D3A2-48D8-9FCF-496C8EE96738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61710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5" y="69758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2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9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6ABE6-3348-473A-9640-558EFC5240EF}" type="datetime1">
              <a:rPr lang="en-IE" smtClean="0"/>
              <a:t>28/09/2015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3" y="6172200"/>
            <a:ext cx="4000500" cy="457200"/>
          </a:xfrm>
        </p:spPr>
        <p:txBody>
          <a:bodyPr/>
          <a:lstStyle/>
          <a:p>
            <a:endParaRPr lang="en-IE"/>
          </a:p>
        </p:txBody>
      </p:sp>
      <p:sp>
        <p:nvSpPr>
          <p:cNvPr id="7" name="Rectangle 6"/>
          <p:cNvSpPr/>
          <p:nvPr/>
        </p:nvSpPr>
        <p:spPr>
          <a:xfrm flipV="1">
            <a:off x="69413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8" y="2341478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8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AED89972-D3A2-48D8-9FCF-496C8EE96738}" type="slidenum">
              <a:rPr lang="en-IE" smtClean="0"/>
              <a:t>‹#›</a:t>
            </a:fld>
            <a:endParaRPr lang="en-I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99FAB-76A2-438D-A56C-CD50958AEFA0}" type="datetime1">
              <a:rPr lang="en-IE" smtClean="0">
                <a:solidFill>
                  <a:srgbClr val="696464"/>
                </a:solidFill>
              </a:rPr>
              <a:pPr/>
              <a:t>28/09/2015</a:t>
            </a:fld>
            <a:endParaRPr lang="en-IE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1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12172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FDD0D-3F36-4FE8-8462-F3ACE5F316D2}" type="datetime1">
              <a:rPr lang="en-IE" smtClean="0">
                <a:solidFill>
                  <a:srgbClr val="696464"/>
                </a:solidFill>
              </a:rPr>
              <a:pPr/>
              <a:t>28/09/2015</a:t>
            </a:fld>
            <a:endParaRPr lang="en-IE">
              <a:solidFill>
                <a:srgbClr val="69646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srgbClr val="69646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94815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2" name="Rectangle 11"/>
            <p:cNvSpPr/>
            <p:nvPr userDrawn="1"/>
          </p:nvSpPr>
          <p:spPr>
            <a:xfrm>
              <a:off x="0" y="0"/>
              <a:ext cx="9144000" cy="6858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prstClr val="white"/>
                </a:solidFill>
              </a:endParaRPr>
            </a:p>
          </p:txBody>
        </p:sp>
        <p:sp>
          <p:nvSpPr>
            <p:cNvPr id="13" name="Rounded Rectangle 12"/>
            <p:cNvSpPr/>
            <p:nvPr userDrawn="1"/>
          </p:nvSpPr>
          <p:spPr>
            <a:xfrm>
              <a:off x="90000" y="99000"/>
              <a:ext cx="8964000" cy="6660000"/>
            </a:xfrm>
            <a:prstGeom prst="roundRect">
              <a:avLst>
                <a:gd name="adj" fmla="val 501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99392"/>
            <a:ext cx="7772400" cy="1143000"/>
          </a:xfrm>
        </p:spPr>
        <p:txBody>
          <a:bodyPr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E4917-B261-4CCB-8FDB-84CA8AE11E04}" type="datetime1">
              <a:rPr lang="en-IE" smtClean="0">
                <a:solidFill>
                  <a:srgbClr val="696464"/>
                </a:solidFill>
              </a:rPr>
              <a:pPr/>
              <a:t>28/09/2015</a:t>
            </a:fld>
            <a:endParaRPr lang="en-IE">
              <a:solidFill>
                <a:srgbClr val="69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srgbClr val="69646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solidFill>
            <a:schemeClr val="accent1"/>
          </a:solidFill>
        </p:spPr>
        <p:txBody>
          <a:bodyPr/>
          <a:lstStyle/>
          <a:p>
            <a:fld id="{AED89972-D3A2-48D8-9FCF-496C8EE96738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9" name="Rounded Rectangle 8"/>
          <p:cNvSpPr/>
          <p:nvPr userDrawn="1"/>
        </p:nvSpPr>
        <p:spPr>
          <a:xfrm>
            <a:off x="179512" y="156556"/>
            <a:ext cx="8784976" cy="72008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white"/>
              </a:solidFill>
            </a:endParaRPr>
          </a:p>
        </p:txBody>
      </p:sp>
      <p:sp>
        <p:nvSpPr>
          <p:cNvPr id="10" name="Oval 9">
            <a:hlinkClick r:id="rId2" action="ppaction://hlinksldjump"/>
          </p:cNvPr>
          <p:cNvSpPr/>
          <p:nvPr userDrawn="1"/>
        </p:nvSpPr>
        <p:spPr>
          <a:xfrm>
            <a:off x="8452048" y="203880"/>
            <a:ext cx="504000" cy="648000"/>
          </a:xfrm>
          <a:prstGeom prst="ellips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795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3" name="Rectangle 12"/>
            <p:cNvSpPr/>
            <p:nvPr userDrawn="1"/>
          </p:nvSpPr>
          <p:spPr>
            <a:xfrm>
              <a:off x="0" y="0"/>
              <a:ext cx="9144000" cy="6858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prstClr val="white"/>
                </a:solidFill>
              </a:endParaRPr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90000" y="99000"/>
              <a:ext cx="8964000" cy="6660000"/>
            </a:xfrm>
            <a:prstGeom prst="roundRect">
              <a:avLst>
                <a:gd name="adj" fmla="val 501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99392"/>
            <a:ext cx="7772400" cy="1143000"/>
          </a:xfrm>
        </p:spPr>
        <p:txBody>
          <a:bodyPr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D320B-57C7-4D93-B7ED-E83E6B600F07}" type="datetime1">
              <a:rPr lang="en-IE" smtClean="0">
                <a:solidFill>
                  <a:srgbClr val="696464"/>
                </a:solidFill>
              </a:rPr>
              <a:pPr/>
              <a:t>28/09/2015</a:t>
            </a:fld>
            <a:endParaRPr lang="en-IE">
              <a:solidFill>
                <a:srgbClr val="69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srgbClr val="69646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solidFill>
            <a:schemeClr val="accent1"/>
          </a:solidFill>
        </p:spPr>
        <p:txBody>
          <a:bodyPr/>
          <a:lstStyle/>
          <a:p>
            <a:fld id="{AED89972-D3A2-48D8-9FCF-496C8EE96738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9" name="Rounded Rectangle 8"/>
          <p:cNvSpPr/>
          <p:nvPr userDrawn="1"/>
        </p:nvSpPr>
        <p:spPr>
          <a:xfrm>
            <a:off x="179512" y="156556"/>
            <a:ext cx="8784976" cy="147224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white"/>
              </a:solidFill>
            </a:endParaRPr>
          </a:p>
        </p:txBody>
      </p:sp>
      <p:sp>
        <p:nvSpPr>
          <p:cNvPr id="11" name="Oval 10">
            <a:hlinkClick r:id="rId2" action="ppaction://hlinksldjump"/>
          </p:cNvPr>
          <p:cNvSpPr/>
          <p:nvPr userDrawn="1"/>
        </p:nvSpPr>
        <p:spPr>
          <a:xfrm>
            <a:off x="8100392" y="188640"/>
            <a:ext cx="864096" cy="1424920"/>
          </a:xfrm>
          <a:prstGeom prst="ellips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115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0"/>
              <a:ext cx="9144000" cy="6858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 userDrawn="1"/>
          </p:nvSpPr>
          <p:spPr>
            <a:xfrm>
              <a:off x="90000" y="99000"/>
              <a:ext cx="8964000" cy="6660000"/>
            </a:xfrm>
            <a:prstGeom prst="roundRect">
              <a:avLst>
                <a:gd name="adj" fmla="val 501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prstClr val="white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B8D8-6260-4F3D-AA38-1E8B9DD6C9DD}" type="datetime1">
              <a:rPr lang="en-IE" smtClean="0">
                <a:solidFill>
                  <a:srgbClr val="696464"/>
                </a:solidFill>
              </a:rPr>
              <a:pPr/>
              <a:t>28/09/2015</a:t>
            </a:fld>
            <a:endParaRPr lang="en-IE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srgbClr val="69646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03547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9" name="Rounded Rectangle 8"/>
          <p:cNvSpPr/>
          <p:nvPr/>
        </p:nvSpPr>
        <p:spPr>
          <a:xfrm>
            <a:off x="64010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A6A1-4EAA-476C-B834-A295C04BB605}" type="datetime1">
              <a:rPr lang="en-IE" smtClean="0">
                <a:solidFill>
                  <a:srgbClr val="696464"/>
                </a:solidFill>
              </a:rPr>
              <a:pPr/>
              <a:t>28/09/2015</a:t>
            </a:fld>
            <a:endParaRPr lang="en-IE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84685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6CCEE-F883-4B3E-852F-6A228A298546}" type="datetime1">
              <a:rPr lang="en-IE" smtClean="0">
                <a:solidFill>
                  <a:srgbClr val="696464"/>
                </a:solidFill>
              </a:rPr>
              <a:pPr/>
              <a:t>28/09/2015</a:t>
            </a:fld>
            <a:endParaRPr lang="en-IE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IE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AED89972-D3A2-48D8-9FCF-496C8EE96738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512" y="4650477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11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11" y="66676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61152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D88AF-E00C-4FB2-9B34-EC81053E73F9}" type="datetime1">
              <a:rPr lang="en-IE" smtClean="0">
                <a:solidFill>
                  <a:srgbClr val="696464"/>
                </a:solidFill>
              </a:rPr>
              <a:pPr/>
              <a:t>28/09/2015</a:t>
            </a:fld>
            <a:endParaRPr lang="en-IE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2076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AB160-9627-40AB-AD99-B22F8AF67BE6}" type="datetime1">
              <a:rPr lang="en-IE" smtClean="0">
                <a:solidFill>
                  <a:srgbClr val="696464"/>
                </a:solidFill>
              </a:rPr>
              <a:pPr/>
              <a:t>28/09/2015</a:t>
            </a:fld>
            <a:endParaRPr lang="en-IE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16978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DCC21-C8DB-4BBE-B956-869E322720BF}" type="datetime1">
              <a:rPr lang="en-IE" smtClean="0">
                <a:solidFill>
                  <a:srgbClr val="696464"/>
                </a:solidFill>
              </a:rPr>
              <a:pPr>
                <a:defRPr/>
              </a:pPr>
              <a:t>28/09/2015</a:t>
            </a:fld>
            <a:endParaRPr lang="en-GB">
              <a:solidFill>
                <a:srgbClr val="696464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696464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81502-46B4-4526-BCDA-2D8F9E1D72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478509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99FAB-76A2-438D-A56C-CD50958AEFA0}" type="datetime1">
              <a:rPr lang="en-IE" smtClean="0"/>
              <a:t>28/09/2015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t>‹#›</a:t>
            </a:fld>
            <a:endParaRPr lang="en-IE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1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FDD0D-3F36-4FE8-8462-F3ACE5F316D2}" type="datetime1">
              <a:rPr lang="en-IE" smtClean="0"/>
              <a:t>28/09/2015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t>‹#›</a:t>
            </a:fld>
            <a:endParaRPr lang="en-IE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2" name="Rectangle 11"/>
            <p:cNvSpPr/>
            <p:nvPr userDrawn="1"/>
          </p:nvSpPr>
          <p:spPr>
            <a:xfrm>
              <a:off x="0" y="0"/>
              <a:ext cx="9144000" cy="6858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prstClr val="white"/>
                </a:solidFill>
              </a:endParaRPr>
            </a:p>
          </p:txBody>
        </p:sp>
        <p:sp>
          <p:nvSpPr>
            <p:cNvPr id="13" name="Rounded Rectangle 12"/>
            <p:cNvSpPr/>
            <p:nvPr userDrawn="1"/>
          </p:nvSpPr>
          <p:spPr>
            <a:xfrm>
              <a:off x="90000" y="99000"/>
              <a:ext cx="8964000" cy="6660000"/>
            </a:xfrm>
            <a:prstGeom prst="roundRect">
              <a:avLst>
                <a:gd name="adj" fmla="val 501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99392"/>
            <a:ext cx="7772400" cy="1143000"/>
          </a:xfrm>
        </p:spPr>
        <p:txBody>
          <a:bodyPr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E4917-B261-4CCB-8FDB-84CA8AE11E04}" type="datetime1">
              <a:rPr lang="en-IE" smtClean="0"/>
              <a:t>28/09/2015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solidFill>
            <a:schemeClr val="accent1"/>
          </a:solidFill>
        </p:spPr>
        <p:txBody>
          <a:bodyPr/>
          <a:lstStyle/>
          <a:p>
            <a:fld id="{AED89972-D3A2-48D8-9FCF-496C8EE96738}" type="slidenum">
              <a:rPr lang="en-IE" smtClean="0"/>
              <a:t>‹#›</a:t>
            </a:fld>
            <a:endParaRPr lang="en-IE"/>
          </a:p>
        </p:txBody>
      </p:sp>
      <p:sp>
        <p:nvSpPr>
          <p:cNvPr id="9" name="Rounded Rectangle 8"/>
          <p:cNvSpPr/>
          <p:nvPr userDrawn="1"/>
        </p:nvSpPr>
        <p:spPr>
          <a:xfrm>
            <a:off x="179512" y="156556"/>
            <a:ext cx="8784976" cy="72008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Oval 9">
            <a:hlinkClick r:id="rId2" action="ppaction://hlinksldjump"/>
          </p:cNvPr>
          <p:cNvSpPr/>
          <p:nvPr userDrawn="1"/>
        </p:nvSpPr>
        <p:spPr>
          <a:xfrm>
            <a:off x="8452048" y="203880"/>
            <a:ext cx="504000" cy="648000"/>
          </a:xfrm>
          <a:prstGeom prst="ellips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3" name="Rectangle 12"/>
            <p:cNvSpPr/>
            <p:nvPr userDrawn="1"/>
          </p:nvSpPr>
          <p:spPr>
            <a:xfrm>
              <a:off x="0" y="0"/>
              <a:ext cx="9144000" cy="6858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prstClr val="white"/>
                </a:solidFill>
              </a:endParaRPr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90000" y="99000"/>
              <a:ext cx="8964000" cy="6660000"/>
            </a:xfrm>
            <a:prstGeom prst="roundRect">
              <a:avLst>
                <a:gd name="adj" fmla="val 501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99392"/>
            <a:ext cx="7772400" cy="1143000"/>
          </a:xfrm>
        </p:spPr>
        <p:txBody>
          <a:bodyPr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D320B-57C7-4D93-B7ED-E83E6B600F07}" type="datetime1">
              <a:rPr lang="en-IE" smtClean="0"/>
              <a:t>28/09/2015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solidFill>
            <a:schemeClr val="accent1"/>
          </a:solidFill>
        </p:spPr>
        <p:txBody>
          <a:bodyPr/>
          <a:lstStyle/>
          <a:p>
            <a:fld id="{AED89972-D3A2-48D8-9FCF-496C8EE96738}" type="slidenum">
              <a:rPr lang="en-IE" smtClean="0"/>
              <a:t>‹#›</a:t>
            </a:fld>
            <a:endParaRPr lang="en-IE"/>
          </a:p>
        </p:txBody>
      </p:sp>
      <p:sp>
        <p:nvSpPr>
          <p:cNvPr id="9" name="Rounded Rectangle 8"/>
          <p:cNvSpPr/>
          <p:nvPr userDrawn="1"/>
        </p:nvSpPr>
        <p:spPr>
          <a:xfrm>
            <a:off x="179512" y="156556"/>
            <a:ext cx="8784976" cy="147224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Oval 10">
            <a:hlinkClick r:id="rId2" action="ppaction://hlinksldjump"/>
          </p:cNvPr>
          <p:cNvSpPr/>
          <p:nvPr userDrawn="1"/>
        </p:nvSpPr>
        <p:spPr>
          <a:xfrm>
            <a:off x="8100392" y="188640"/>
            <a:ext cx="864096" cy="1424920"/>
          </a:xfrm>
          <a:prstGeom prst="ellips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65084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10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3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4D1FBF4-E2EC-467C-B0BC-145799FB3BC0}" type="datetime1">
              <a:rPr lang="en-IE" smtClean="0"/>
              <a:t>28/09/2015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IE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AED89972-D3A2-48D8-9FCF-496C8EE96738}" type="slidenum">
              <a:rPr lang="en-IE" smtClean="0"/>
              <a:t>‹#›</a:t>
            </a:fld>
            <a:endParaRPr lang="en-I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88" r:id="rId4"/>
    <p:sldLayoutId id="2147483663" r:id="rId5"/>
    <p:sldLayoutId id="2147483664" r:id="rId6"/>
    <p:sldLayoutId id="2147483665" r:id="rId7"/>
    <p:sldLayoutId id="2147483666" r:id="rId8"/>
    <p:sldLayoutId id="214748368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87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64010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3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4D1FBF4-E2EC-467C-B0BC-145799FB3BC0}" type="datetime1">
              <a:rPr lang="en-IE" smtClean="0">
                <a:solidFill>
                  <a:srgbClr val="696464"/>
                </a:solidFill>
              </a:rPr>
              <a:pPr/>
              <a:t>28/09/2015</a:t>
            </a:fld>
            <a:endParaRPr lang="en-IE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IE">
              <a:solidFill>
                <a:srgbClr val="696464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AED89972-D3A2-48D8-9FCF-496C8EE96738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58932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64010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3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4D1FBF4-E2EC-467C-B0BC-145799FB3BC0}" type="datetime1">
              <a:rPr lang="en-IE" smtClean="0">
                <a:solidFill>
                  <a:srgbClr val="696464"/>
                </a:solidFill>
              </a:rPr>
              <a:pPr/>
              <a:t>28/09/2015</a:t>
            </a:fld>
            <a:endParaRPr lang="en-IE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IE">
              <a:solidFill>
                <a:srgbClr val="696464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AED89972-D3A2-48D8-9FCF-496C8EE96738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55284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64010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3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4D1FBF4-E2EC-467C-B0BC-145799FB3BC0}" type="datetime1">
              <a:rPr lang="en-IE" smtClean="0">
                <a:solidFill>
                  <a:srgbClr val="696464"/>
                </a:solidFill>
              </a:rPr>
              <a:pPr/>
              <a:t>28/09/2015</a:t>
            </a:fld>
            <a:endParaRPr lang="en-IE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IE">
              <a:solidFill>
                <a:srgbClr val="696464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AED89972-D3A2-48D8-9FCF-496C8EE96738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72150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2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jectmaths.ie/geogebra/the-eleven-nets-of-a-cube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0.png"/><Relationship Id="rId13" Type="http://schemas.openxmlformats.org/officeDocument/2006/relationships/image" Target="../media/image73.png"/><Relationship Id="rId3" Type="http://schemas.openxmlformats.org/officeDocument/2006/relationships/image" Target="../media/image69.jpeg"/><Relationship Id="rId7" Type="http://schemas.openxmlformats.org/officeDocument/2006/relationships/image" Target="../media/image730.png"/><Relationship Id="rId12" Type="http://schemas.openxmlformats.org/officeDocument/2006/relationships/hyperlink" Target="http://www.projectmaths.ie/geogebra/understanding-the-volume-of-a-rectangular-solid/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20.png"/><Relationship Id="rId11" Type="http://schemas.openxmlformats.org/officeDocument/2006/relationships/image" Target="../media/image770.png"/><Relationship Id="rId5" Type="http://schemas.openxmlformats.org/officeDocument/2006/relationships/image" Target="../media/image710.png"/><Relationship Id="rId10" Type="http://schemas.openxmlformats.org/officeDocument/2006/relationships/image" Target="../media/image760.png"/><Relationship Id="rId4" Type="http://schemas.openxmlformats.org/officeDocument/2006/relationships/image" Target="../media/image72.jpeg"/><Relationship Id="rId9" Type="http://schemas.openxmlformats.org/officeDocument/2006/relationships/image" Target="../media/image75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0.png"/><Relationship Id="rId13" Type="http://schemas.openxmlformats.org/officeDocument/2006/relationships/image" Target="../media/image74.jpeg"/><Relationship Id="rId3" Type="http://schemas.openxmlformats.org/officeDocument/2006/relationships/image" Target="NULL"/><Relationship Id="rId7" Type="http://schemas.openxmlformats.org/officeDocument/2006/relationships/image" Target="../media/image72.jpeg"/><Relationship Id="rId12" Type="http://schemas.openxmlformats.org/officeDocument/2006/relationships/image" Target="../media/image83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10.png"/><Relationship Id="rId11" Type="http://schemas.openxmlformats.org/officeDocument/2006/relationships/image" Target="../media/image820.png"/><Relationship Id="rId5" Type="http://schemas.openxmlformats.org/officeDocument/2006/relationships/image" Target="../media/image800.png"/><Relationship Id="rId15" Type="http://schemas.openxmlformats.org/officeDocument/2006/relationships/image" Target="../media/image75.png"/><Relationship Id="rId10" Type="http://schemas.openxmlformats.org/officeDocument/2006/relationships/image" Target="../media/image750.png"/><Relationship Id="rId4" Type="http://schemas.openxmlformats.org/officeDocument/2006/relationships/image" Target="../media/image790.png"/><Relationship Id="rId9" Type="http://schemas.openxmlformats.org/officeDocument/2006/relationships/image" Target="../media/image740.png"/><Relationship Id="rId14" Type="http://schemas.openxmlformats.org/officeDocument/2006/relationships/hyperlink" Target="Geogebra/Rectangular%20Solid%20Neil%20(1).ggb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Geogebra/Rectangular%20Solid%20Neil%20(2).ggb" TargetMode="Externa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0.png"/><Relationship Id="rId3" Type="http://schemas.openxmlformats.org/officeDocument/2006/relationships/image" Target="../media/image81.jpeg"/><Relationship Id="rId7" Type="http://schemas.openxmlformats.org/officeDocument/2006/relationships/image" Target="../media/image510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00.png"/><Relationship Id="rId5" Type="http://schemas.openxmlformats.org/officeDocument/2006/relationships/image" Target="../media/image490.png"/><Relationship Id="rId4" Type="http://schemas.openxmlformats.org/officeDocument/2006/relationships/image" Target="../media/image105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4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60.png"/><Relationship Id="rId5" Type="http://schemas.openxmlformats.org/officeDocument/2006/relationships/image" Target="../media/image81.jpeg"/><Relationship Id="rId4" Type="http://schemas.openxmlformats.org/officeDocument/2006/relationships/image" Target="../media/image56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8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2.png"/><Relationship Id="rId5" Type="http://schemas.openxmlformats.org/officeDocument/2006/relationships/hyperlink" Target="../../Videos/Solids%20Elementary%20HD%20-%20AppStore%20Education%20Application%20iPhone%20iPad%20Mac.mp4" TargetMode="External"/><Relationship Id="rId4" Type="http://schemas.openxmlformats.org/officeDocument/2006/relationships/notesSlide" Target="../notesSlides/notesSlide4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hyperlink" Target="http://www.teachingcouncil.ie/latest-news/ebsco.2331.html" TargetMode="External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2.png"/><Relationship Id="rId5" Type="http://schemas.openxmlformats.org/officeDocument/2006/relationships/hyperlink" Target="../../Videos/Solids%20Elementary%20HD%20-%20AppStore%20Education%20Application%20iPhone%20iPad%20Mac.mp4" TargetMode="External"/><Relationship Id="rId4" Type="http://schemas.openxmlformats.org/officeDocument/2006/relationships/notesSlide" Target="../notesSlides/notesSlide4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gif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971600" y="1556792"/>
            <a:ext cx="6724600" cy="3243808"/>
          </a:xfrm>
        </p:spPr>
        <p:txBody>
          <a:bodyPr/>
          <a:lstStyle/>
          <a:p>
            <a:pPr marL="514350" indent="-514350" algn="l">
              <a:buFont typeface="+mj-lt"/>
              <a:buAutoNum type="arabicPeriod"/>
            </a:pPr>
            <a:r>
              <a:rPr lang="en-IE" dirty="0" smtClean="0"/>
              <a:t>Prior Knowledge &amp; Rationale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IE" dirty="0" smtClean="0"/>
              <a:t>Introducing Nets in 1</a:t>
            </a:r>
            <a:r>
              <a:rPr lang="en-IE" baseline="30000" dirty="0" smtClean="0"/>
              <a:t>st</a:t>
            </a:r>
            <a:r>
              <a:rPr lang="en-IE" dirty="0" smtClean="0"/>
              <a:t> Year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IE" dirty="0" smtClean="0"/>
              <a:t>Cuboids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IE" dirty="0" smtClean="0"/>
              <a:t>Cubes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IE" dirty="0" smtClean="0"/>
              <a:t>Cones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IE" dirty="0" smtClean="0"/>
              <a:t>Resources</a:t>
            </a:r>
            <a:endParaRPr lang="en-I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t>1</a:t>
            </a:fld>
            <a:endParaRPr lang="en-IE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dirty="0" smtClean="0"/>
              <a:t>Nets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11055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Summary so far</a:t>
            </a:r>
            <a:endParaRPr lang="en-I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t>10</a:t>
            </a:fld>
            <a:endParaRPr lang="en-I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E" dirty="0" smtClean="0"/>
              <a:t>Prior Knowledge from Primary School </a:t>
            </a:r>
          </a:p>
          <a:p>
            <a:r>
              <a:rPr lang="en-IE" dirty="0" smtClean="0"/>
              <a:t>Defined a Prism</a:t>
            </a:r>
          </a:p>
          <a:p>
            <a:r>
              <a:rPr lang="en-IE" dirty="0" smtClean="0"/>
              <a:t>Language 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39636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2. Introducing Nets</a:t>
            </a:r>
            <a:endParaRPr lang="en-I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t>11</a:t>
            </a:fld>
            <a:endParaRPr lang="en-IE"/>
          </a:p>
        </p:txBody>
      </p:sp>
      <p:sp>
        <p:nvSpPr>
          <p:cNvPr id="4" name="TextBox 3"/>
          <p:cNvSpPr txBox="1"/>
          <p:nvPr/>
        </p:nvSpPr>
        <p:spPr>
          <a:xfrm>
            <a:off x="2483768" y="1988840"/>
            <a:ext cx="4799263" cy="2123658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>
            <a:reflection blurRad="6350" stA="52000" endA="300" endPos="35000" dir="5400000" sy="-100000" algn="bl" rotWithShape="0"/>
          </a:effectLst>
          <a:scene3d>
            <a:camera prst="perspectiveContrastingRightFacing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/>
          <a:p>
            <a:pPr algn="ctr"/>
            <a:r>
              <a:rPr lang="en-IE" sz="4400" b="1" dirty="0" smtClean="0">
                <a:latin typeface="Calibri" pitchFamily="34" charset="0"/>
              </a:rPr>
              <a:t>Introducing nets</a:t>
            </a:r>
          </a:p>
          <a:p>
            <a:pPr algn="ctr"/>
            <a:r>
              <a:rPr lang="en-IE" sz="4400" b="1" dirty="0" smtClean="0">
                <a:latin typeface="Calibri" pitchFamily="34" charset="0"/>
              </a:rPr>
              <a:t>&amp;</a:t>
            </a:r>
          </a:p>
          <a:p>
            <a:pPr algn="ctr"/>
            <a:r>
              <a:rPr lang="en-IE" sz="4400" b="1" dirty="0" smtClean="0">
                <a:latin typeface="Calibri" pitchFamily="34" charset="0"/>
              </a:rPr>
              <a:t> their development </a:t>
            </a:r>
            <a:endParaRPr lang="en-IE" sz="44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94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40510"/>
            <a:ext cx="4198546" cy="5240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-243408"/>
            <a:ext cx="8352928" cy="1143000"/>
          </a:xfrm>
        </p:spPr>
        <p:txBody>
          <a:bodyPr>
            <a:normAutofit/>
          </a:bodyPr>
          <a:lstStyle/>
          <a:p>
            <a:r>
              <a:rPr lang="en-IE" dirty="0" smtClean="0"/>
              <a:t> 1. New to Syllabus</a:t>
            </a:r>
            <a:endParaRPr lang="en-I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t>12</a:t>
            </a:fld>
            <a:endParaRPr lang="en-IE"/>
          </a:p>
        </p:txBody>
      </p:sp>
      <p:pic>
        <p:nvPicPr>
          <p:cNvPr id="13315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37941"/>
            <a:ext cx="2700594" cy="900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6" name="Picture 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077072"/>
            <a:ext cx="2700000" cy="900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602650" y="3861328"/>
            <a:ext cx="4320000" cy="2520000"/>
            <a:chOff x="792000" y="1616650"/>
            <a:chExt cx="7560000" cy="4503555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000" y="2080510"/>
              <a:ext cx="7560000" cy="4039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000" y="1616650"/>
              <a:ext cx="7560000" cy="50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4602650" y="1140510"/>
            <a:ext cx="4320000" cy="2520000"/>
            <a:chOff x="792000" y="1616650"/>
            <a:chExt cx="7560000" cy="4503555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000" y="2080510"/>
              <a:ext cx="7560000" cy="4039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000" y="1616650"/>
              <a:ext cx="7560000" cy="50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5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50" y="1775022"/>
            <a:ext cx="4284000" cy="648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4602650" y="3861328"/>
            <a:ext cx="4320000" cy="2520000"/>
            <a:chOff x="792000" y="1620624"/>
            <a:chExt cx="7560000" cy="4465068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000" y="2096892"/>
              <a:ext cx="7560000" cy="398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990" y="1620624"/>
              <a:ext cx="7524000" cy="490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Picture 4"/>
          <p:cNvPicPr>
            <a:picLocks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02650" y="4585303"/>
            <a:ext cx="4320000" cy="648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539586" y="3578425"/>
            <a:ext cx="4231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b="1" dirty="0">
                <a:latin typeface="Calibri" pitchFamily="34" charset="0"/>
                <a:cs typeface="Angsana New" pitchFamily="18" charset="-34"/>
              </a:rPr>
              <a:t>Strand 3: Number – </a:t>
            </a:r>
            <a:r>
              <a:rPr lang="en-IE" b="1" dirty="0" smtClean="0">
                <a:latin typeface="Calibri" pitchFamily="34" charset="0"/>
                <a:cs typeface="Angsana New" pitchFamily="18" charset="-34"/>
              </a:rPr>
              <a:t>Ordinary/Higher  level</a:t>
            </a:r>
            <a:endParaRPr lang="en-IE" b="1" dirty="0">
              <a:latin typeface="Calibri" pitchFamily="34" charset="0"/>
              <a:cs typeface="Angsana New" pitchFamily="18" charset="-3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31524" y="827420"/>
            <a:ext cx="3696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b="1" dirty="0">
                <a:latin typeface="Calibri" pitchFamily="34" charset="0"/>
                <a:cs typeface="Angsana New" pitchFamily="18" charset="-34"/>
              </a:rPr>
              <a:t>Strand 3: Number – </a:t>
            </a:r>
            <a:r>
              <a:rPr lang="en-IE" b="1" dirty="0" smtClean="0">
                <a:latin typeface="Calibri" pitchFamily="34" charset="0"/>
                <a:cs typeface="Angsana New" pitchFamily="18" charset="-34"/>
              </a:rPr>
              <a:t>Foundation level</a:t>
            </a:r>
            <a:endParaRPr lang="en-IE" b="1" dirty="0">
              <a:latin typeface="Calibri" pitchFamily="34" charset="0"/>
              <a:cs typeface="Angsana New" pitchFamily="18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1520" y="827420"/>
            <a:ext cx="1881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b="1" dirty="0">
                <a:latin typeface="Calibri" pitchFamily="34" charset="0"/>
                <a:cs typeface="Angsana New" pitchFamily="18" charset="-34"/>
              </a:rPr>
              <a:t>Strand 3: </a:t>
            </a:r>
            <a:r>
              <a:rPr lang="en-IE" b="1" dirty="0" smtClean="0">
                <a:latin typeface="Calibri" pitchFamily="34" charset="0"/>
                <a:cs typeface="Angsana New" pitchFamily="18" charset="-34"/>
              </a:rPr>
              <a:t>Number</a:t>
            </a:r>
            <a:endParaRPr lang="en-IE" b="1" dirty="0">
              <a:latin typeface="Calibri" pitchFamily="34" charset="0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7961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312000" y="1997554"/>
            <a:ext cx="2520000" cy="1656000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white"/>
              </a:solidFill>
            </a:endParaRPr>
          </a:p>
        </p:txBody>
      </p:sp>
      <p:sp>
        <p:nvSpPr>
          <p:cNvPr id="8" name="Flowchart: Direct Access Storage 7"/>
          <p:cNvSpPr/>
          <p:nvPr/>
        </p:nvSpPr>
        <p:spPr>
          <a:xfrm rot="16200000">
            <a:off x="3326718" y="2810557"/>
            <a:ext cx="2490565" cy="864000"/>
          </a:xfrm>
          <a:prstGeom prst="flowChartMagneticDrum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4140000" y="1997370"/>
            <a:ext cx="864000" cy="864000"/>
          </a:xfrm>
          <a:prstGeom prst="ellipse">
            <a:avLst/>
          </a:prstGeom>
          <a:pattFill prst="ltUpDiag">
            <a:fgClr>
              <a:schemeClr val="tx2"/>
            </a:fgClr>
            <a:bgClr>
              <a:schemeClr val="bg1"/>
            </a:bgClr>
          </a:patt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white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4140000" y="1997466"/>
            <a:ext cx="864000" cy="864000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140000" y="3653650"/>
            <a:ext cx="864000" cy="864000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white"/>
              </a:solidFill>
            </a:endParaRPr>
          </a:p>
        </p:txBody>
      </p:sp>
      <p:sp>
        <p:nvSpPr>
          <p:cNvPr id="21" name="Title 2"/>
          <p:cNvSpPr txBox="1">
            <a:spLocks/>
          </p:cNvSpPr>
          <p:nvPr/>
        </p:nvSpPr>
        <p:spPr>
          <a:xfrm>
            <a:off x="216328" y="-315416"/>
            <a:ext cx="8711344" cy="1143000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b="1" kern="1200">
                <a:solidFill>
                  <a:schemeClr val="accent1"/>
                </a:solidFill>
                <a:latin typeface="Calibri" pitchFamily="34" charset="0"/>
                <a:ea typeface="+mj-ea"/>
                <a:cs typeface="+mj-cs"/>
              </a:defRPr>
            </a:lvl1pPr>
          </a:lstStyle>
          <a:p>
            <a:r>
              <a:rPr lang="en-IE" sz="3600" dirty="0" smtClean="0">
                <a:solidFill>
                  <a:prstClr val="white"/>
                </a:solidFill>
              </a:rPr>
              <a:t>What is a net?</a:t>
            </a:r>
            <a:endParaRPr lang="en-IE" sz="3600" dirty="0">
              <a:solidFill>
                <a:prstClr val="white"/>
              </a:solidFill>
            </a:endParaRPr>
          </a:p>
        </p:txBody>
      </p:sp>
      <p:sp>
        <p:nvSpPr>
          <p:cNvPr id="23" name="Text Box 46"/>
          <p:cNvSpPr txBox="1">
            <a:spLocks noChangeArrowheads="1"/>
          </p:cNvSpPr>
          <p:nvPr/>
        </p:nvSpPr>
        <p:spPr bwMode="auto">
          <a:xfrm>
            <a:off x="1806949" y="5160094"/>
            <a:ext cx="5526294" cy="107721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3200" b="1" i="1" dirty="0" smtClean="0">
                <a:solidFill>
                  <a:prstClr val="black"/>
                </a:solidFill>
                <a:latin typeface="Calibri" pitchFamily="34" charset="0"/>
              </a:rPr>
              <a:t>A </a:t>
            </a:r>
            <a:r>
              <a:rPr lang="en-GB" sz="3200" b="1" i="1" dirty="0">
                <a:solidFill>
                  <a:prstClr val="black"/>
                </a:solidFill>
                <a:latin typeface="Calibri" pitchFamily="34" charset="0"/>
              </a:rPr>
              <a:t>2-dimensional </a:t>
            </a:r>
            <a:r>
              <a:rPr lang="en-GB" sz="3200" b="1" i="1" dirty="0" smtClean="0">
                <a:solidFill>
                  <a:prstClr val="black"/>
                </a:solidFill>
                <a:latin typeface="Calibri" pitchFamily="34" charset="0"/>
              </a:rPr>
              <a:t>representation of a 3-dimensional shape.</a:t>
            </a:r>
            <a:endParaRPr lang="en-GB" sz="3200" b="1" i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91680" y="4941168"/>
            <a:ext cx="5832648" cy="1512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78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7012E-6 L 0 -0.125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29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22" grpId="0" animBg="1"/>
      <p:bldP spid="22" grpId="1" animBg="1"/>
      <p:bldP spid="2" grpId="0" animBg="1"/>
      <p:bldP spid="10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243408"/>
            <a:ext cx="7772400" cy="1143000"/>
          </a:xfrm>
        </p:spPr>
        <p:txBody>
          <a:bodyPr/>
          <a:lstStyle/>
          <a:p>
            <a:r>
              <a:rPr lang="en-IE" dirty="0" smtClean="0"/>
              <a:t>Student’s CD</a:t>
            </a:r>
            <a:endParaRPr lang="en-I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pPr/>
              <a:t>14</a:t>
            </a:fld>
            <a:endParaRPr lang="en-IE"/>
          </a:p>
        </p:txBody>
      </p:sp>
      <p:pic>
        <p:nvPicPr>
          <p:cNvPr id="6" name="Picture 5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449000"/>
            <a:ext cx="7560000" cy="3960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164" y="159664"/>
            <a:ext cx="748968" cy="75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76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222000" y="2335922"/>
            <a:ext cx="2700000" cy="1656000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Flowchart: Direct Access Storage 7"/>
          <p:cNvSpPr/>
          <p:nvPr/>
        </p:nvSpPr>
        <p:spPr>
          <a:xfrm rot="16200000">
            <a:off x="3326718" y="3148925"/>
            <a:ext cx="2490565" cy="864000"/>
          </a:xfrm>
          <a:prstGeom prst="flowChartMagneticDrum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Oval 21"/>
          <p:cNvSpPr/>
          <p:nvPr/>
        </p:nvSpPr>
        <p:spPr>
          <a:xfrm>
            <a:off x="4140000" y="2335738"/>
            <a:ext cx="864000" cy="864000"/>
          </a:xfrm>
          <a:prstGeom prst="ellipse">
            <a:avLst/>
          </a:prstGeom>
          <a:pattFill prst="ltUpDiag">
            <a:fgClr>
              <a:schemeClr val="tx2"/>
            </a:fgClr>
            <a:bgClr>
              <a:schemeClr val="bg1"/>
            </a:bgClr>
          </a:patt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Oval 1"/>
          <p:cNvSpPr/>
          <p:nvPr/>
        </p:nvSpPr>
        <p:spPr>
          <a:xfrm>
            <a:off x="4140000" y="2335834"/>
            <a:ext cx="864000" cy="864000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Oval 9"/>
          <p:cNvSpPr/>
          <p:nvPr/>
        </p:nvSpPr>
        <p:spPr>
          <a:xfrm>
            <a:off x="4140000" y="3992018"/>
            <a:ext cx="864000" cy="864000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148064" y="2695778"/>
            <a:ext cx="0" cy="172800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148064" y="3352548"/>
                <a:ext cx="40427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000" b="1" i="1" dirty="0" smtClean="0">
                          <a:solidFill>
                            <a:schemeClr val="tx1"/>
                          </a:solidFill>
                          <a:latin typeface="Cambria Math"/>
                        </a:rPr>
                        <m:t>𝒉</m:t>
                      </m:r>
                    </m:oMath>
                  </m:oMathPara>
                </a14:m>
                <a:endParaRPr lang="en-IE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4" y="3352548"/>
                <a:ext cx="404278" cy="40011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/>
          <p:cNvCxnSpPr/>
          <p:nvPr/>
        </p:nvCxnSpPr>
        <p:spPr>
          <a:xfrm>
            <a:off x="4356000" y="2720162"/>
            <a:ext cx="432000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381884" y="2367724"/>
                <a:ext cx="38023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000" b="1" i="1" dirty="0" smtClean="0">
                          <a:solidFill>
                            <a:schemeClr val="tx1"/>
                          </a:solidFill>
                          <a:latin typeface="Cambria Math"/>
                        </a:rPr>
                        <m:t>𝒓</m:t>
                      </m:r>
                    </m:oMath>
                  </m:oMathPara>
                </a14:m>
                <a:endParaRPr lang="en-IE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1884" y="2367724"/>
                <a:ext cx="380232" cy="40011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/>
          <p:cNvCxnSpPr/>
          <p:nvPr/>
        </p:nvCxnSpPr>
        <p:spPr>
          <a:xfrm flipH="1">
            <a:off x="3233180" y="4928026"/>
            <a:ext cx="2700000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216775" y="5000034"/>
                <a:ext cx="71045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000" b="1" i="1" dirty="0" smtClean="0">
                          <a:solidFill>
                            <a:schemeClr val="tx1"/>
                          </a:solidFill>
                          <a:latin typeface="Cambria Math"/>
                        </a:rPr>
                        <m:t>𝟐</m:t>
                      </m:r>
                      <m:r>
                        <a:rPr lang="en-IE" sz="2000" b="1" i="1" dirty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𝝅</m:t>
                      </m:r>
                      <m:r>
                        <a:rPr lang="en-IE" sz="2000" b="1" i="1" dirty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𝒓</m:t>
                      </m:r>
                    </m:oMath>
                  </m:oMathPara>
                </a14:m>
                <a:endParaRPr lang="en-IE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6775" y="5000034"/>
                <a:ext cx="710451" cy="40011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Subtitle 8"/>
              <p:cNvSpPr txBox="1">
                <a:spLocks/>
              </p:cNvSpPr>
              <p:nvPr/>
            </p:nvSpPr>
            <p:spPr>
              <a:xfrm>
                <a:off x="1296144" y="5639998"/>
                <a:ext cx="8388424" cy="800100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0" indent="0" algn="ctr" rtl="0" eaLnBrk="1" latinLnBrk="0" hangingPunct="1">
                  <a:spcBef>
                    <a:spcPts val="580"/>
                  </a:spcBef>
                  <a:buClr>
                    <a:schemeClr val="accent1"/>
                  </a:buClr>
                  <a:buSzPct val="85000"/>
                  <a:buFont typeface="Wingdings 2"/>
                  <a:buNone/>
                  <a:defRPr kumimoji="0" sz="2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rtl="0" eaLnBrk="1" latinLnBrk="0" hangingPunct="1">
                  <a:spcBef>
                    <a:spcPts val="370"/>
                  </a:spcBef>
                  <a:buClr>
                    <a:schemeClr val="accent2"/>
                  </a:buClr>
                  <a:buSzPct val="85000"/>
                  <a:buFont typeface="Wingdings 2"/>
                  <a:buNone/>
                  <a:defRPr kumimoji="0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rtl="0" eaLnBrk="1" latinLnBrk="0" hangingPunct="1">
                  <a:spcBef>
                    <a:spcPts val="370"/>
                  </a:spcBef>
                  <a:buClr>
                    <a:schemeClr val="accent1">
                      <a:tint val="60000"/>
                    </a:schemeClr>
                  </a:buClr>
                  <a:buSzPct val="85000"/>
                  <a:buFont typeface="Wingdings 2"/>
                  <a:buNone/>
                  <a:defRPr kumimoji="0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rtl="0" eaLnBrk="1" latinLnBrk="0" hangingPunct="1">
                  <a:spcBef>
                    <a:spcPts val="370"/>
                  </a:spcBef>
                  <a:buClr>
                    <a:schemeClr val="accent3"/>
                  </a:buClr>
                  <a:buSzPct val="80000"/>
                  <a:buFont typeface="Wingdings 2"/>
                  <a:buNone/>
                  <a:defRPr kumimoji="0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rtl="0" eaLnBrk="1" latinLnBrk="0" hangingPunct="1">
                  <a:spcBef>
                    <a:spcPts val="370"/>
                  </a:spcBef>
                  <a:buClr>
                    <a:schemeClr val="accent3"/>
                  </a:buClr>
                  <a:buFontTx/>
                  <a:buNone/>
                  <a:defRPr kumimoji="0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rtl="0" eaLnBrk="1" latinLnBrk="0" hangingPunct="1">
                  <a:spcBef>
                    <a:spcPts val="370"/>
                  </a:spcBef>
                  <a:buClr>
                    <a:schemeClr val="accent3"/>
                  </a:buClr>
                  <a:buNone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rtl="0" eaLnBrk="1" latinLnBrk="0" hangingPunct="1">
                  <a:spcBef>
                    <a:spcPts val="370"/>
                  </a:spcBef>
                  <a:buClr>
                    <a:schemeClr val="accent2"/>
                  </a:buClr>
                  <a:buNone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rtl="0" eaLnBrk="1" latinLnBrk="0" hangingPunct="1">
                  <a:spcBef>
                    <a:spcPts val="370"/>
                  </a:spcBef>
                  <a:buClr>
                    <a:schemeClr val="accent1">
                      <a:tint val="60000"/>
                    </a:schemeClr>
                  </a:buClr>
                  <a:buNone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rtl="0" eaLnBrk="1" latinLnBrk="0" hangingPunct="1">
                  <a:spcBef>
                    <a:spcPts val="370"/>
                  </a:spcBef>
                  <a:buClr>
                    <a:schemeClr val="accent2">
                      <a:tint val="60000"/>
                    </a:schemeClr>
                  </a:buClr>
                  <a:buNone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IE" sz="3600" b="1" dirty="0" smtClean="0">
                    <a:solidFill>
                      <a:schemeClr val="tx1"/>
                    </a:solidFill>
                  </a:rPr>
                  <a:t>Surface area = </a:t>
                </a:r>
                <a14:m>
                  <m:oMath xmlns:m="http://schemas.openxmlformats.org/officeDocument/2006/math">
                    <m:r>
                      <a:rPr lang="en-IE" sz="3600" b="1" i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𝟐</m:t>
                    </m:r>
                    <m:r>
                      <a:rPr lang="en-IE" sz="3600" b="1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𝝅</m:t>
                    </m:r>
                    <m:sSup>
                      <m:sSupPr>
                        <m:ctrlPr>
                          <a:rPr lang="en-IE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IE" sz="3600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𝒓</m:t>
                        </m:r>
                      </m:e>
                      <m:sup>
                        <m:r>
                          <a:rPr lang="en-IE" sz="3600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𝟐</m:t>
                        </m:r>
                      </m:sup>
                    </m:sSup>
                    <m:r>
                      <m:rPr>
                        <m:lit/>
                      </m:rPr>
                      <a:rPr lang="en-IE" sz="3600" b="1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+</m:t>
                    </m:r>
                    <m:r>
                      <a:rPr lang="en-IE" sz="3600" b="1" i="1" dirty="0">
                        <a:solidFill>
                          <a:schemeClr val="tx1"/>
                        </a:solidFill>
                        <a:latin typeface="Cambria Math"/>
                      </a:rPr>
                      <m:t>𝟐</m:t>
                    </m:r>
                    <m:r>
                      <a:rPr lang="en-IE" sz="3600" b="1" i="1" dirty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𝝅</m:t>
                    </m:r>
                    <m:r>
                      <a:rPr lang="en-IE" sz="3600" b="1" i="1" dirty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𝒓𝒉</m:t>
                    </m:r>
                  </m:oMath>
                </a14:m>
                <a:endParaRPr lang="en-IE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Subtitl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144" y="5639998"/>
                <a:ext cx="8388424" cy="800100"/>
              </a:xfrm>
              <a:prstGeom prst="rect">
                <a:avLst/>
              </a:prstGeom>
              <a:blipFill rotWithShape="1">
                <a:blip r:embed="rId6"/>
                <a:stretch>
                  <a:fillRect l="-2253" t="-8397" b="-12214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685800" y="-162272"/>
            <a:ext cx="7772400" cy="1143000"/>
          </a:xfrm>
        </p:spPr>
        <p:txBody>
          <a:bodyPr/>
          <a:lstStyle/>
          <a:p>
            <a:r>
              <a:rPr lang="en-IE" dirty="0" smtClean="0"/>
              <a:t> Introducing Formulae</a:t>
            </a:r>
            <a:endParaRPr lang="en-I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t>15</a:t>
            </a:fld>
            <a:endParaRPr lang="en-IE"/>
          </a:p>
        </p:txBody>
      </p:sp>
      <p:sp>
        <p:nvSpPr>
          <p:cNvPr id="23" name="Rectangle 22"/>
          <p:cNvSpPr/>
          <p:nvPr/>
        </p:nvSpPr>
        <p:spPr>
          <a:xfrm>
            <a:off x="792000" y="1003714"/>
            <a:ext cx="7560000" cy="5521630"/>
          </a:xfrm>
          <a:prstGeom prst="rect">
            <a:avLst/>
          </a:prstGeom>
          <a:noFill/>
          <a:ln w="889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pSp>
        <p:nvGrpSpPr>
          <p:cNvPr id="5" name="Group 4"/>
          <p:cNvGrpSpPr/>
          <p:nvPr/>
        </p:nvGrpSpPr>
        <p:grpSpPr>
          <a:xfrm>
            <a:off x="8783960" y="620688"/>
            <a:ext cx="7271323" cy="5125806"/>
            <a:chOff x="8783960" y="620688"/>
            <a:chExt cx="7271323" cy="5125806"/>
          </a:xfrm>
        </p:grpSpPr>
        <p:sp>
          <p:nvSpPr>
            <p:cNvPr id="6" name="Snip Single Corner Rectangle 5"/>
            <p:cNvSpPr/>
            <p:nvPr/>
          </p:nvSpPr>
          <p:spPr>
            <a:xfrm flipH="1">
              <a:off x="8783960" y="620688"/>
              <a:ext cx="360040" cy="1044116"/>
            </a:xfrm>
            <a:prstGeom prst="snip1Rect">
              <a:avLst>
                <a:gd name="adj" fmla="val 27932"/>
              </a:avLst>
            </a:prstGeom>
            <a:solidFill>
              <a:srgbClr val="990033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IE" dirty="0" smtClean="0"/>
                <a:t>Page 10</a:t>
              </a:r>
              <a:endParaRPr lang="en-IE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0999" y="1078482"/>
              <a:ext cx="6844284" cy="466801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11993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-0.93386 0.003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01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385 0.00393 L 0.00018 1.48148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01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3792"/>
            <a:ext cx="7772400" cy="1143000"/>
          </a:xfrm>
        </p:spPr>
        <p:txBody>
          <a:bodyPr>
            <a:noAutofit/>
          </a:bodyPr>
          <a:lstStyle/>
          <a:p>
            <a:r>
              <a:rPr lang="en-IE" dirty="0" smtClean="0"/>
              <a:t>Exam questions requiring an understanding of nets</a:t>
            </a:r>
            <a:endParaRPr lang="en-IE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11" y="3967450"/>
            <a:ext cx="2613969" cy="255789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64" y="1695136"/>
            <a:ext cx="3480245" cy="22195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20189482">
            <a:off x="-6827991" y="1710277"/>
            <a:ext cx="6276462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E" sz="4800" dirty="0" smtClean="0"/>
              <a:t>Where is the tent question?</a:t>
            </a:r>
            <a:endParaRPr lang="en-IE" sz="4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t>16</a:t>
            </a:fld>
            <a:endParaRPr lang="en-IE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446">
            <a:off x="3735538" y="3610061"/>
            <a:ext cx="2364309" cy="179455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 rot="21026593">
            <a:off x="452866" y="4277454"/>
            <a:ext cx="3558498" cy="2032351"/>
            <a:chOff x="-2196752" y="260648"/>
            <a:chExt cx="4634558" cy="2736304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8" name="Rectangle 7"/>
            <p:cNvSpPr/>
            <p:nvPr/>
          </p:nvSpPr>
          <p:spPr>
            <a:xfrm>
              <a:off x="-2196752" y="260648"/>
              <a:ext cx="4608512" cy="273630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200"/>
            </a:p>
          </p:txBody>
        </p:sp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57535" y="548680"/>
              <a:ext cx="1310209" cy="10855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-2124743" y="305346"/>
              <a:ext cx="3024336" cy="18647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IE" sz="1050" dirty="0" smtClean="0"/>
                <a:t>Sean is manufacturing fly sheets for tents as shown in the diagram.</a:t>
              </a:r>
            </a:p>
            <a:p>
              <a:endParaRPr lang="en-IE" sz="1050" dirty="0"/>
            </a:p>
            <a:p>
              <a:r>
                <a:rPr lang="en-IE" sz="1050" dirty="0" smtClean="0"/>
                <a:t>The light coloured fabric is netting and the dark coloured fabric is waterproof plastic.</a:t>
              </a:r>
            </a:p>
            <a:p>
              <a:r>
                <a:rPr lang="en-IE" sz="1050" dirty="0" smtClean="0"/>
                <a:t>The base of the tent is rectangular in shape measuring 2.2m by 3.6m and the tent poles are 2.5m long. </a:t>
              </a:r>
              <a:endParaRPr lang="en-IE" sz="105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-2196751" y="2001719"/>
              <a:ext cx="4634557" cy="9945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IE" sz="1050" dirty="0">
                  <a:solidFill>
                    <a:prstClr val="black"/>
                  </a:solidFill>
                </a:rPr>
                <a:t> The waterproof fabric extends a distance of 6cm up from the base of the tent</a:t>
              </a:r>
            </a:p>
            <a:p>
              <a:pPr lvl="0"/>
              <a:r>
                <a:rPr lang="en-IE" sz="1050" dirty="0">
                  <a:solidFill>
                    <a:prstClr val="black"/>
                  </a:solidFill>
                </a:rPr>
                <a:t>Draw a “D diagram showing the netting required to make a flysheet for one tent.  Mark the dimensions on the diagram</a:t>
              </a:r>
            </a:p>
          </p:txBody>
        </p:sp>
      </p:grp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4238">
            <a:off x="5275528" y="1697117"/>
            <a:ext cx="2910305" cy="18504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85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3792"/>
            <a:ext cx="7772400" cy="1143000"/>
          </a:xfrm>
        </p:spPr>
        <p:txBody>
          <a:bodyPr>
            <a:noAutofit/>
          </a:bodyPr>
          <a:lstStyle/>
          <a:p>
            <a:r>
              <a:rPr lang="en-IE" dirty="0" smtClean="0"/>
              <a:t>Junior Certificate</a:t>
            </a:r>
            <a:br>
              <a:rPr lang="en-IE" dirty="0" smtClean="0"/>
            </a:br>
            <a:r>
              <a:rPr lang="en-IE" dirty="0" smtClean="0"/>
              <a:t>Ordinary Level 2012 PM</a:t>
            </a:r>
            <a:endParaRPr lang="en-I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600" y="2060848"/>
            <a:ext cx="6038800" cy="669929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68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8465881"/>
              </p:ext>
            </p:extLst>
          </p:nvPr>
        </p:nvGraphicFramePr>
        <p:xfrm>
          <a:off x="998088" y="925856"/>
          <a:ext cx="7147824" cy="6309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63736"/>
                <a:gridCol w="760422"/>
                <a:gridCol w="760422"/>
                <a:gridCol w="760422"/>
                <a:gridCol w="760422"/>
                <a:gridCol w="760422"/>
                <a:gridCol w="760422"/>
                <a:gridCol w="760422"/>
                <a:gridCol w="761134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800" dirty="0">
                          <a:effectLst/>
                          <a:latin typeface="Calibri" pitchFamily="34" charset="0"/>
                        </a:rPr>
                        <a:t>3D Shape</a:t>
                      </a:r>
                      <a:endParaRPr lang="en-IE" sz="18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800" dirty="0">
                          <a:effectLst/>
                          <a:latin typeface="Calibri" pitchFamily="34" charset="0"/>
                        </a:rPr>
                        <a:t>A</a:t>
                      </a:r>
                      <a:endParaRPr lang="en-IE" sz="18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800" dirty="0">
                          <a:effectLst/>
                          <a:latin typeface="Calibri" pitchFamily="34" charset="0"/>
                        </a:rPr>
                        <a:t>B</a:t>
                      </a:r>
                      <a:endParaRPr lang="en-IE" sz="18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800" dirty="0">
                          <a:effectLst/>
                          <a:latin typeface="Calibri" pitchFamily="34" charset="0"/>
                        </a:rPr>
                        <a:t>C</a:t>
                      </a:r>
                      <a:endParaRPr lang="en-IE" sz="18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800" dirty="0">
                          <a:effectLst/>
                          <a:latin typeface="Calibri" pitchFamily="34" charset="0"/>
                        </a:rPr>
                        <a:t>D</a:t>
                      </a:r>
                      <a:endParaRPr lang="en-IE" sz="18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800" dirty="0">
                          <a:effectLst/>
                          <a:latin typeface="Calibri" pitchFamily="34" charset="0"/>
                        </a:rPr>
                        <a:t>E</a:t>
                      </a:r>
                      <a:endParaRPr lang="en-IE" sz="18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800" dirty="0">
                          <a:effectLst/>
                          <a:latin typeface="Calibri" pitchFamily="34" charset="0"/>
                        </a:rPr>
                        <a:t>F</a:t>
                      </a:r>
                      <a:endParaRPr lang="en-IE" sz="18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800" dirty="0">
                          <a:effectLst/>
                          <a:latin typeface="Calibri" pitchFamily="34" charset="0"/>
                        </a:rPr>
                        <a:t>G</a:t>
                      </a:r>
                      <a:endParaRPr lang="en-IE" sz="18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800">
                          <a:effectLst/>
                          <a:latin typeface="Calibri" pitchFamily="34" charset="0"/>
                        </a:rPr>
                        <a:t>H</a:t>
                      </a:r>
                      <a:endParaRPr lang="en-IE" sz="180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800">
                          <a:effectLst/>
                          <a:latin typeface="Calibri" pitchFamily="34" charset="0"/>
                        </a:rPr>
                        <a:t>Net</a:t>
                      </a:r>
                      <a:endParaRPr lang="en-IE" sz="180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520" y="-288120"/>
            <a:ext cx="8206680" cy="1143000"/>
          </a:xfrm>
        </p:spPr>
        <p:txBody>
          <a:bodyPr>
            <a:noAutofit/>
          </a:bodyPr>
          <a:lstStyle/>
          <a:p>
            <a:r>
              <a:rPr lang="en-IE" sz="4000" dirty="0" smtClean="0"/>
              <a:t>Task: Match nets and their 3D Shape</a:t>
            </a:r>
            <a:endParaRPr lang="en-IE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t>18</a:t>
            </a:fld>
            <a:endParaRPr lang="en-I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1720" y="1628801"/>
            <a:ext cx="5413356" cy="504055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3469158"/>
              </p:ext>
            </p:extLst>
          </p:nvPr>
        </p:nvGraphicFramePr>
        <p:xfrm>
          <a:off x="998088" y="925856"/>
          <a:ext cx="7147824" cy="6309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63736"/>
                <a:gridCol w="760422"/>
                <a:gridCol w="760422"/>
                <a:gridCol w="760422"/>
                <a:gridCol w="760422"/>
                <a:gridCol w="760422"/>
                <a:gridCol w="760422"/>
                <a:gridCol w="760422"/>
                <a:gridCol w="761134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800" dirty="0">
                          <a:effectLst/>
                          <a:latin typeface="Calibri" pitchFamily="34" charset="0"/>
                        </a:rPr>
                        <a:t>3D Shape</a:t>
                      </a:r>
                      <a:endParaRPr lang="en-IE" sz="18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800" dirty="0">
                          <a:effectLst/>
                          <a:latin typeface="Calibri" pitchFamily="34" charset="0"/>
                        </a:rPr>
                        <a:t>A</a:t>
                      </a:r>
                      <a:endParaRPr lang="en-IE" sz="18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800" dirty="0">
                          <a:effectLst/>
                          <a:latin typeface="Calibri" pitchFamily="34" charset="0"/>
                        </a:rPr>
                        <a:t>B</a:t>
                      </a:r>
                      <a:endParaRPr lang="en-IE" sz="18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800" dirty="0">
                          <a:effectLst/>
                          <a:latin typeface="Calibri" pitchFamily="34" charset="0"/>
                        </a:rPr>
                        <a:t>C</a:t>
                      </a:r>
                      <a:endParaRPr lang="en-IE" sz="18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800" dirty="0">
                          <a:effectLst/>
                          <a:latin typeface="Calibri" pitchFamily="34" charset="0"/>
                        </a:rPr>
                        <a:t>D</a:t>
                      </a:r>
                      <a:endParaRPr lang="en-IE" sz="18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800" dirty="0">
                          <a:effectLst/>
                          <a:latin typeface="Calibri" pitchFamily="34" charset="0"/>
                        </a:rPr>
                        <a:t>E</a:t>
                      </a:r>
                      <a:endParaRPr lang="en-IE" sz="18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800" dirty="0">
                          <a:effectLst/>
                          <a:latin typeface="Calibri" pitchFamily="34" charset="0"/>
                        </a:rPr>
                        <a:t>F</a:t>
                      </a:r>
                      <a:endParaRPr lang="en-IE" sz="18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800" dirty="0">
                          <a:effectLst/>
                          <a:latin typeface="Calibri" pitchFamily="34" charset="0"/>
                        </a:rPr>
                        <a:t>G</a:t>
                      </a:r>
                      <a:endParaRPr lang="en-IE" sz="18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800">
                          <a:effectLst/>
                          <a:latin typeface="Calibri" pitchFamily="34" charset="0"/>
                        </a:rPr>
                        <a:t>H</a:t>
                      </a:r>
                      <a:endParaRPr lang="en-IE" sz="180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800" dirty="0">
                          <a:effectLst/>
                          <a:latin typeface="Calibri" pitchFamily="34" charset="0"/>
                        </a:rPr>
                        <a:t>Net</a:t>
                      </a:r>
                      <a:endParaRPr lang="en-IE" sz="18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800" dirty="0" smtClean="0"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2</a:t>
                      </a:r>
                      <a:endParaRPr lang="en-IE" sz="18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800" dirty="0" smtClean="0">
                          <a:effectLst/>
                          <a:latin typeface="Calibri" pitchFamily="34" charset="0"/>
                        </a:rPr>
                        <a:t>7</a:t>
                      </a:r>
                      <a:endParaRPr lang="en-IE" sz="18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800" dirty="0" smtClean="0">
                          <a:effectLst/>
                          <a:latin typeface="Calibri" pitchFamily="34" charset="0"/>
                        </a:rPr>
                        <a:t>5</a:t>
                      </a:r>
                      <a:endParaRPr lang="en-IE" sz="18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800" dirty="0" smtClean="0"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1</a:t>
                      </a:r>
                      <a:endParaRPr lang="en-IE" sz="18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800" dirty="0" smtClean="0">
                          <a:effectLst/>
                          <a:latin typeface="Calibri" pitchFamily="34" charset="0"/>
                        </a:rPr>
                        <a:t>4</a:t>
                      </a:r>
                      <a:endParaRPr lang="en-IE" sz="18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800" dirty="0" smtClean="0">
                          <a:effectLst/>
                          <a:latin typeface="Calibri" pitchFamily="34" charset="0"/>
                        </a:rPr>
                        <a:t>6</a:t>
                      </a:r>
                      <a:endParaRPr lang="en-IE" sz="18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800" dirty="0">
                          <a:effectLst/>
                          <a:latin typeface="Calibri" pitchFamily="34" charset="0"/>
                        </a:rPr>
                        <a:t> </a:t>
                      </a:r>
                      <a:r>
                        <a:rPr lang="en-IE" sz="1800" dirty="0" smtClean="0">
                          <a:effectLst/>
                          <a:latin typeface="Calibri" pitchFamily="34" charset="0"/>
                        </a:rPr>
                        <a:t>3</a:t>
                      </a:r>
                      <a:endParaRPr lang="en-IE" sz="18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800" dirty="0" smtClean="0">
                          <a:effectLst/>
                          <a:latin typeface="Calibri" pitchFamily="34" charset="0"/>
                        </a:rPr>
                        <a:t>8</a:t>
                      </a:r>
                      <a:r>
                        <a:rPr lang="en-IE" sz="1800" dirty="0">
                          <a:effectLst/>
                          <a:latin typeface="Calibri" pitchFamily="34" charset="0"/>
                        </a:rPr>
                        <a:t> </a:t>
                      </a:r>
                      <a:endParaRPr lang="en-IE" sz="18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500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Spatial Reasoning ??</a:t>
            </a:r>
            <a:endParaRPr lang="en-I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t>19</a:t>
            </a:fld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E" dirty="0"/>
              <a:t>Spatial Reasoning is not a natural ability</a:t>
            </a:r>
          </a:p>
          <a:p>
            <a:r>
              <a:rPr lang="en-IE" dirty="0" smtClean="0"/>
              <a:t>Which </a:t>
            </a:r>
            <a:r>
              <a:rPr lang="en-IE" dirty="0"/>
              <a:t>is the easiest to go from a Solid to a net</a:t>
            </a:r>
          </a:p>
          <a:p>
            <a:pPr marL="0" indent="0">
              <a:buNone/>
            </a:pPr>
            <a:r>
              <a:rPr lang="en-IE" dirty="0"/>
              <a:t>OR </a:t>
            </a:r>
            <a:endParaRPr lang="en-IE" dirty="0" smtClean="0"/>
          </a:p>
          <a:p>
            <a:pPr marL="0" indent="0">
              <a:buNone/>
            </a:pPr>
            <a:r>
              <a:rPr lang="en-IE" dirty="0" smtClean="0"/>
              <a:t>a </a:t>
            </a:r>
            <a:r>
              <a:rPr lang="en-IE" dirty="0"/>
              <a:t>net to a </a:t>
            </a:r>
            <a:r>
              <a:rPr lang="en-IE" dirty="0" smtClean="0"/>
              <a:t>Solid?</a:t>
            </a:r>
            <a:endParaRPr lang="en-IE" dirty="0"/>
          </a:p>
          <a:p>
            <a:r>
              <a:rPr lang="en-IE" dirty="0"/>
              <a:t>Research says a solid to a net is harder</a:t>
            </a:r>
          </a:p>
          <a:p>
            <a:r>
              <a:rPr lang="en-IE" dirty="0"/>
              <a:t>What do you think? Does it depend on the solid and how familiar you are with </a:t>
            </a:r>
            <a:r>
              <a:rPr lang="en-IE" dirty="0" smtClean="0"/>
              <a:t>it</a:t>
            </a:r>
          </a:p>
          <a:p>
            <a:endParaRPr lang="en-IE" dirty="0"/>
          </a:p>
          <a:p>
            <a:r>
              <a:rPr lang="en-IE" dirty="0" smtClean="0"/>
              <a:t>Link back to previous slide</a:t>
            </a:r>
            <a:endParaRPr lang="en-IE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5005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67544" y="3200400"/>
            <a:ext cx="8280920" cy="2028800"/>
          </a:xfrm>
        </p:spPr>
        <p:txBody>
          <a:bodyPr>
            <a:normAutofit/>
          </a:bodyPr>
          <a:lstStyle/>
          <a:p>
            <a:r>
              <a:rPr lang="en-IE" sz="4400" dirty="0"/>
              <a:t>1. Prior Knowledge &amp; Rationale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t>2</a:t>
            </a:fld>
            <a:endParaRPr lang="en-IE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dirty="0"/>
              <a:t/>
            </a:r>
            <a:br>
              <a:rPr lang="en-IE" dirty="0"/>
            </a:b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89109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3. Cuboids</a:t>
            </a:r>
            <a:endParaRPr lang="en-I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t>20</a:t>
            </a:fld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060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171400"/>
            <a:ext cx="7772400" cy="1143000"/>
          </a:xfrm>
        </p:spPr>
        <p:txBody>
          <a:bodyPr/>
          <a:lstStyle/>
          <a:p>
            <a:r>
              <a:rPr lang="en-IE" dirty="0" smtClean="0"/>
              <a:t>Rectangular prisms (cuboids)</a:t>
            </a:r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792856" y="881065"/>
            <a:ext cx="7482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800" dirty="0" smtClean="0">
                <a:solidFill>
                  <a:srgbClr val="D34817"/>
                </a:solidFill>
                <a:latin typeface="Calibri" pitchFamily="34" charset="0"/>
              </a:rPr>
              <a:t>Could you draw an accurate net for this Juice Box?</a:t>
            </a:r>
            <a:endParaRPr lang="en-IE" sz="2800" dirty="0">
              <a:solidFill>
                <a:srgbClr val="D34817"/>
              </a:solidFill>
              <a:latin typeface="Calibri" pitchFamily="34" charset="0"/>
            </a:endParaRPr>
          </a:p>
        </p:txBody>
      </p:sp>
      <p:sp>
        <p:nvSpPr>
          <p:cNvPr id="3" name="AutoShape 2" descr="data:image/jpeg;base64,/9j/4AAQSkZJRgABAQAAAQABAAD/2wCEAAkGBxQTERUUExIVFRQXFBUVFxcYFxwXFxgZFxcXFxUWFxscHykgGB0nHRoVIzEhJSkrLi4uGiAzODMtNygtLisBCgoKDg0OGxAQGywkICQ0LCwsLCwsLCwsLCwsLywsLCwsLCwsLCwsLCwsLCwsLCwsLCwsLCwsLCwsLCwsLCwsLP/AABEIANEA8QMBEQACEQEDEQH/xAAcAAABBAMBAAAAAAAAAAAAAAAAAQQFBgIDBwj/xABIEAACAQIEAgYFCQUFBwUAAAABAhEAAwQSITEFQQYTIlFhcQcygZGxFCMzQnJzobLBJDRS0fAVU2JjgyU1Q3SCovEWF5Kz4f/EABsBAQACAwEBAAAAAAAAAAAAAAADBAECBQYH/8QAOhEAAgECBAIHBwMEAgIDAAAAAAECAxEEEiExQVEFE2FxgZGxIjIzocHR8AYUQiM0YuGC8RVSJJKy/9oADAMBAAIRAxEAPwDt9AFAFAFAFAFAFAFAFAFAFAFAIxgSaAb2+IW2KgOCWnKO+N479jQDmgCgCgCgCgCgCgCgNfyhJjOszESJnupcXNlAFAFAFAFAFAFALQCUAUAUAUAUAUAUAhNAaMQ76ZAu+paducAc/bQGm5jGDQEY+xgPYYg++onUalaxIoJq7Ypxp/gbeNuXfWvXf4sdX2oT5f8A5bbeHdMb067sZnq+1A+NkEZG1HhGunf8Kz1q2szHVvmQKYNbd/D3ToE68HwDdY361KnoRvcsB4nbD20ls1wEp2GgwATLRC77MRPKsgeUAhNYbtuCJ4hx1LYOUG43cNB7W2901zK3SuGpO179yuRyqxRFr0ouc7SDwDEx4TAnzgVQfT8b+7oV3iJ8kbB0qIBY2hlG5DnT/tq3R6XVX3YmP3M+MdO8Wx0zssQApJPIEeXOKt/vVxiwsYuQ7XpNa2IdfOP0NRf+Uw97N6m/7qPJlLx9gABx6v8AaiXZ55SVn8TtU1LE05K9+P58gqsbNvmXv/1Bhok37YGYLJaBmJgLJ5zpFTRr05PKnqTRrQk7JkpUxIFAFAFAFAFALQCUAUAUAUAUAUAUA2x+w+1+hoBpNZMChj30MmQuHvNDAjXyN2idNT37DWsN23MpN7GpuJoFVusUq7BFIhgzEkAAjTcGtc8bXuSKhUcnHLqtXfTRGnimJFq09wBQVEzExrrFbbEcby0KtwLiVy9jrUhsoLSWMk9kx4AbVHGrmllRNOkoRu3qdGqQhGPHjGGvH/Kf8pqti/gT7n6Gs/dZzkYlxs7e814Qomy1i7pIUMSSYE66nzqSFLO1FLcxZvY228aXJ6lhdAJ0CjONdyoEx4jT4C1Uwcqcv6Wq835F7F9HV8M/bjo+K1MziXEC4ETMQq9YMmZjsqjQsSe4ac4rang8TU4NLtuitRw1WtdwV7b6cjUMcOdtfew/WqOVbNEFjK9xBeqf5oHKGcAmRmAEbjwFdGhjJ5erSSXdffQypaWKHi+MXLrKCcqZhCLoo1/GrtCjGErrfm+83juehxXpC+FAFAFAFAFALQCUAUAUAUAUAUAUA2x/qj7X6GgsV5eJXWxBtolvIjKrFnIuEEAl1WIIE7c6rqu5VXTjbR68y68NSjQVSUndq6tH2e5vc1rjbps27hIDLei6oXQpnZOckEDKZ8DUCxUnRVX/ACs12Xt9iV4eiq8qaWmW8ddpWv8AdDNb15FXrGZst0MrA75XK3LbxuCuYj2eyp+8nCKdR8dGux2afzLLpUZyfVreNmuV1pJctdGY3eHvbS4Acydaxg/UdWz2nXz0BqKrVnQpzlulJ6cne8X3WNo1oVakLq0rWvzVrNP6EjZwEMiCOqz9eq81MSF8sxmrUE1iIUb+y7zX283cpyr3jKb9+2VvmufkrG/pBPya5ljNAidpnSfCa6sldWOfGyeuxV+jVopjLOdhJdguu/YYwg8p91Q0sOo63JatXNpHY6ZUxCMeO/u17YDqn1JgDsncnaocRFypSit2n6GMspezHd7dpyTHcfCsEthLiLMlgRmadSpEMBsB3xMVRwnRVN03Sqr3ePaz0eD/AE/B4f8A+RdTfLh2CLxK9dUi3ZCKZBZSSxB3UMx09mtV8ZhsNhHak0pcb6vz4FrDdD4PC1FOTcpLnw8ER3yS4dkbQxtsaoLe9zszr09m1r2hjeBuAXDBm0kCc3sPOrmGx8G8nLiV1Xi3a3na3iT2FvsyzfUq/N1hg3i6g5lbviZ3gVVxNHDVp3hKz819/keXx3QUZTzYZ78Hp5PbzML+OsBWGY3CVIgKVAnSSWg6dwHurXD4KClmk79i8OL+xDS/TmJ1lVaSXi35FKsFVYFpgMo03ksANPDUx4GuhRhmnrw+5ysNh3Xm48bXPSortkwUAUAUAUAUAtAJQBQBQBQBQBQBQEfxzGLathnZQM4AzMqAkgwJYgA+ZoYZzninSaxiLgBe5hrli/FxWtZmcKGU25QsIJysGnlpvNcPpFVZNqME72tK6Ti/si5hak/437UldMfYPjmc4gfJ7o0XJ2fp8oLBQdkOdnkns6zJqGWHrXcY1FklZyVm2mt8vfYmhGq5ZnCz4apadvaO7ONuvbTNalmk3jMJbKntC2k9szpJI7+1tUkqUKlOcZXak8y0Xste98/qI0qkGpOSTWnF3T1RKri2OYC2o2nMxM6CNAo7+/ka3UqSc1b3klK77FZ6LdrfUw6WWzcndX2Xb2sye5cgZSndouw9pNVsRip04xlRUW1otLtLvEYUr2lfxZhx5mGDckwwUawNDI1g6V3MHUnUoRlUVpW1/wCvmUaiSk8uxVui1mMVauXM4Y3IEzzVoLEaxvoYX/CCRVp7Gh1KtTJG9JR+x4j7i7+Rq0qNqLa5MsYT48O9epyLh3BGcC4VJUcgJmZiTyriRxuIVOcYK99b8j22IxkYSyXSb5k1bwlyMq2mABIACkCeY8965M8PiKsm5JtlF1qS1lNeY6scKukqW7CkgBiQdTGUCDzzD+hVin0dWk056LnxK88dRinl1fLu38rGdngjSM1xVBJ1UFtMmYd0SO+NxU0OjGneUlx27rmkukYpWjFvbfvsYJg7P947RZN2RlUCPqmJKnffw76kjgaK4t6XvshLE1//AFS1tzf0KXxpRL+KSfMrrWkE1JHci31evaVn5a1xlzRoQdBGZtO03efKBqdNTPTdr6dhwqWFpUczgt/9nqRdq6R5sWgCgCgCgCgFoBKAKAKAKAKAKAKAp3pYW0eHMLyk2zdtAkNlZST2XU7ZgYgHQ7c61nKyvY0m7RbscVwmKbBsyurX0YAW2AyE5ZGpM8jGUFoNc/EUevUVF2auXOi+klhc1lo7aInf/cO67BOqtoWLTnzNEyeSiNGIJPfHjSWGk1bP8kYnj1H2ow+Y4xPFOJpdKZ1icwFqzm0aWBMk5G9bRt/aKw6FGD9pvxlz3Io4utVsorXbQ6FwO4zW1F1raPH94ly4ftRaRQfBZqxTjhn7tvzvNnGsl7V/zuJpsPMSzaeMe8Dyq2klsRXYx6QDJhLmTQgSOesjvms7GCicCxbfL8GOtb6dky75pt3Sc0xBEa92gyrIrLB2OtTJHdIv3TEfcXfyGo6vuPuZPhfjw716nMeD8cKWmVQCSNiYykDKHAjU7bEGR3Vx6FTInFcT1WLwCq1FJu3142H1njZYlmuJaKuzgBC8lwcxEk8/Dn51Opy3b58OZWqdH5LRjFyurbpbbcBpieI29B1t5wGkjRFiWYZY2OYyP00rXJe27/Ozv8izTw1S7llivnyWvhozXcx9uSBYltSTduMxkcyDAmO+s5UldpeOptHC1FFN1LL/ABS/N9SOxWJ1JyrJJOUHsr7p901vHDymnkX5ySLtOk8uW+i48WRuOtOFYuNWUkHkdOVUVUjUn7PA2llytRKjYudoeY+NdPqlo2cp2UWesE2HkKvI8kxaAKAKAKAKAWgEoAoAoAoAoAoAoCh+msf7KfWPnrOv/XrWHsaydkclv2GexZsWSzs9rrnJ2mGCIFBPqxB1gGB3zWy+1fyKrtTdyY6GdFTdxKgPAtEriAAVZDkVyqn6rklFlTIyuZEKDurZlGW+/l/2Swg5wzPY6pb4Jat2hbtrlCjTUsZ3mSSSZ1kk60xGDp19JLV8S3RxEqT0K/ivmyqNLCcsmNwGJLbanLOnM+RrzHVuM3F2ujuwlmjdGzD465b+jfWdjLKdwYGmun4DWp6OKq0tb6ePp/oxUw8J+9EdcR4yt3CX1MB1UKe4tsQOe4Ij8TXcw2MjVSvo/U5WIwkqWq1RUODIU4lgQVWWundQXVVtuBlMSgJPhtEDarjKZ2usGRhx8fst/wC5u/katZq8WibD/Gh3r1OGWWK6jf8ADyrnQwaTTbPobppjrCO9y4ttFUF2C7EiSYBJOsDwq6sPRSu5u/Db0K9ZKlFzk3oi/r0Rt5INxy8evpp9kR2R4Vp+yhZq777nkv8AzVfNdJW5c129pR+K4Z7NxrTGY5xuu4M7x4fyriYiNSm3Tb2+p6vCVqeIpqrBf6Y1w7gMCwkayPZV+vi1UoKlSlllpZ8NO3f5FmpmcbLc13mlSCdArRNdGcaVGLnJLM/m+YkkospqrEeyqjbb8Ti1bZPztPV9vYeQq+eRMqAKAKAKAKAWgEoAoAoAoAoAoAoCp+lHAddw5xlLhHtXWQaF1tOHdQeRKhtaxJ2VzEtjgZuGy+GckI6286hc0rnzXQGmZBLTz0fWdq1lTdtOJrKinB23Z13g/F7dprK9bbDuqkIWAzlgBOYaNm7+ZPsrzylXjVeIUXZb935Y6/V0o0lTuW67jEAnteUfrtXRl0zh1DMr35We/fsVFg5t5b6FWxV8hixkgmDBOhZu4zAk9+knauE6kq7d9Gzswp5UlyIjFdm2qHKZEzm0UIVAJOhHZy6jmZgExW9r1MyfgWKdkr7f7Inj11reHIBAcZBOikQVIbTnoNO7viat0XmqqTVjStFdS0ncluiRQ4rDkXAzvdDkxOmRiVk6kaxJO40iIHo1Zq6PMSTTszrtYAy42P2a/wDc3PyGsMlw+lWPevU4Op0qFn0kc4HFm3cV1jMrBh5gzFUMYnGcai4ENamqkHB8VY6hhelGFuIGN1bZjVH0YHmB/F7KvwxlKUMzdjw9XonFU5OKi5dq18ezxKF0k4it/EM6TlgKs6EgTqR4kn2RXExlZVquZbWR6zo3Cyw2HVOe+rfjwIk1XtrYvGu88qw/wt8KsUoyqzjFu/eaTd4tFOywV8SB+NddO7ceRxK2kbfnE9ZW9h5CrSPJmVZAUAUAUAUAtAJQBQBQBQBQBQBQER0pxCJY+cBKO62WiJAvHqwdY5sOfOsPYwzg3TS7mvIEXtKiW2I/woiAREgyDB9YyO4CpWrNIkpv2XcZXCLNoJdQm4phAxDFVAGSAjaNnkyfCOc5yJRszC11Oi8L9JFi4r9fae0qQpuL84hfYrAAZSYYgQdBvtPLrdHQyWiTQqyzDy7iUuKLtp1dGXMpGxB5GfcQfI153I6VRwa2Z3qElOGpF3bLKwuoCU1yjfLMEoP+oD3A10JQUo3toy8nGS6uVsy+ZB8eIGFYGCYB0HaJnZp1mT5cvEbx1qqVyvVw+Wi3Fd5Y+gWEynDA6klGOnMKY8Ttz/Dau7Td4JnlqqtUa7TrNZNBpxj93vfdXPyGtZNpXRJR+JHvXqefp008IqpR9mrHrX717n0Ntp6GwoQJiq8ZwnLKmbajlVG8VzqlaesG9EbCmsUYupUjFcWDWRXo59H0prXc1auaLo0b7J+FcedGdKrk48CGorRZB4XBymdtgsz4xA9pO3vq0m3UaicSvPRI9RWvVHkPhXSR5czoAoAoAoAoBaASgCgCgCgCgCgCgIXpjeyYO62UNA2Og7gfYYPsraKuzDPNvyjPiRpD9YoDEyqkMGkzqRp56VstWbS0Rljr+bEyxWFYLELk0OgOT15iJiTudqxL3jKeiuacfeZmYSFUS2XNI5ARyJjadYFY23Nr8iy9DOLP1bYcjs2h2SN+0xzKe85iYPOuN0hh0pKfF6M7nRFS94NaLUtONx7WOGX7yBS9twBnGZe29pWG8xtsdxNWcFFSo5WVOk5zhXU4tq6uVezxG5isFeuXLVtIe0EZDGebuRuzmOgju5it61GnCOZI2wmMr1W6c5XVmXDoZjwcXh7SjRVWT3nq508NatU1aCXYjlVJZpN9rOtVk1GnFh8xd+6uflNDen7670cAs6BT4A1VxtGM4pXPozSuPbi9muFQuquvDcJ6mgOaxNqUm7bmrkzO2SZnarEZ0qbhPinqZTJbo1g0um6HGbLaLgSRqCO416brFKKceJyemMVUoU4ypuzbKxwXifys3V+TFAti6+dXZlGW27LMrGpHf391QStfPa7Wxx6HS+JqVIwnZpvXT7DPjGIVEFtDKjcjnGnu0/qTVGEbLxLOWVs73/0em7Hqr9kfCr55wzoAoAoAoAoBaASgCgCgCgCgCgCgI/j2G6zD3Lclc6skjlmVln2TWVuYZxCx6L8dlZmewrq+ZADJaBMqwUBZMCDvpMRW6lxZl6jD/wBB48J1nyUhgM+XrEzZkYRpm1ESQK2lbgFyHY4EoR/ldllvuuaDAKgtI0Gkae/3Vya+JnCrbyPRdH4KjVw6k0nz7OzsY44Pw61YUMtwtm1aSYzfVfXQbnTnAqrUrKq1m3+5bp4LqIOEE+3Va27EWVeBvicBicOACTcQAg5QQpRpUnyq9gEsskuf0RyOmZJ1IPs8d2VDgfQfFWBiVvWgodbMOCDmC37bPMMY7AbuqzUhdWOdRqZG32E50DP+0LR8vxtipCE7TWDI14r9Bd+6uflNHsb0/fR58wh28v0qCEU3Zn0e2o/BqTq4XvZXfzBqdI8q4OJpKnUajsRtGUEKTzio6CUqsUzK2JvoDaLXL6jc4dgPMsor09lwPP8ATr/ox7/oU/hnRTF4TEHPZurZFjES59QxhbwXNlJB1MA1rPRNnn8L8aHevUh7qHKSe78P5VXjC8r8j1Emr5Ueq7Hqr9kfCrB5F7mdDAUAUAUAUAtAJQBQBQBQBQBQBQGrFWiywN5B1oBmcM45T5EfrFZuDAow3VvdPwrBgZ4/h1m7HXWkeNs6THvrEoRk7tEsK9SnfJJq/IaXOj2Ge71ptAsdxJyE95ScpPsqN4em3maJ49I4iNPq1J2+a7mLa4GLQPye7csZjJg51PL1Xn8K1/bqPw20bvHyqSzV4qXyfmjfxJCMMwZi5CyWIAJ1n6oAFTxulYpzalJtKy5EF0J6LlWS+2kQQY1aBAC9y6Dtc492TQ6BWDJpxtovbdRuyMonaSCKw9tDMXaSZxy70DxyARZV4/guL+GYrUFKE/5nsY9N4aW7a8DU/R/FKJfDXR3wub8s1vKrKP8AG5aj0lhZbTXoM79tkHbVl+0Cvxrl1VOUm5IsKrTltJeYxS54zUOzvxM3HfCOK3cLcL2SoYjKcyhgRIPPyFdihXzxTe/ErYnCQxMcsyaxvTa9dsXLT27Rz23UsAykSpEjtEVvWlmg0ijHoOjTnGcZO61t3FQ6KdGr+Pfq7Qy2xAu3SOyoO6jvbuUa7TAqKndtlStilRu578EekLSQoHcAPcIqyecMqAKAKAKAKAWgEoAoAoAoAoAoAoAoAoAoAoDFrYO4B9lAazhU/hjy0+FAa3wCHQiRzBMg+c0A6oAoAoBAKGBaGRCs70AyxHB7Fz17FpvNFP6Vq4Re6JY16kdVJ+ZG4noXgn3w6j7JZPykVlJLYsx6SxUf5vxI6/6N8GdjeXyuT5+sDWqgiwumsXa115Fl4Twu1hrS2bKBLajQD8STuSeZOpra1tjlzm5vNLVjysmoUAUAUAUAUAtAJQBQBQBWLgKzcBQBNAFAMcfxIWmtqVJNwsBGwyjMZ9k+6tHOzS5mUrmPAuLpirIu2wwUsy9oQeySp/EVmMrq4asSFbGAoAoAoAoAoAJoCOtcbtMUAJm4xRdNyok+WxrNjFyRrBkKAKAKAKAKAJoDTjMSLaM7AkKJMb+ygGWD45auXupXNn6sXdRplMRrtOo0oCToAoAoBaASgCgCgI/G8RCMV2OmpGmtcXpHpX9vPqo7832lilQc1ci2udpibxJPIsco+yIgVwq/SFSs1mnp2Xj87FiNHKtIidbcA7NwE+LQPDnp7q3p4m7+JJf82/sRyhJLSN/C31ZkMVf5Ef8AyB5+PhU6xNX+FZ+KT+r3NXF8YG1cbf7vh7tq2eOxMXpUv/xX0GSL/iY3Ga4yG4sZCSI7ypB19pqbDY2vVqrPbS/C2/eZcIKIw4JiPkdnq2CrbVrrZmaD2rjECOen/itqnStWi8qSb5L76jqFLVE10b4scTYFxkCHMykKxddDoQSqk6RuBXcw9ZVoZ0V6kMkrEozQJNTmgyx9x2Ui0wUn60iR5AqR7xWVbiBpiuIvaWWAMmB2hJ7th5/1oN4wUtEzaEJTdojcdJN/mrnhAmfdW/UPmT/tKnZ5odYTjHWNCrcJ1MFQug848vZWkqbjuR1KM6aTlt3jlsWToo100IPPyPjvWuW25DFq+pEPgYuWXG6XGePtKQeR/o0uZsSmI4sE6qbbzcYLEqCkgnM4LAxsOzJ1GlagkaA03MSoMZgD4mhmzG9pDnZuuZgdlJTKv2YUN7yaCzGuIOJz9jIEBG7SSOZOmngAeeprSWfgSJQy6iXHxWsBOUfjM690e331qusMvqzFsRi40tpsN9xqJEAwxyz9ZQCRvrWIupxDVPgzbmuvZIuqoLCDGmhPMSwBiNmI8akjfijSSjwIzDYbqsV1qK1w/J0tlVKzoUA1YgbCd/KtiMlbfGZxXyfJ/wAPOHzqZMwUy+sIEGTpqKG1na5KUMBQC0AlAFAFAVfj+JVLpzsFBygT9mT+AJ8hXkOl8NUrYx9Wr2im/O3HtL1CrCnTWZ7uw3mNtq8/bgXL6CHafwpTpqU4pu12vUy2QnAcSWdlN4XIQDLkdSsMTmbNoD2o9g7q9Z+oMDQpUIVKaWsny4rhbgsvz7TZ9q/NCd768gtEa7oVXYDc++ts81s35hxiVHpW7HEbnKFUnzg6Du25D212qE04uTWt/sRNNaIu3o9/dP8AUf8ASvS9Fu9DxZQxPxCT6S4g28LddfWVMw9hBiunBXkka0YKdRRfEqHSTpBcW4bdo5AsSYBYkiSNdgJj31apUU1dl/CYODhmmtyPw/EXxQ6i8wJYg23Igh9YDRupkjvEjet5U1T9tE8qEaD62C23XZ/oa3OEX0bL1Nyf8Klh7CNDW6qwepPHE0pK+ZeJJXLd7CYeSzLcutG+qIokjwYkjbkKiVqk7citGcMTV02j8yOtcUvA6XX95qVwi+BadKnxRc8Fxlnwb3WIDIrZjoBKicxPLSDVKpDLKxxMTR6uplXHYrWC4xny3mdWVrltVy66tcCASdSZI3A8qw48CFU5OVjptRmpUuk2Nt2rrNduJbXsgF2CiY21rN0lqXsOvYGIx9qCQ4MLnOWT2dDm05QQajlXpptX2V2WY0ZSs7b6IZ3Ok1lbnVk3QwZFJyMADc+jBJiJ5Hatusja/wCakfVJuzRuudImFt3VbjBEZyMwBhd+ZI2PuqClio1H7MXx+XzJKmEjFXZhwLpgb/WSerCC2c3WBlOcEgTAgjYjvqRVoWblolxIP28ZaJXJscUvTpqvfptHn31NZPUft6WW/HkRnS/jt5MPKtBLgEjeCG/lWHsYp0IX1Gfo5DG+Gb1mRySd9+f9c65vWuWNyt7K31NMS1sjpFdEphQC0AlAFAFGCn9LMCbjkBsrDKVbWVOUgMpBEET5HbnXm8bjVhce5STacUmtLNNu6dyd4br6Nlo09+XaRN/CXgew7NNxj6xWAVuGWjYBiug7hVShjcHNyc4JJRW9n5dtjWph8RGyUr687b/YbNcukQl9SxulV1AnJaYOoBG4eDEbcyKs9ThIyfW0Wkopy02zPR3T4rS/oyNzrS0jUV22t97LVd/Ec37mJBeSuTK5UnKMvaTKWkjZesPs1NVqa6NrdVHVyvG69p30lpFa7tRvx10JpSxcHJ6W1ttzjv4XNWIv4hgw6sgTaZQNG0eyXWQY53AfAedTYXD4Cnl/qJv2k23p/NJ69ii1bmRVauKmn7L4NW32i7fN+Rt/tG5lY9XsLUBgVnPlzd5EEkbHbeqb6LwylGPWXvn1TTtlu1w/ku0s/u6rTtHXTnxILpYs4iRuEX4GT7vL9Kxg5Lq/H7FqSdy+ejpYwcD+8f8ASvT9Gu9DxZRxHvk5xUJ1L9ZGSBmnQRI38K6CvfQii2noc86W8NZbrXQJtvDSNQDABB7p3B8avUJ3jlZ18DWTgqctGvmNOjWBa7fQgHKjq7NyAUzE952rarJKJNi6sadNpvV6WE4pxi5duFs7KsnKqsVAHLbn40p04qJmhhoU4JWV+L3H/D7r4u21h2l0HWW2O5jRlY8996jmlSeZENWMcNNVIrR6NDE8JvhsvU3J+yY9+3tmpFUjvcsLE0mr5kbOlRfD4J7E6tbNy5HMkwE8QAuvfUcbTeYq08taUqtttEVLgmIb5Ph1nsjiFn3ZlIHlM/zrWSV/ArP4jfYegqqFA5x6SsAbl1GUlWQ9lhcFtlLJpBOh1USNDGx5GKs0o3bsdDCxco2jzGOBwtxQql7Zurh+ruiCFAkkEZRBgEDlt41WlTcqv9N62tJa7czoQklTWdO17oaYW1ZuOuODC7ZyW0y5CGDpAV2lgARpuDuPOpZ1IU49Y9VoiGEHVnlW+5njsQtu0XOfI95rVwjKuTOCCSYbMo7tdRVbDQhZzi3Zyd1p68ievJq0GlsrbmvhOERLVjEBASR1Il+s+bJlesARQWERHLKu5GklefVU4zSum0t792nEioQUpWv9BzxrGX16q4vUhHe1bzFCzAuW7RBMAABdNeetWOsquKf0+j2NZNxbirmzpeWGGt9ZlL50zROXMEaYnlMxNWNUiOna+o89Hdwm+pO3VMPPaT/Xfz3rh0dMdLx+hTxHE6RXaKoUAtAJQBQBQFc40Pnj5L8K8R+oP7vwXqzpYT4ZH37wVWY6ACTz9g7zXJo0JV6ipQWr07CapUjThmnsiFThaBxcS4oYMX5RLJcUxroT2Se/qxXpqnSleVKVKrSeV2Wm+jT1dr2tonwOPHBU1UU4TWl35q3mLdw17RBfBYW2twSdZS6bTc9dUneQs8hWkMThX/VlQdnJSvZaLNBSXDTRqO2rtpd23dKuvYVRN2a8bSs+OvNeN9CTwouB3zQVJlfAagjYcgp56k61xcU8N1cOpTzJWlo9eN9brmuGiWh0KKrZpdZtpbXwt+czfy3qg2WrFM6YE9eRrGRezyOh35nbb8K7nR6XVX7XqV57l+9Hh/Y/9R/0r0/RnwPFlHEe+SPSwfsV/wC6aupS99GMP8WPeUvg3GntYS7zKsgtzqB1maR5DKTHjVmpSTmjpV8Mp14vg738Blg+kmIRgxfOJ1VgMp8oHZ9lbyoxatYnngqUo2Ss+fHv1uOeJdH7jHrLC57dyHUCMy5tcpHhPKtYVVsyOji4JZKjtJaGzC4S5g7T3mAW40W0XQ5c2pY8phdB76OSqvLwNZ1YYmaprVLVkV8vu5s3WvmnfMZqXJC2xb6mnbLlVu4cccz4vB3XAzXbdvK4G7pqVYDv9YED2VDpB24MqWjh5Zf4yvbv5Fe6NXEDphLoIysl+VgZbqutzLt2jlgE+YjnWlS/vIpTu31i7vCx3iqpTKX03iLpYgKFtsSZgAEE7AnbwqHE0nUpOPd6nTwNTJaXa/QqvVdoWbV5S+Kw9wI0O0rDfOSBAhRA13FUqNFUZ586s1Z3et/+i3VxMKlOzWzNdrhwtDFMt13TKOstZAXzW4l1JcDk3LbTeKkbp4iE4Rl+c1r9DEVKhKM2rrhrz4Gg37OJU27bOVe31zAMiMrWSsqVKNE5pkaHXurCpqjGUo66XtdLVdlnuZc+sag1Y2Y97OFFtlRsl49bdTrCFQDIue2ojtS+wGwMQBpvKNOdOLa0etrvTutY0vKlOSjw0LO3DLFxAGRbiEi4MxLAkiA0k66VahRppWS7dW36silOTepF9NYFldNOsXQafVaPKpW9BT4mXo1xQN9V5hLmw0A0rnRwko4p1uDXzK2JjpdbHUKvlIKAWgEoAoAoCuca+mPkvwrxP6g/u/BerOlhPhjE6nWuJGTT0ZYaVrGoYFDp1anb6o2AgeyNKv4fEY2pO1GUm1y19dCGpQo7zSEv4FT6y7766xlKfAkUeJxeGajPRrg1t7Wf/wDWodCjUu1+aW9DWuBUEFS4gg+seXI941iK1fSVSUJQcY6q22q7nffj3mFhIJp3enaOeVc9sta3Kr0oHzxMa9WPdDV1MG7Qt2kckXb0efuf+q/6V7Doz+3Xezm4n4hMccwxuYe7bBALIVk8prpQllkmR0p5JqXIrydHEGGazm7TEMXj6w9XTu5R4mpeubnmLH7yTrKpy4FbTotiM+XKAP48wy+f8X4VZ6+FrnR/f0rX48jDjuKdbnUh2Fu1FtQDE5QJYxuSdaUlFrM+JnDQhKOd2vLU24G9cxFtrBJYgdZbk6yu6ye8ExPMViSVN50YqxhRkqttNn4kSQQSCII3B0I8COVTaPYuXvqtSwcHVbWGv3rzC2jJlUtzAkkgc9xtVSu82kTlY59Y1CGttX9ik8NwpbiVzLrlctO8qHUL7wRFYk/ZI5WjRj+czvtVigQXHMNn61YEtbK66DtKRqdYGtcfHVJKso3009Sem3Y59wzgFuxdsXlxNpWQs5BDuMht5HtrqDGbriJA1Ye2vOupRasXupqyusv5uStuzaUz17lsjo56skPJfNAcwIIOm0/hVg3B5k7FqXWTg45VZ6rXbY1WOCWlyPat3WuKvydmIyF0KlQ7QIMZQJgHaZ0npU8YpezJb6eHMhhHJL+o0uP+jD+zlYScNcb5o2oe5AykhiADEGSdRrofbepwtDLGLta2rJqkYuTcprwJfhWHFu0ECdWBIC5i8CTGpq1Tvl9pWK1RK/su6InppbzWVH+YPytW5iA39HFrLjgI/wCE/n9WsaON0RYn4Z1itTnhQC0AlAFAFAVzjX0x8lrxP6g/u/BerOlhPhsZxrrXEsWSR4egyT4mf0r236dUP2ry73eb6fI5uNbc+ww4hbETFZ/UNKnLCub3TVnx3Wn1GEbU8q2I+O6vCnUErBkq3Sn6Uz/dj4NXVwieRd5HIu3o9/cx95c+Nex6N/t14nMxHvlgxXqHyq+V27FbwePdr5Qhck3ACGU7FcgjcbNPn4VaqUoqnmT104eZQpYmcqzjZW14q/ZpuS1Vi/fkN71gMCGEg7g6j3Vsm1qZjJxejKretDAkusM75hbB2RJEk8ydh76sp9arHVjJ4uKhLRLft7DDBdI81wfKLdt1/iyDMvj4jwrM6Nl7LJKuCtH+m2nyvuRnTS6zNiJOylV7gsaR4Hf21tBJQJMNFKkmvEy6OtbtixoBddMKGMatoAk+wVXcHJXOFXrLrHHtOsioARXEPpD5CuHj/jeC+pNDa4yTCoNkUeSgVTRM6k3u2bgvdp5V0uj8PCd5y4OxXqyMW0q3isJCUW4qzWppCbuNcXajUc9/Oo+j8Tni6ct0XoSNFdI3IPpY5FpSP7wflasNZtzeCNHo2WcYT/lsPfBPwqCrO1WEF2/K33IcV7tjqVSlAKAWgEoAoAoCu8aPzx8lrxXT/wDd+C9WdLCfDYy561xCybMPiGX1T56SPbVnDYqvhnmpM0nTjP3kLiMQzRPuiBW+Mx9fFW6x6LZaIxTpRgnY1RNUrXv+fQluYnasOKuZKd0uQ/KVJ2Fs8+8aac9jz0130jt4CUVh5J73X1v6ojlvoX30e/uQ+8ufmr1HRvwEc3Ee+Pul+NazgcTdtwHt2LjrIkSqkiRzrqUIKdSMXxdiu9Fc5mnHeIW7iP1OAus5UB1S4jEvbu3PWkA6WrgJE6iO+Om4YeUXFSmkuF09ml9SqqSjPOoq/O2vmSzdMcdb1u8NUgBTmTEqB2iwUAEGTKtoNdKhWEoS92p5x/OwmzS4o23PSGEbLe4fi0bNl7IVwWyloGokwCdOQPdRYDMrxqRfmh1nYQnSPppg74tspuoQDo9siVOxBBI3BqWlga0G07PuZ0MFjIUm1PbxIyzxew2gvKOWvZ9+aIreWHqLeLOnHG0Gr5ti6cZsYK9hmY4q12bIVnS6moVeev41z/6sW04s5UMXKGbLZp8DnmK6bh8ZZt4QQjXrCG4w1KhwsWlPqCCRmPa8ql6lqm83eUdHPNxPQtUCUisf9IfIVxcd8bwX1JYbGiqZIZ22jfareFxPUyfL0NJRzaA8cpq3Xx0ZU8sOJpGm9zTeWVI8K52Gnkqxfb8ieOjI+vSFggemR+YH3i77eq1ZRJT3E9Gw/aPY/wAFrnVdcZFf4lbFHTqulIKAWgEoAoAoCu8b+mP2VrxfT/8Ad/8AFerOlhPhsZbeNcRFncqvSvCOrdcoBQgBjGqkaAk7wRA9niK9x+msXSqUv2s37S1Xav8AXInoyi9GQVjiV2QFLyTACvcknkAA2tegqYDDZXKcY24txjou+31LDpxtqWteH3XtgOo6wj6R7hZ0k/UAWJHmNd68a8fhqVd9W3k2UIxspcPab3v4rkVHKKd1sTNy4AcpZZ8wD+Ncqp0Ljlr1fk0yqsRTetym9MSq4jMdW6tYAOkEEBj7z5/iOx0XgKrpuE1lV9b78NCOriIxWhfPRw84FSf728PdcIH4V6SEIwjljsjnuTlqxz0//wB143/lb35DVnC/Hh3o1lsclGLwk9nHYmyCEW9nuvLWRh2OSyGBY/OGNRI6xoEb9fJW4003w0W9+NuwrxlF6pjrh2EJLFOJI9y61oXAclyYxZsWLibdkIzuQCILLOjCNJyWi6uyW3/1zNPxsiRdjNXEeP4/C27F53tt1sNcAUghsmZbVw5v4HB0g9kjkZ2pUKFVyjFP2dvv+czWUnEY8O6bdWbZOFQi1bFlAHYAWpsyhmc30W+gl2kGTMs8BdNKW++2+v3MqouQ5wPG8O4T9juFbdvq2K2UuhibSIly5sAwKNA2IY6SDMc6FWCft7vTVri/ujN4sr/SDFW3w6IllFuBXFwrbyOzZ2FsaGD2Cs6etU2WcVNyldcNb9/zNXZvQw6K9HSt6zcvaEXbZVAdiGkFz5gdke3urk1sQmssSRI9OVRNyK4h9IfIfrXFx3xvBfUlhsN6pm77CrG9iGDib7AXn7QRlYpkItxAGmbcDwnSvWRo4WE4u0U8sdG01e/tXv8A48/DU85KriJRkryftPZW0t7Nv+XL0M7VrE9ahdmB+alswyhRbYXQRMFs0ct/Co5VMF1Eurimvb0t7TbacXfe1tny3N1DFusnUbT9nXgll18bk3gXbXMQy8mkH2aEx/W86cTEqmnFxTT0urfO/fp5nWwzm209Vz+g3ruHURA9M/oBAn5xfg1CSn72ph6N7g+VZOeR2Pl2R76pzov9yqvZb1KWJmnKyOo1ZKwUAtAJQBQBQFd419MfJa8V0/8A3fgvVnSwvw2MT4VxYyyu5ZGWJwLMrAX2AIIgqjaEctAa6mHx9GlKM3RV463Ta81r6myklwI/AcDe1czrctuYIGa3ETzBUyDy9tdLGdO0MZS6qpCUdbvK/ubyqpqzJmxmnt5Z/wAJJ19org2w6qR6nNuvetz7CJ7aHIPSwq/2qC6vl6qzJSA+zTlLCJ2r6QcO2hN8evBzYdVKq2DwzBdyAVBA03qCj78+/wChvLZHTfRoP2H/AFrp9haal4s1HnT7/dmN/wCWvfkNWMLrWh3o1l7rPPH9sufWFtvV9ZASQoAA8oEe016nq0jmKjC+5k/ELTethbR0EwSusEE6ec+znWFGXCQVGS2kZ2cVYhgbJCs4bssSVGVRAk665zJ/irDhLTU3yztuDph8pKtdDcgwWDoOY2Ez7qynUvqkbpVOSLJ0Pvtb4fxK4jFXS0rKw3BC3iCK5PS28fH6FmkRXRzj9/E2b64jF9bHUFbZ1cRisKC5OQADtQO136aVzaUnmfc/QkaJnhY7dj7y1/XwqJGTvNamSK4h9IfIVxMd8bwX1JYbDeqhIaHwaEklZJ757o225VYWJqxioxdkiF0Kbk5SVzI4S3M5FmZmBM71r+6rWtndu8wsNR/9UK8KpgAeWmu1ZoRlWrJN3+y1J4QXBFK9IHSC5grFu5aCMWuhCG2jKzSI8q9Fc0qTkptJkG/Hb+K4et67a6om7by6EZlKzmEjYhhBHI1i5hVJODu+X1Jb0X/v5+4b4io5cO/6MhR1ytjIUAtAJQBQBQFc439MfJfhXif1B/deC9WdLCfDGWburjQTckkWJOyuzTZxCsJmNtDodQD+oqxWwdSno1fu/N+wjp14z2+Ztmaqu/EluuZkuh1ram0ppvmjEtVoMukfQ3A445rxOaAMyuV2EDQyPwr6DDpXBz2qL0OTKhUXAq/SLh6WXW2nb6uxatLOoy20iWIEHyG9Vp9IQg55Hdt8CaFBytm0L56OQfkcmTN1yD37D4g1ZwEnKlmlu7kddJSshz0//wB2Yz/lrv5DXVwvxod6K8tmedb3BbqorhcysARlDMQCqt2hHZ3j2Hur1Ea8W2uRTdNjI6biPPSt00zFnxMlNZNlc3CsWNzoXovwAv2MbZJAFxbSa67i8Dpz8q4/Sv8AHx+hLTG1/wBHlzAG7e65WtP1NtVylSpfGYUjfSOz36VzKSu3bk/Rm7Ip+MLbv4e1ZbMzXbKluRU3FBC+YkZjvyHMbwo6NsXPRVVTYr/G8XkuNtMJGYwNTGpnSudjMLKb6yPiWKUG46DZccYnqmP2SrzvqIP9TXKs0bZTfYvZp7LCP4hG8/yrDMG0mKzGLlLKtwtRjiL2Y+H9a13sHhepjd78SaEbFU9I/R27jMJbWypZkuZ4BE6IwG5EjXlVtlOr77KRwDgt+xg7yXrD2mOIsQG5gBpI8PKtbBe4+9fUuno4QLjgJ7XVuD4aAwfHw5fA0Z6pqGZnWawRhQC0AlAFAFAN8Rgkcyyydp1B/CqlfBUK7vUim+7Xz3N41JR91jZuDW+WYeR/nNUp9B4OW0Wu5slWKqc/kaLnAF5OfaAf5VXl+n6X8JyXz+iNv3T4pMbXOjx70PsK/Cajl0LiFHLCtp2r/bMqvC+sDQeCXFMgA+Tb6QJzRNVavRGNyOPsSv4W46aK3204G6r0rrVoxfBXQNbbeyG+BNc2fQ+NitYeTT+pYWJpPiMrfRU4i/nuytoKBl1DOY1Heo8d+7vrs9F9GTy3rRaV9iCtiUtIl0s2gqhVAVQIAGgAGwFemSSVkUL31Y24xw5MRYuWLk5LqMjZTBhhBg99bwm4SUlwDVznt/0PIPocfiE7swVwNAPqZO4e4V0V0pP+UEyPqu0ZXPRlxC2ItY+1cEkxcRlGpkz9JOtSLpCi/ep+T/6MdW+DIy/0F4oocNYw98MDolxR2smQOM4QSIU7bipFjcM7WbX53sZWVrEdEMdb9fBX/wDpTrP/AK81XY4yhLaa9PU1y9hF38O9s9tHtn/GjIf+4CpVUhLaSfigkJjcbcew9vrXdGCjJnZlJzLHZmCZio6sIKLbSv4DW50H0bei186YvHZlKsty3Ynt5lIZXvHcagHJ7+a1wa2IussSVI7PVQ2Ibi/CetYkiQQARpGngayTU6zhoRw4IVMgEHs65T9Vsw7xvUdSjTn70Tf9xF7owPDnEwxExziIECNB4VB+xo8n5mVVp8QSxdiGOc9+nwFWKVKFNWiiRVKfAQ2iNwfdUpvni+JutYtlEaR4ihHKlGWr9SB6Z3y1kQApzgSo11BOnjpQ2hRhG7Y66AdGWtML79nQhV5wwgn/APf/ADWG+BBXrZlljsXytSuFALQCUAUAUAUAUAUAUAUAUAUAUAUAUAUAUAUsAImgGh4XYLh+otZwZDZFzA94MSK2zyta+gHdagKAKAKAKAxZAdwD7KAwOGX+EezT4UBrbAqe/wCPxmg1Q3bg9sspYZspkAgb6jWN9zQzmfMkaGAoAoBaAKAKAKAKAKAKAKAKAKAKAKAKAKAKAKAKAKAKAKAKAKAKAKAKAKASgFoAoAoAoBa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>
              <a:solidFill>
                <a:prstClr val="black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4067944" y="2209442"/>
            <a:ext cx="252447" cy="21602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white"/>
              </a:solidFill>
            </a:endParaRPr>
          </a:p>
        </p:txBody>
      </p:sp>
      <p:sp>
        <p:nvSpPr>
          <p:cNvPr id="9" name="Can 8"/>
          <p:cNvSpPr/>
          <p:nvPr/>
        </p:nvSpPr>
        <p:spPr>
          <a:xfrm rot="1408474">
            <a:off x="4353073" y="1446093"/>
            <a:ext cx="83035" cy="917718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white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pPr/>
              <a:t>21</a:t>
            </a:fld>
            <a:endParaRPr lang="en-IE"/>
          </a:p>
        </p:txBody>
      </p:sp>
      <p:sp>
        <p:nvSpPr>
          <p:cNvPr id="11" name="AutoShape 2" descr="data:image/jpeg;base64,/9j/4AAQSkZJRgABAQAAAQABAAD/2wCEAAkGBhMSEREUEhQQFRESEhQXExIYGBASEhIQFBUVFRQXFBQXGyceGBkkGRQVHy8iIycqLCwsFR4xNTAqNScrLCkBCQoKDgwOGA8PGiwkHyQsLCkqKSoqKSw1LSwsKSwsLSwpLSwsKSksKSksLCwpKSkpLCwpKSksLSwuKiwsLCwsLP/AABEIALEBHAMBIgACEQEDEQH/xAAcAAEAAgIDAQAAAAAAAAAAAAAABgcEBQEDCAL/xAA/EAABAwICBwQGCQMEAwAAAAABAAIDBBEFIQYHEjFBUXEiYYGREzJCUmKhFCNygpKiscHRM0Pwc8LS4QgkU//EABoBAQADAQEBAAAAAAAAAAAAAAABAgMEBgX/xAAuEQEAAQMEAAQFAwUBAAAAAAAAAQIDEQQSITEiQVFhBRMyoeFxgbEUkcHR8Ab/2gAMAwEAAhEDEQA/ALxREQEREBERAREQEREBERAREQEREBERAREQF01VYyJpfI9jGN3vcWtaOrjkFotN9NYsNpnSydp57MUd7GSTgL8AN5PJVdSYbNiJFVib3P2u1FSi7YYmnd2OdvHmSuTVau3paN9z9o9V6LdVycUrCq9buGMJa2cyuHCKOaUfia3ZPmuuHXFhpNnyTRd8kNQweeyQFqKQRxDZjYxoHAABZP0hrhZzWkHgQCCvP1f+jmJ4tcfr+Hb/AEM4+r7JxhmMwVLNuCWKVnvMc14Hcbbj3FZipnFtEdh30nDnupqpuY2DsxyfC9u6x6W5gqT6vtYv06NzZQGVUJtNHuBztttHAXyI4HwX3NFr7Wso3W+47ie4cd21VanFSfouqGcOXau6JZiIikEREBERAREQEREBERAREQEREBERAREQEREBERAREQF1VEuyCV2rAxV9mqtQonTGtOIY22FxvDTm2zw7A2pD4u7PQBTuhoXSmwyA3nl3DvVZ6FyekxKsefWLZCPvSC6ujBIdmNnMjaPj/wBWXm/iNHz9XFueqYj7u7TzttzVHcyyKHROG13tLz3k28hksibRWnt2WbJ+EkfuttAMguXldEaa3FGMQxm5Vu7Qyvw0xXzJaPNVNh+J+g0gJYbNfMI3gbj6RrWu/Mb9QrM1k6XspIHG4MhyY33n7wOnE9w71Sug9M6fEICblxmD3Hjkdtx+RT4XpIovXLtPFOMfv5/2W1NzNMUz29MUMputw0rRYeLlb1oX24crlERXBERAREQEREBERAREQEREBERAREQEREBERAREQEREBazGBkFs1r8WHZVakw80YHWikxR4kOy0vkieTuG0cifvAK+MKqQY4+5oB6jIrzppxKHYhVkbvTvHkSCuzBtPaymAbHJdg3NeNoAcgd9vFceo0c13YvUd4xML27u2NsvU1PVAhRHTvWVT0LC3aD5yMo22JH2uXj/0qVrta2ISNLRI2MHfsNs7zJKjbI3yFz3Fzjvc43JzNrk9TvU06Wqr6+IJuRHTKx/H5auUyzG5Pqs9lg32H+ZqxdT+Bdl1S4Zm7Gd2fbPlsjzUPwbQGrqHtDYnNaSO27sgN52OZ8FfmiGh30aGOP2W3JJ3ucTdxt1/ZdnhopiinplzM5lvsKhyutmviOMNFgvtIhIiIpBF1zztY0ue5rWtF3OJDWtA3kk5AKFYjrmw2N5YySWdw3+gjfIPBxs0+BKCcooPh+uPDpHBr3y07ju9PG+Jv482jxIU1hna9ocwtc1wBa4EOaQdxBGRCD7REQEREBERAREQEREBERAREQEREBERAREQFFtYGkbKKlkmcRdosxvvym+w3zzPcCpFXVjIo3ySOa1jGlznE2a1oFySeS8v6ydPHYlUXbcU0RIhYcib75HD3jy4Cw53RGZJlEp5S5znON3OJJPMk3JXWuVk0lGXuAAJJNgBmSTuAC1UcUtKXEZXJNgBmSTwCuLQDV6WBsk4u8kER72st6pdzcL9B13ZGr7V16LZlmaDNwG8RD/l38OCtihw8MA5rGurPC0Q68PwxrADbNbAIFyoiEiLi6iGlmtGhoNpr5PSTj+zHZzweTz6rPE37lP6CXkqK6ZayKTDmkSO25yOzTssZCTu2uDB3nwBVfz6f4riY2aOJtHAd9QSS8t+B5A4e6L94XbgehdPSn0jyZ6km5mk7R2jvLQdx78z3r52q+JWdNxM5q9I/wA+ja3ZquddNdVQV+MuElc409EDdlK27docC4HO/wATs+QCkdHFBTNDIY2NA5DM9TvJ6rMZC+U2aPHgF31GhZeBdz+gJA+S89cq1PxCc1ztp8o8vy7qaaLPvLFkfFO0slYxzTkQQCFGaHGH4HWRta5zsLqXWMZJcKeQ73Mvu5kcRfiAVKGaNOi3E+JuoRrUkH0SJp9Yzi3g111vobd7R6miiJzTVx/3vCl6abtuZxiYXtFWA23EHjzCyA9Q3QWrdJh9G5xuTA0E/Yuz/apQx+S9U+dDMREVgREQEREBERAREQEREBERAREQFw5wAudwXKqHXtpjLGyKigJH0hrnTFvrmIHZDByDjtX5httxKewiWt7Wd9Meaamd/wCpG7tvG6okB3/6YO7mc+SrELYx4JKfZA6kfsu2PAJTJHGAHPkJAa25OVuJ4Zq8TTHCuJY1BQukc1rQXOcbAAXLieACu3V9q6EGzJIA6cjq2MHg3meZ8u/u1f6vmwAOcA6YjtO4MB9ln7nj0VoUtKGCwWVVeeITEOKOjDB3rJUQ0j1rYdR3D5hLKP7UNpX35Eg7LfvOCqzSL/yAq5btpI46dnB7rTTfMbDfI9VMUynK/KyujiYXyvZGwb3vc1jR1c42UCxzXdQxHYpxLVy7g2IEMJ/1HDP7ocvPeI4vUVcgdPLLNISAC9znWJNgG3yaOiuDR7BYqCJoa1rpiO3IfWLuNjwHcuHXaynSUxMxmZ6hrZtTdnEPmsxrG8RuLsw+mPBtxMW97vXv02EwbQKjpjtvBqJr3L5Mxtcwzd53K28Mksxs0Od0H+WUgw/RF5sZDsjkMz5rz1ep12s8NPhp9uPv27ot2bXM8y1Rnc6zWjoB/C2uHaMudYyZDlx8SpJRYRHEOy0dd5Pisyy69N8Ipo8VzmWNzVTPFLEpcPawWAXe8BfbioPptrJp6NhG0HSEZNFiT0HHqcv0XfcimjiO/KGEZqnMsvSrHo6djnPc1oaLknc0cz+w4lefdJdIHV84NiIWXEbeNjvc7vK+NIdI566TalJDL3bECbDvceLu/wArKZ6r9BzLI2olb9TG67AR/VkacrfA07+ZFua6dNpJtz8279XlHp+Vbl3d4aelr6LYeYaOmiIs5kTdocnHtOHgXEeCkMbMl0UsBO9bFrbLrZuURFYEREBERAREQEREBERARF1VNWyNpdI9jGje5xDWjxOSDtRQ7Fda1BDcNe6Z3KIXb+N1m+RKi1RraqZ7/R4o4YxltuvLIT8IyaPEFRMxCcSsfHdIYaSPaldmfVYLF7zyaP33BU1pRjzqyXbe1rWtv6NgAJaDa/aIuSbC/DLct5o0XVUk807jJMHBrdqx2W7INwNwzNst1uqyNIMNaYnucBdoJB4gj/PmvPX/AI1RRqfkbfbP4dVFjw7soD6JbrRXEIItvbfE2QuAG0WtdsWByJ4E/otYWf5+qiGK1g25CMxew77ZL7dLGpbOkOt+OhAjp2MnnLblxd9VGDu2tnNx42BGVs1VukesWvrbied/oz/ZZ9VFbkWt9b7xKjxaSuRAV1U0xDCZdV0WQ2mX39GVkZY8Uha5rhvaQR1BuFf+hdfT1zA8m7rD6snc72mkcx8xmqI+jLIw+slp37cMjmO+R68D4rg1mji/tq86emtu7sz7vWWHxMaAGgADlYLYArzrhmuqrjAEsbJLe0Dsk/I/qs2q191RFo4WNPMkH5WWFu3do42fx/teqaZ5yvxzwBnuUa0i1iUVGD6SVpdwY03J8t/hdefcX1h4hVXEk7mtPssu0ee/5qPiMk3Ny47ySXOPiV0xZu1/VOPv+P5Z7qYWJpZrnqKm7KceiiPtH1iO5v8AN+gVfnakeXOLnPcc3uJLiepW80f0Jqasj0UZ2eMjrtYPHj4XVw6HaqIqbZe8ekmHtuHZafgbw6nPotaLdu19Mc+vmrMzV2hWg2q50pbLUtLYsi2LMPk+1xa35nu3q6qDCwxrQAGtaAA0AABo3ADgFmwUTWrIVpzPZEYfLW2X0iKUiIiAiIgIiICLhzgMzuHHgo7i2sKgp7h9Qxzh7Ed5XX5di4B6kIJGiqnFteQzFNTk8nyut+Rn/JQrFtZVfUXDp3MafZi+qH4h2j4lRuhaKZX3imP09MLzzRR9znAOPRu8+AUMxfXVSR3EDJZ3c/6Ufm7tflVJOmuSTmTvJzJ6kr5LlXctFCd4trcrpriMxwNPuNDn2+2+/wAgFE6yvkmdtSySSO957nPPhtHJYbHlbCloOLt3u/yo5knEPimpS/fcN58T0/lb2nis0WAA3Ady6oafid3L+Vn09O97gGDqLZ9e5VqmI4hMRM8y+qCrfE7ajdY7jyIHMLNqZpp23kdsx35ZuPwt4/otzguim1a4ufyjoOKmtDonE2zntDnd+f6rknSW67nzJpjd6rfMmIxCnpsJnmBZFHZnRz3O+1sA36ZBRjHtD6mKxMU5bcDaMbm9o8hmeC9RxxBos0ADkMl9ruop2zljM5jDy/hGrLEKi2xTSNafaktC2337E+AU1wrUBKbGoqI2fDG10h/E6w+RV1otMyriEBw7Uph0dttssp+N5A8mWW2bqyw0C30SL85PmSpQirhKB4pqaoJQdhj4ncC1xt5G4UBx7UjUx3MDmyt4D1X/AMH5K+kU8x0PJ9ZoTVxmz6eYfdcR5i65otB6yQ2ZTTH7jgPMr1fZFbdKuHn3B9SVZJYy7ETe/tO8h/KsLR/U5SQWdIPSvHF1iL9zd3ndWAirMzKcMenoGMADWgAblkIijCRERSCIiAiLT6U6TxUMDpZczujjHrSScGj9SeACDcLExDF4YBtTSxRjm9zW36XOfgqKxbWbiFSSGyeiYdzIuyfx5vPmOi1UGjdZUO2hFPIXb3EOuernfyq7ltq2cV1x0MVxF6Wd3wN2WX+0+3yBUPxbXPVvuIWRQt55yv8AN3Z/KsXDtUlc/MtjjHxOz8gpDRakf/tUdQxv7lRmThW+JaRVNSfr5ppByLjseDB2R4BYB6eA3q+KDVJQR+sx8h+Jxt5DJSKh0bpYf6cELe8NbfzUYmU7oec6TRuqm/pU8zr8dlwHmclIKDU/XyWLmxxj4nC/kLq/Q225cqdpvlU1BqM3emqPBjQPm5bqTVthlJEZJ9otbvc9xzPING8nkFI9J9LoaJl3nakI7EQI2nd591vefC6p/GsenrZNuV2Q9VguI4weDRz795U7Y81d0yY1Wwyv2aaBsUQPZFh6R/e88Og+axoaaxz3/osygwxzjZo6uOQ8VM8B0PJINrn3iMh0H7rKas8UrxERzKN4ZgD5CCQQOXtHoOA7yp5gmiQaBcBo5cT15rf0GDsiGQuefes9Xpo9VZqmXVT0rWCzQu1EWioiIgIiICIiAiIgIiICIiAiIgIiICIiAtdimj1PUuY6eJkpjDtjbu4N2rX7O72Rw4LYogwKTAqeL+nDE3o1oWcG23LlEBERARF8TTNY0ucQ1rRcuJAAA3kk7gg+1CtMNYbKfaip9l8+5zt7Ij/ud3bhx5LQaZayTJtRUhLY9zpsw945M4tb37z3cYZh+HPmNmC/fwHVJmI7O+nEsj5nufI5znON3OJu5xUiwTRl8hHZIHLj48v1Ui0a0EtZz/M/sOCndHQMiFmgdVlMTX2tmI6afBtFWRgbQGXs8At+xgAsBYL6RaREQqIiKQREQEREBERAREQEREBERAREQEREBERAREQEREBERARFo9J9LYaJl39qVw7EQPad3n3W9/ldBsMWxeKmjMkzg1o83Hg1o4nuVO6V6aS1rtgAsgB7MQzLjwL7ese7cPmuuqqKrEptp9yMw0Z+jYOTG/5fiVN9GtXrY7Ok3/mP8DuHzUTPoIbgGhEk5BeCB7v8nh0/RWjguiscDRkCRw4BbenpWsFmgALtURT5ylwAuURWQIiICIiAiIgIiICIiAiIgIiICIiAiIgIiICIiAiIgIiICIuiupzJG9jXujLmkB7fWaTxHegjGl2nTae8MAElUcrDNsX2ubvh87cYvg+gs9U8zVTndo3JdvPX+BkpvguhVPTZgF7+L3Zknmt8AoGvwvAooGgMaLgb+K2KIpBERAREQEREBERAREQEREBERAREQEREBERAREQEREBERAREQEREBERAREQEREBERAREQEREBERAREQEREBERAREQEREBERAREQEREBERAREQ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>
              <a:solidFill>
                <a:prstClr val="black"/>
              </a:solidFill>
            </a:endParaRPr>
          </a:p>
        </p:txBody>
      </p:sp>
      <p:sp>
        <p:nvSpPr>
          <p:cNvPr id="13" name="AutoShape 4" descr="data:image/jpeg;base64,/9j/4AAQSkZJRgABAQAAAQABAAD/2wCEAAkGBhMSEREUEhQQFRESEhQXExIYGBASEhIQFBUVFRQXFBQXGyceGBkkGRQVHy8iIycqLCwsFR4xNTAqNScrLCkBCQoKDgwOGA8PGiwkHyQsLCkqKSoqKSw1LSwsKSwsLSwpLSwsKSksKSksLCwpKSkpLCwpKSksLSwuKiwsLCwsLP/AABEIALEBHAMBIgACEQEDEQH/xAAcAAEAAgIDAQAAAAAAAAAAAAAABgcEBQEDCAL/xAA/EAABAwICBwQGCQMEAwAAAAABAAIDBBEFIQYHEjFBUXEiYYGREzJCUmKhFCNygpKiscHRM0Pwc8LS4QgkU//EABoBAQADAQEBAAAAAAAAAAAAAAABAgMEBgX/xAAuEQEAAQMEAAQFAwUBAAAAAAAAAQIDEQQSITEiQVFhBRMyoeFxgbEUkcHR8Ab/2gAMAwEAAhEDEQA/ALxREQEREBERAREQEREBERAREQEREBERAREQF01VYyJpfI9jGN3vcWtaOrjkFotN9NYsNpnSydp57MUd7GSTgL8AN5PJVdSYbNiJFVib3P2u1FSi7YYmnd2OdvHmSuTVau3paN9z9o9V6LdVycUrCq9buGMJa2cyuHCKOaUfia3ZPmuuHXFhpNnyTRd8kNQweeyQFqKQRxDZjYxoHAABZP0hrhZzWkHgQCCvP1f+jmJ4tcfr+Hb/AEM4+r7JxhmMwVLNuCWKVnvMc14Hcbbj3FZipnFtEdh30nDnupqpuY2DsxyfC9u6x6W5gqT6vtYv06NzZQGVUJtNHuBztttHAXyI4HwX3NFr7Wso3W+47ie4cd21VanFSfouqGcOXau6JZiIikEREBERAREQEREBERAREQEREBERAREQEREBERAREQF1VEuyCV2rAxV9mqtQonTGtOIY22FxvDTm2zw7A2pD4u7PQBTuhoXSmwyA3nl3DvVZ6FyekxKsefWLZCPvSC6ujBIdmNnMjaPj/wBWXm/iNHz9XFueqYj7u7TzttzVHcyyKHROG13tLz3k28hksibRWnt2WbJ+EkfuttAMguXldEaa3FGMQxm5Vu7Qyvw0xXzJaPNVNh+J+g0gJYbNfMI3gbj6RrWu/Mb9QrM1k6XspIHG4MhyY33n7wOnE9w71Sug9M6fEICblxmD3Hjkdtx+RT4XpIovXLtPFOMfv5/2W1NzNMUz29MUMputw0rRYeLlb1oX24crlERXBERAREQEREBERAREQEREBERAREQEREBERAREQEREBazGBkFs1r8WHZVakw80YHWikxR4kOy0vkieTuG0cifvAK+MKqQY4+5oB6jIrzppxKHYhVkbvTvHkSCuzBtPaymAbHJdg3NeNoAcgd9vFceo0c13YvUd4xML27u2NsvU1PVAhRHTvWVT0LC3aD5yMo22JH2uXj/0qVrta2ISNLRI2MHfsNs7zJKjbI3yFz3Fzjvc43JzNrk9TvU06Wqr6+IJuRHTKx/H5auUyzG5Pqs9lg32H+ZqxdT+Bdl1S4Zm7Gd2fbPlsjzUPwbQGrqHtDYnNaSO27sgN52OZ8FfmiGh30aGOP2W3JJ3ucTdxt1/ZdnhopiinplzM5lvsKhyutmviOMNFgvtIhIiIpBF1zztY0ue5rWtF3OJDWtA3kk5AKFYjrmw2N5YySWdw3+gjfIPBxs0+BKCcooPh+uPDpHBr3y07ju9PG+Jv482jxIU1hna9ocwtc1wBa4EOaQdxBGRCD7REQEREBERAREQEREBERAREQEREBERAREQFFtYGkbKKlkmcRdosxvvym+w3zzPcCpFXVjIo3ySOa1jGlznE2a1oFySeS8v6ydPHYlUXbcU0RIhYcib75HD3jy4Cw53RGZJlEp5S5znON3OJJPMk3JXWuVk0lGXuAAJJNgBmSTuAC1UcUtKXEZXJNgBmSTwCuLQDV6WBsk4u8kER72st6pdzcL9B13ZGr7V16LZlmaDNwG8RD/l38OCtihw8MA5rGurPC0Q68PwxrADbNbAIFyoiEiLi6iGlmtGhoNpr5PSTj+zHZzweTz6rPE37lP6CXkqK6ZayKTDmkSO25yOzTssZCTu2uDB3nwBVfz6f4riY2aOJtHAd9QSS8t+B5A4e6L94XbgehdPSn0jyZ6km5mk7R2jvLQdx78z3r52q+JWdNxM5q9I/wA+ja3ZquddNdVQV+MuElc409EDdlK27docC4HO/wATs+QCkdHFBTNDIY2NA5DM9TvJ6rMZC+U2aPHgF31GhZeBdz+gJA+S89cq1PxCc1ztp8o8vy7qaaLPvLFkfFO0slYxzTkQQCFGaHGH4HWRta5zsLqXWMZJcKeQ73Mvu5kcRfiAVKGaNOi3E+JuoRrUkH0SJp9Yzi3g111vobd7R6miiJzTVx/3vCl6abtuZxiYXtFWA23EHjzCyA9Q3QWrdJh9G5xuTA0E/Yuz/apQx+S9U+dDMREVgREQEREBERAREQEREBERAREQFw5wAudwXKqHXtpjLGyKigJH0hrnTFvrmIHZDByDjtX5httxKewiWt7Wd9Meaamd/wCpG7tvG6okB3/6YO7mc+SrELYx4JKfZA6kfsu2PAJTJHGAHPkJAa25OVuJ4Zq8TTHCuJY1BQukc1rQXOcbAAXLieACu3V9q6EGzJIA6cjq2MHg3meZ8u/u1f6vmwAOcA6YjtO4MB9ln7nj0VoUtKGCwWVVeeITEOKOjDB3rJUQ0j1rYdR3D5hLKP7UNpX35Eg7LfvOCqzSL/yAq5btpI46dnB7rTTfMbDfI9VMUynK/KyujiYXyvZGwb3vc1jR1c42UCxzXdQxHYpxLVy7g2IEMJ/1HDP7ocvPeI4vUVcgdPLLNISAC9znWJNgG3yaOiuDR7BYqCJoa1rpiO3IfWLuNjwHcuHXaynSUxMxmZ6hrZtTdnEPmsxrG8RuLsw+mPBtxMW97vXv02EwbQKjpjtvBqJr3L5Mxtcwzd53K28Mksxs0Od0H+WUgw/RF5sZDsjkMz5rz1ep12s8NPhp9uPv27ot2bXM8y1Rnc6zWjoB/C2uHaMudYyZDlx8SpJRYRHEOy0dd5Pisyy69N8Ipo8VzmWNzVTPFLEpcPawWAXe8BfbioPptrJp6NhG0HSEZNFiT0HHqcv0XfcimjiO/KGEZqnMsvSrHo6djnPc1oaLknc0cz+w4lefdJdIHV84NiIWXEbeNjvc7vK+NIdI566TalJDL3bECbDvceLu/wArKZ6r9BzLI2olb9TG67AR/VkacrfA07+ZFua6dNpJtz8279XlHp+Vbl3d4aelr6LYeYaOmiIs5kTdocnHtOHgXEeCkMbMl0UsBO9bFrbLrZuURFYEREBERAREQEREBERARF1VNWyNpdI9jGje5xDWjxOSDtRQ7Fda1BDcNe6Z3KIXb+N1m+RKi1RraqZ7/R4o4YxltuvLIT8IyaPEFRMxCcSsfHdIYaSPaldmfVYLF7zyaP33BU1pRjzqyXbe1rWtv6NgAJaDa/aIuSbC/DLct5o0XVUk807jJMHBrdqx2W7INwNwzNst1uqyNIMNaYnucBdoJB4gj/PmvPX/AI1RRqfkbfbP4dVFjw7soD6JbrRXEIItvbfE2QuAG0WtdsWByJ4E/otYWf5+qiGK1g25CMxew77ZL7dLGpbOkOt+OhAjp2MnnLblxd9VGDu2tnNx42BGVs1VukesWvrbied/oz/ZZ9VFbkWt9b7xKjxaSuRAV1U0xDCZdV0WQ2mX39GVkZY8Uha5rhvaQR1BuFf+hdfT1zA8m7rD6snc72mkcx8xmqI+jLIw+slp37cMjmO+R68D4rg1mji/tq86emtu7sz7vWWHxMaAGgADlYLYArzrhmuqrjAEsbJLe0Dsk/I/qs2q191RFo4WNPMkH5WWFu3do42fx/teqaZ5yvxzwBnuUa0i1iUVGD6SVpdwY03J8t/hdefcX1h4hVXEk7mtPssu0ee/5qPiMk3Ny47ySXOPiV0xZu1/VOPv+P5Z7qYWJpZrnqKm7KceiiPtH1iO5v8AN+gVfnakeXOLnPcc3uJLiepW80f0Jqasj0UZ2eMjrtYPHj4XVw6HaqIqbZe8ekmHtuHZafgbw6nPotaLdu19Mc+vmrMzV2hWg2q50pbLUtLYsi2LMPk+1xa35nu3q6qDCwxrQAGtaAA0AABo3ADgFmwUTWrIVpzPZEYfLW2X0iKUiIiAiIgIiICLhzgMzuHHgo7i2sKgp7h9Qxzh7Ed5XX5di4B6kIJGiqnFteQzFNTk8nyut+Rn/JQrFtZVfUXDp3MafZi+qH4h2j4lRuhaKZX3imP09MLzzRR9znAOPRu8+AUMxfXVSR3EDJZ3c/6Ufm7tflVJOmuSTmTvJzJ6kr5LlXctFCd4trcrpriMxwNPuNDn2+2+/wAgFE6yvkmdtSySSO957nPPhtHJYbHlbCloOLt3u/yo5knEPimpS/fcN58T0/lb2nis0WAA3Ady6oafid3L+Vn09O97gGDqLZ9e5VqmI4hMRM8y+qCrfE7ajdY7jyIHMLNqZpp23kdsx35ZuPwt4/otzguim1a4ufyjoOKmtDonE2zntDnd+f6rknSW67nzJpjd6rfMmIxCnpsJnmBZFHZnRz3O+1sA36ZBRjHtD6mKxMU5bcDaMbm9o8hmeC9RxxBos0ADkMl9ruop2zljM5jDy/hGrLEKi2xTSNafaktC2337E+AU1wrUBKbGoqI2fDG10h/E6w+RV1otMyriEBw7Uph0dttssp+N5A8mWW2bqyw0C30SL85PmSpQirhKB4pqaoJQdhj4ncC1xt5G4UBx7UjUx3MDmyt4D1X/AMH5K+kU8x0PJ9ZoTVxmz6eYfdcR5i65otB6yQ2ZTTH7jgPMr1fZFbdKuHn3B9SVZJYy7ETe/tO8h/KsLR/U5SQWdIPSvHF1iL9zd3ndWAirMzKcMenoGMADWgAblkIijCRERSCIiAiLT6U6TxUMDpZczujjHrSScGj9SeACDcLExDF4YBtTSxRjm9zW36XOfgqKxbWbiFSSGyeiYdzIuyfx5vPmOi1UGjdZUO2hFPIXb3EOuernfyq7ltq2cV1x0MVxF6Wd3wN2WX+0+3yBUPxbXPVvuIWRQt55yv8AN3Z/KsXDtUlc/MtjjHxOz8gpDRakf/tUdQxv7lRmThW+JaRVNSfr5ppByLjseDB2R4BYB6eA3q+KDVJQR+sx8h+Jxt5DJSKh0bpYf6cELe8NbfzUYmU7oec6TRuqm/pU8zr8dlwHmclIKDU/XyWLmxxj4nC/kLq/Q225cqdpvlU1BqM3emqPBjQPm5bqTVthlJEZJ9otbvc9xzPING8nkFI9J9LoaJl3nakI7EQI2nd591vefC6p/GsenrZNuV2Q9VguI4weDRz795U7Y81d0yY1Wwyv2aaBsUQPZFh6R/e88Og+axoaaxz3/osygwxzjZo6uOQ8VM8B0PJINrn3iMh0H7rKas8UrxERzKN4ZgD5CCQQOXtHoOA7yp5gmiQaBcBo5cT15rf0GDsiGQuefes9Xpo9VZqmXVT0rWCzQu1EWioiIgIiICIiAiIgIiICIiAiIgIiICIiAtdimj1PUuY6eJkpjDtjbu4N2rX7O72Rw4LYogwKTAqeL+nDE3o1oWcG23LlEBERARF8TTNY0ucQ1rRcuJAAA3kk7gg+1CtMNYbKfaip9l8+5zt7Ij/ud3bhx5LQaZayTJtRUhLY9zpsw945M4tb37z3cYZh+HPmNmC/fwHVJmI7O+nEsj5nufI5znON3OJu5xUiwTRl8hHZIHLj48v1Ui0a0EtZz/M/sOCndHQMiFmgdVlMTX2tmI6afBtFWRgbQGXs8At+xgAsBYL6RaREQqIiKQREQEREBERAREQEREBERAREQEREBERAREQEREBERARFo9J9LYaJl39qVw7EQPad3n3W9/ldBsMWxeKmjMkzg1o83Hg1o4nuVO6V6aS1rtgAsgB7MQzLjwL7ese7cPmuuqqKrEptp9yMw0Z+jYOTG/5fiVN9GtXrY7Ok3/mP8DuHzUTPoIbgGhEk5BeCB7v8nh0/RWjguiscDRkCRw4BbenpWsFmgALtURT5ylwAuURWQIiICIiAiIgIiICIiAiIgIiICIiAiIgIiICIiAiIgIiICIuiupzJG9jXujLmkB7fWaTxHegjGl2nTae8MAElUcrDNsX2ubvh87cYvg+gs9U8zVTndo3JdvPX+BkpvguhVPTZgF7+L3Zknmt8AoGvwvAooGgMaLgb+K2KIpBERAREQEREBERAREQEREBERAREQEREBERAREQEREBERAREQEREBERAREQEREBERAREQEREBERAREQEREBERAREQEREBERAREQEREBERAREQf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>
              <a:solidFill>
                <a:prstClr val="black"/>
              </a:solidFill>
            </a:endParaRPr>
          </a:p>
        </p:txBody>
      </p:sp>
      <p:pic>
        <p:nvPicPr>
          <p:cNvPr id="23558" name="Picture 6" descr="http://www.nexus-euro.ie/media/catalog/product/cache/3/image/9df78eab33525d08d6e5fb8d27136e95/G/e/General-scissors_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012" y="3867975"/>
            <a:ext cx="2742941" cy="171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000" y="1269000"/>
            <a:ext cx="2688000" cy="432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000" y="1269000"/>
            <a:ext cx="2688000" cy="432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000" y="1269000"/>
            <a:ext cx="2688000" cy="432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61209" y="5127335"/>
            <a:ext cx="1176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>
                <a:solidFill>
                  <a:srgbClr val="D34817"/>
                </a:solidFill>
                <a:latin typeface="Calibri" pitchFamily="34" charset="0"/>
              </a:rPr>
              <a:t>6</a:t>
            </a:r>
            <a:r>
              <a:rPr lang="en-IE" sz="2400" b="1" dirty="0" smtClean="0">
                <a:solidFill>
                  <a:srgbClr val="D34817"/>
                </a:solidFill>
                <a:latin typeface="Calibri" pitchFamily="34" charset="0"/>
              </a:rPr>
              <a:t>cm</a:t>
            </a:r>
            <a:endParaRPr lang="en-IE" sz="2400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16000" y="3132961"/>
            <a:ext cx="1176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>
                <a:solidFill>
                  <a:srgbClr val="D34817"/>
                </a:solidFill>
                <a:latin typeface="Calibri" pitchFamily="34" charset="0"/>
              </a:rPr>
              <a:t>9</a:t>
            </a:r>
            <a:r>
              <a:rPr lang="en-IE" sz="2400" b="1" dirty="0" smtClean="0">
                <a:solidFill>
                  <a:srgbClr val="D34817"/>
                </a:solidFill>
                <a:latin typeface="Calibri" pitchFamily="34" charset="0"/>
              </a:rPr>
              <a:t>cm</a:t>
            </a:r>
            <a:endParaRPr lang="en-IE" sz="2400" b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31371" y="5173383"/>
            <a:ext cx="1176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>
                <a:solidFill>
                  <a:srgbClr val="D34817"/>
                </a:solidFill>
                <a:latin typeface="Calibri" pitchFamily="34" charset="0"/>
              </a:rPr>
              <a:t>4</a:t>
            </a:r>
            <a:r>
              <a:rPr lang="en-IE" sz="2400" b="1" dirty="0" smtClean="0">
                <a:solidFill>
                  <a:srgbClr val="D34817"/>
                </a:solidFill>
                <a:latin typeface="Calibri" pitchFamily="34" charset="0"/>
              </a:rPr>
              <a:t>cm</a:t>
            </a:r>
            <a:endParaRPr lang="en-IE" sz="2400" b="1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69155" y="2204864"/>
            <a:ext cx="2847061" cy="3046988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isometricOffAxis2Right"/>
              <a:lightRig rig="threePt" dir="t"/>
            </a:scene3d>
          </a:bodyPr>
          <a:lstStyle/>
          <a:p>
            <a:pPr algn="just"/>
            <a:r>
              <a:rPr lang="en-US" sz="9600" b="1" dirty="0" smtClean="0">
                <a:ln w="24500" cmpd="dbl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Juice</a:t>
            </a:r>
          </a:p>
          <a:p>
            <a:pPr algn="just"/>
            <a:r>
              <a:rPr lang="en-US" sz="9600" b="1" dirty="0" smtClean="0">
                <a:ln w="24500" cmpd="dbl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Box</a:t>
            </a:r>
          </a:p>
        </p:txBody>
      </p:sp>
      <p:sp>
        <p:nvSpPr>
          <p:cNvPr id="23" name="Oval 22"/>
          <p:cNvSpPr/>
          <p:nvPr/>
        </p:nvSpPr>
        <p:spPr>
          <a:xfrm>
            <a:off x="5248625" y="1916832"/>
            <a:ext cx="252447" cy="21602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white"/>
              </a:solidFill>
            </a:endParaRPr>
          </a:p>
        </p:txBody>
      </p:sp>
      <p:sp>
        <p:nvSpPr>
          <p:cNvPr id="24" name="Can 23"/>
          <p:cNvSpPr/>
          <p:nvPr/>
        </p:nvSpPr>
        <p:spPr>
          <a:xfrm rot="1408474">
            <a:off x="5479964" y="1220720"/>
            <a:ext cx="83035" cy="917718"/>
          </a:xfrm>
          <a:prstGeom prst="ca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96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Strategy Used</a:t>
            </a:r>
            <a:endParaRPr lang="en-I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pPr/>
              <a:t>22</a:t>
            </a:fld>
            <a:endParaRPr lang="en-IE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285959"/>
              </p:ext>
            </p:extLst>
          </p:nvPr>
        </p:nvGraphicFramePr>
        <p:xfrm>
          <a:off x="972000" y="369000"/>
          <a:ext cx="7200000" cy="612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000"/>
                <a:gridCol w="1440000"/>
                <a:gridCol w="2160000"/>
                <a:gridCol w="1440000"/>
              </a:tblGrid>
              <a:tr h="14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E" dirty="0" smtClean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FF7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C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FF7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CD5"/>
                    </a:solidFill>
                  </a:tcPr>
                </a:tc>
              </a:tr>
              <a:tr h="14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215977"/>
              </p:ext>
            </p:extLst>
          </p:nvPr>
        </p:nvGraphicFramePr>
        <p:xfrm>
          <a:off x="972000" y="369000"/>
          <a:ext cx="7200000" cy="612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000"/>
                <a:gridCol w="1440000"/>
                <a:gridCol w="2160000"/>
                <a:gridCol w="1440000"/>
              </a:tblGrid>
              <a:tr h="14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E" dirty="0" smtClean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1995642"/>
              </p:ext>
            </p:extLst>
          </p:nvPr>
        </p:nvGraphicFramePr>
        <p:xfrm>
          <a:off x="972000" y="369000"/>
          <a:ext cx="7200000" cy="612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000"/>
                <a:gridCol w="1440000"/>
                <a:gridCol w="2160000"/>
                <a:gridCol w="1440000"/>
              </a:tblGrid>
              <a:tr h="1440000">
                <a:tc>
                  <a:txBody>
                    <a:bodyPr/>
                    <a:lstStyle/>
                    <a:p>
                      <a:pPr algn="ctr"/>
                      <a:endParaRPr lang="en-IE" sz="8000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8000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8000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8000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0000">
                <a:tc>
                  <a:txBody>
                    <a:bodyPr/>
                    <a:lstStyle/>
                    <a:p>
                      <a:pPr algn="ctr"/>
                      <a:r>
                        <a:rPr lang="en-IE" sz="8000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A</a:t>
                      </a:r>
                      <a:endParaRPr lang="en-IE" sz="8000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FF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8000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B</a:t>
                      </a:r>
                      <a:endParaRPr lang="en-IE" sz="8000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C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8000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A</a:t>
                      </a:r>
                      <a:endParaRPr lang="en-IE" sz="8000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FF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8000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B</a:t>
                      </a:r>
                      <a:endParaRPr lang="en-IE" sz="8000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CD5"/>
                    </a:solidFill>
                  </a:tcPr>
                </a:tc>
              </a:tr>
              <a:tr h="1440000">
                <a:tc>
                  <a:txBody>
                    <a:bodyPr/>
                    <a:lstStyle/>
                    <a:p>
                      <a:pPr algn="ctr"/>
                      <a:endParaRPr lang="en-IE" sz="8000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8000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8000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C</a:t>
                      </a:r>
                      <a:endParaRPr lang="en-IE" sz="8000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8000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9942972"/>
              </p:ext>
            </p:extLst>
          </p:nvPr>
        </p:nvGraphicFramePr>
        <p:xfrm>
          <a:off x="972000" y="369000"/>
          <a:ext cx="7200000" cy="612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000"/>
                <a:gridCol w="1440000"/>
                <a:gridCol w="2160000"/>
                <a:gridCol w="1440000"/>
              </a:tblGrid>
              <a:tr h="1440000">
                <a:tc>
                  <a:txBody>
                    <a:bodyPr/>
                    <a:lstStyle/>
                    <a:p>
                      <a:pPr algn="ctr"/>
                      <a:endParaRPr lang="en-IE" sz="5400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5400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5400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Top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5400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0000">
                <a:tc>
                  <a:txBody>
                    <a:bodyPr/>
                    <a:lstStyle/>
                    <a:p>
                      <a:pPr algn="ctr"/>
                      <a:r>
                        <a:rPr lang="en-IE" sz="5400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Back</a:t>
                      </a:r>
                      <a:endParaRPr lang="en-IE" sz="5400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FF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5400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Side</a:t>
                      </a:r>
                      <a:endParaRPr lang="en-IE" sz="5400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C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5400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Front</a:t>
                      </a:r>
                      <a:endParaRPr lang="en-IE" sz="5400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FF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5400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Side</a:t>
                      </a:r>
                      <a:endParaRPr lang="en-IE" sz="5400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CD5"/>
                    </a:solidFill>
                  </a:tcPr>
                </a:tc>
              </a:tr>
              <a:tr h="1440000">
                <a:tc>
                  <a:txBody>
                    <a:bodyPr/>
                    <a:lstStyle/>
                    <a:p>
                      <a:pPr algn="ctr"/>
                      <a:endParaRPr lang="en-IE" sz="5400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5400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5400" b="0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Base</a:t>
                      </a:r>
                      <a:endParaRPr lang="en-IE" sz="5400" b="0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5400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013176"/>
            <a:ext cx="1052800" cy="16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99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85800" y="-171400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b="1" kern="120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defRPr>
            </a:lvl1pPr>
          </a:lstStyle>
          <a:p>
            <a:r>
              <a:rPr lang="en-IE" smtClean="0">
                <a:solidFill>
                  <a:prstClr val="white"/>
                </a:solidFill>
              </a:rPr>
              <a:t>Rectangular prisms (cuboids)</a:t>
            </a:r>
            <a:endParaRPr lang="en-IE" dirty="0">
              <a:solidFill>
                <a:prstClr val="whit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pPr/>
              <a:t>23</a:t>
            </a:fld>
            <a:endParaRPr lang="en-I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38" y="885438"/>
            <a:ext cx="7188640" cy="5040000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38" y="1035438"/>
            <a:ext cx="7188640" cy="5040000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38" y="1185438"/>
            <a:ext cx="7188640" cy="5040000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8" y="1335438"/>
            <a:ext cx="7188640" cy="5040000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38" y="1485438"/>
            <a:ext cx="7188640" cy="5040000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38" y="1624366"/>
            <a:ext cx="7188640" cy="5040000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Group 14"/>
          <p:cNvGrpSpPr/>
          <p:nvPr/>
        </p:nvGrpSpPr>
        <p:grpSpPr>
          <a:xfrm>
            <a:off x="6795543" y="852478"/>
            <a:ext cx="2760775" cy="2398080"/>
            <a:chOff x="6516216" y="4149080"/>
            <a:chExt cx="2760775" cy="2398080"/>
          </a:xfrm>
        </p:grpSpPr>
        <p:sp>
          <p:nvSpPr>
            <p:cNvPr id="16" name="Rectangle 15"/>
            <p:cNvSpPr/>
            <p:nvPr/>
          </p:nvSpPr>
          <p:spPr>
            <a:xfrm>
              <a:off x="6516216" y="4149080"/>
              <a:ext cx="2232248" cy="23980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prstClr val="white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656116" y="6021288"/>
              <a:ext cx="8277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2000" b="1" dirty="0">
                  <a:solidFill>
                    <a:prstClr val="black"/>
                  </a:solidFill>
                  <a:latin typeface="Calibri" pitchFamily="34" charset="0"/>
                </a:rPr>
                <a:t>3cm</a:t>
              </a:r>
              <a:endParaRPr lang="en-IE" sz="2000" b="1" dirty="0">
                <a:solidFill>
                  <a:prstClr val="black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585159" y="6109860"/>
              <a:ext cx="11765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2000" b="1" dirty="0" smtClean="0">
                  <a:solidFill>
                    <a:prstClr val="black"/>
                  </a:solidFill>
                  <a:latin typeface="Calibri" pitchFamily="34" charset="0"/>
                </a:rPr>
                <a:t>4cm</a:t>
              </a:r>
              <a:endParaRPr lang="en-IE" sz="2000" b="1" dirty="0">
                <a:solidFill>
                  <a:prstClr val="black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100392" y="5117122"/>
              <a:ext cx="11765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2000" b="1" dirty="0" smtClean="0">
                  <a:solidFill>
                    <a:prstClr val="black"/>
                  </a:solidFill>
                  <a:latin typeface="Calibri" pitchFamily="34" charset="0"/>
                </a:rPr>
                <a:t>6 cm</a:t>
              </a:r>
              <a:endParaRPr lang="en-IE" sz="2000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951" y="877428"/>
            <a:ext cx="1297111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4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28575">
            <a:noFill/>
          </a:ln>
        </p:spPr>
        <p:txBody>
          <a:bodyPr/>
          <a:lstStyle/>
          <a:p>
            <a:endParaRPr lang="en-IE"/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85800" y="-171400"/>
            <a:ext cx="7772400" cy="1143000"/>
          </a:xfrm>
          <a:prstGeom prst="rect">
            <a:avLst/>
          </a:prstGeom>
          <a:ln w="28575">
            <a:noFill/>
          </a:ln>
        </p:spPr>
        <p:txBody>
          <a:bodyPr bIns="91440" anchor="b" anchorCtr="0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b="1" kern="120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defRPr>
            </a:lvl1pPr>
          </a:lstStyle>
          <a:p>
            <a:r>
              <a:rPr lang="en-IE" smtClean="0">
                <a:solidFill>
                  <a:prstClr val="white"/>
                </a:solidFill>
              </a:rPr>
              <a:t>Rectangular prisms (cuboids)</a:t>
            </a:r>
            <a:endParaRPr lang="en-IE" dirty="0">
              <a:solidFill>
                <a:prstClr val="whit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pPr/>
              <a:t>24</a:t>
            </a:fld>
            <a:endParaRPr lang="en-I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54" y="877855"/>
            <a:ext cx="7188642" cy="5040000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54" y="1027855"/>
            <a:ext cx="7188642" cy="5040000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54" y="1177855"/>
            <a:ext cx="7188642" cy="5040000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54" y="1327855"/>
            <a:ext cx="7188642" cy="5040000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41" y="1469136"/>
            <a:ext cx="7188642" cy="5040000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Group 13"/>
          <p:cNvGrpSpPr/>
          <p:nvPr/>
        </p:nvGrpSpPr>
        <p:grpSpPr>
          <a:xfrm>
            <a:off x="6795543" y="852478"/>
            <a:ext cx="2760775" cy="2398080"/>
            <a:chOff x="6516216" y="4149080"/>
            <a:chExt cx="2760775" cy="2398080"/>
          </a:xfrm>
        </p:grpSpPr>
        <p:sp>
          <p:nvSpPr>
            <p:cNvPr id="15" name="Rectangle 14"/>
            <p:cNvSpPr/>
            <p:nvPr/>
          </p:nvSpPr>
          <p:spPr>
            <a:xfrm>
              <a:off x="6516216" y="4149080"/>
              <a:ext cx="2232248" cy="23980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prstClr val="white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656116" y="6021288"/>
              <a:ext cx="8277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2000" b="1" dirty="0">
                  <a:solidFill>
                    <a:prstClr val="black"/>
                  </a:solidFill>
                  <a:latin typeface="Calibri" pitchFamily="34" charset="0"/>
                </a:rPr>
                <a:t>3cm</a:t>
              </a:r>
              <a:endParaRPr lang="en-IE" sz="2000" b="1" dirty="0">
                <a:solidFill>
                  <a:prstClr val="black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585159" y="6109860"/>
              <a:ext cx="11765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2000" b="1" dirty="0" smtClean="0">
                  <a:solidFill>
                    <a:prstClr val="black"/>
                  </a:solidFill>
                  <a:latin typeface="Calibri" pitchFamily="34" charset="0"/>
                </a:rPr>
                <a:t>4cm</a:t>
              </a:r>
              <a:endParaRPr lang="en-IE" sz="2000" b="1" dirty="0">
                <a:solidFill>
                  <a:prstClr val="black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100392" y="5117122"/>
              <a:ext cx="11765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2000" b="1" dirty="0" smtClean="0">
                  <a:solidFill>
                    <a:prstClr val="black"/>
                  </a:solidFill>
                  <a:latin typeface="Calibri" pitchFamily="34" charset="0"/>
                </a:rPr>
                <a:t>6 cm</a:t>
              </a:r>
              <a:endParaRPr lang="en-IE" sz="2000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951" y="877428"/>
            <a:ext cx="1297111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41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85800" y="-171400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b="1" kern="120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defRPr>
            </a:lvl1pPr>
          </a:lstStyle>
          <a:p>
            <a:r>
              <a:rPr lang="en-IE" smtClean="0">
                <a:solidFill>
                  <a:prstClr val="white"/>
                </a:solidFill>
              </a:rPr>
              <a:t>Rectangular prisms (cuboids)</a:t>
            </a:r>
            <a:endParaRPr lang="en-IE" dirty="0">
              <a:solidFill>
                <a:prstClr val="whit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pPr/>
              <a:t>25</a:t>
            </a:fld>
            <a:endParaRPr lang="en-IE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1918541"/>
              </p:ext>
            </p:extLst>
          </p:nvPr>
        </p:nvGraphicFramePr>
        <p:xfrm>
          <a:off x="252320" y="940692"/>
          <a:ext cx="7200000" cy="540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0000"/>
                <a:gridCol w="2160000"/>
                <a:gridCol w="1440000"/>
                <a:gridCol w="2160000"/>
              </a:tblGrid>
              <a:tr h="2160000">
                <a:tc>
                  <a:txBody>
                    <a:bodyPr/>
                    <a:lstStyle/>
                    <a:p>
                      <a:pPr algn="ctr"/>
                      <a:endParaRPr lang="en-IE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36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80000">
                <a:tc>
                  <a:txBody>
                    <a:bodyPr/>
                    <a:lstStyle/>
                    <a:p>
                      <a:pPr algn="ctr"/>
                      <a:endParaRPr lang="en-IE" sz="36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3600" b="1" dirty="0" smtClean="0">
                          <a:solidFill>
                            <a:schemeClr val="tx1"/>
                          </a:solidFill>
                        </a:rPr>
                        <a:t>Base</a:t>
                      </a:r>
                      <a:endParaRPr lang="en-IE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60000">
                <a:tc>
                  <a:txBody>
                    <a:bodyPr/>
                    <a:lstStyle/>
                    <a:p>
                      <a:pPr algn="ctr"/>
                      <a:endParaRPr lang="en-IE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358330" y="971600"/>
            <a:ext cx="3672000" cy="154800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400" dirty="0" smtClean="0">
                <a:solidFill>
                  <a:srgbClr val="C00000"/>
                </a:solidFill>
                <a:latin typeface="Comic Sans MS" pitchFamily="66" charset="0"/>
              </a:rPr>
              <a:t>Draw the base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>
                <a:solidFill>
                  <a:srgbClr val="C00000"/>
                </a:solidFill>
                <a:latin typeface="Comic Sans MS" pitchFamily="66" charset="0"/>
              </a:rPr>
              <a:t>The sides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>
                <a:solidFill>
                  <a:srgbClr val="C00000"/>
                </a:solidFill>
                <a:latin typeface="Comic Sans MS" pitchFamily="66" charset="0"/>
              </a:rPr>
              <a:t>The Front and the </a:t>
            </a:r>
            <a:r>
              <a:rPr lang="en-GB" sz="2400" dirty="0" smtClean="0">
                <a:solidFill>
                  <a:srgbClr val="C00000"/>
                </a:solidFill>
                <a:latin typeface="Comic Sans MS" pitchFamily="66" charset="0"/>
              </a:rPr>
              <a:t>back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>
                <a:solidFill>
                  <a:srgbClr val="C00000"/>
                </a:solidFill>
                <a:latin typeface="Comic Sans MS" pitchFamily="66" charset="0"/>
              </a:rPr>
              <a:t>Don’t forget the top!</a:t>
            </a:r>
            <a:endParaRPr lang="en-GB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1481971"/>
              </p:ext>
            </p:extLst>
          </p:nvPr>
        </p:nvGraphicFramePr>
        <p:xfrm>
          <a:off x="252320" y="940692"/>
          <a:ext cx="7200000" cy="540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0000"/>
                <a:gridCol w="2160000"/>
                <a:gridCol w="1440000"/>
                <a:gridCol w="2160000"/>
              </a:tblGrid>
              <a:tr h="2160000">
                <a:tc>
                  <a:txBody>
                    <a:bodyPr/>
                    <a:lstStyle/>
                    <a:p>
                      <a:pPr algn="ctr"/>
                      <a:endParaRPr lang="en-IE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36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80000">
                <a:tc>
                  <a:txBody>
                    <a:bodyPr/>
                    <a:lstStyle/>
                    <a:p>
                      <a:pPr algn="ctr"/>
                      <a:endParaRPr lang="en-IE" sz="36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3600" b="1" dirty="0" smtClean="0">
                          <a:solidFill>
                            <a:schemeClr val="tx1"/>
                          </a:solidFill>
                        </a:rPr>
                        <a:t>Side</a:t>
                      </a:r>
                      <a:endParaRPr lang="en-IE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C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3600" b="1" dirty="0" smtClean="0">
                          <a:solidFill>
                            <a:schemeClr val="tx1"/>
                          </a:solidFill>
                        </a:rPr>
                        <a:t>Base</a:t>
                      </a:r>
                      <a:endParaRPr lang="en-IE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3600" b="1" dirty="0" smtClean="0">
                          <a:solidFill>
                            <a:schemeClr val="tx1"/>
                          </a:solidFill>
                        </a:rPr>
                        <a:t>Side</a:t>
                      </a:r>
                      <a:endParaRPr lang="en-IE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CD5"/>
                    </a:solidFill>
                  </a:tcPr>
                </a:tc>
              </a:tr>
              <a:tr h="2160000">
                <a:tc>
                  <a:txBody>
                    <a:bodyPr/>
                    <a:lstStyle/>
                    <a:p>
                      <a:pPr algn="ctr"/>
                      <a:endParaRPr lang="en-IE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9132628"/>
              </p:ext>
            </p:extLst>
          </p:nvPr>
        </p:nvGraphicFramePr>
        <p:xfrm>
          <a:off x="252320" y="940692"/>
          <a:ext cx="7200000" cy="540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0000"/>
                <a:gridCol w="2160000"/>
                <a:gridCol w="1440000"/>
                <a:gridCol w="2160000"/>
              </a:tblGrid>
              <a:tr h="2160000">
                <a:tc>
                  <a:txBody>
                    <a:bodyPr/>
                    <a:lstStyle/>
                    <a:p>
                      <a:pPr algn="ctr"/>
                      <a:endParaRPr lang="en-IE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3600" b="1" dirty="0" smtClean="0">
                          <a:solidFill>
                            <a:schemeClr val="tx1"/>
                          </a:solidFill>
                        </a:rPr>
                        <a:t>Back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FF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0000">
                <a:tc>
                  <a:txBody>
                    <a:bodyPr/>
                    <a:lstStyle/>
                    <a:p>
                      <a:pPr algn="ctr"/>
                      <a:endParaRPr lang="en-IE" sz="36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3600" b="1" dirty="0" smtClean="0">
                          <a:solidFill>
                            <a:schemeClr val="tx1"/>
                          </a:solidFill>
                        </a:rPr>
                        <a:t>Side</a:t>
                      </a:r>
                      <a:endParaRPr lang="en-IE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C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3600" b="1" dirty="0" smtClean="0">
                          <a:solidFill>
                            <a:schemeClr val="tx1"/>
                          </a:solidFill>
                        </a:rPr>
                        <a:t>Base</a:t>
                      </a:r>
                      <a:endParaRPr lang="en-IE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3600" b="1" dirty="0" smtClean="0">
                          <a:solidFill>
                            <a:schemeClr val="tx1"/>
                          </a:solidFill>
                        </a:rPr>
                        <a:t>Side</a:t>
                      </a:r>
                      <a:endParaRPr lang="en-IE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CD5"/>
                    </a:solidFill>
                  </a:tcPr>
                </a:tc>
              </a:tr>
              <a:tr h="2160000">
                <a:tc>
                  <a:txBody>
                    <a:bodyPr/>
                    <a:lstStyle/>
                    <a:p>
                      <a:pPr algn="ctr"/>
                      <a:endParaRPr lang="en-IE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3600" b="1" dirty="0" smtClean="0">
                          <a:solidFill>
                            <a:schemeClr val="tx1"/>
                          </a:solidFill>
                        </a:rPr>
                        <a:t>Front</a:t>
                      </a:r>
                      <a:endParaRPr lang="en-IE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FF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8291534"/>
              </p:ext>
            </p:extLst>
          </p:nvPr>
        </p:nvGraphicFramePr>
        <p:xfrm>
          <a:off x="252320" y="940692"/>
          <a:ext cx="7200000" cy="540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0000"/>
                <a:gridCol w="2160000"/>
                <a:gridCol w="1440000"/>
                <a:gridCol w="2160000"/>
              </a:tblGrid>
              <a:tr h="2160000">
                <a:tc>
                  <a:txBody>
                    <a:bodyPr/>
                    <a:lstStyle/>
                    <a:p>
                      <a:pPr algn="ctr"/>
                      <a:endParaRPr lang="en-IE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3600" b="1" dirty="0" smtClean="0">
                          <a:solidFill>
                            <a:schemeClr val="tx1"/>
                          </a:solidFill>
                        </a:rPr>
                        <a:t>Strategy </a:t>
                      </a:r>
                      <a:endParaRPr lang="en-IE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3600" b="1" dirty="0" smtClean="0">
                          <a:solidFill>
                            <a:schemeClr val="tx1"/>
                          </a:solidFill>
                        </a:rPr>
                        <a:t>Back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FF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0000">
                <a:tc>
                  <a:txBody>
                    <a:bodyPr/>
                    <a:lstStyle/>
                    <a:p>
                      <a:pPr algn="ctr"/>
                      <a:r>
                        <a:rPr lang="en-IE" sz="3600" b="1" dirty="0" smtClean="0">
                          <a:solidFill>
                            <a:schemeClr val="tx1"/>
                          </a:solidFill>
                        </a:rPr>
                        <a:t>Top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3600" b="1" dirty="0" smtClean="0">
                          <a:solidFill>
                            <a:schemeClr val="tx1"/>
                          </a:solidFill>
                        </a:rPr>
                        <a:t>Side</a:t>
                      </a:r>
                      <a:endParaRPr lang="en-IE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C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3600" b="1" dirty="0" smtClean="0">
                          <a:solidFill>
                            <a:schemeClr val="tx1"/>
                          </a:solidFill>
                        </a:rPr>
                        <a:t>Base</a:t>
                      </a:r>
                      <a:endParaRPr lang="en-IE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3600" b="1" dirty="0" smtClean="0">
                          <a:solidFill>
                            <a:schemeClr val="tx1"/>
                          </a:solidFill>
                        </a:rPr>
                        <a:t>Side</a:t>
                      </a:r>
                      <a:endParaRPr lang="en-IE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CD5"/>
                    </a:solidFill>
                  </a:tcPr>
                </a:tc>
              </a:tr>
              <a:tr h="2160000">
                <a:tc>
                  <a:txBody>
                    <a:bodyPr/>
                    <a:lstStyle/>
                    <a:p>
                      <a:pPr algn="ctr"/>
                      <a:endParaRPr lang="en-IE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3600" b="1" dirty="0" smtClean="0">
                          <a:solidFill>
                            <a:schemeClr val="tx1"/>
                          </a:solidFill>
                        </a:rPr>
                        <a:t>Front</a:t>
                      </a:r>
                      <a:endParaRPr lang="en-IE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FF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E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6707769" y="4271280"/>
            <a:ext cx="2760775" cy="2398080"/>
            <a:chOff x="6516216" y="4149080"/>
            <a:chExt cx="2760775" cy="2398080"/>
          </a:xfrm>
        </p:grpSpPr>
        <p:sp>
          <p:nvSpPr>
            <p:cNvPr id="20" name="Rectangle 19"/>
            <p:cNvSpPr/>
            <p:nvPr/>
          </p:nvSpPr>
          <p:spPr>
            <a:xfrm>
              <a:off x="6516216" y="4149080"/>
              <a:ext cx="2232248" cy="23980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prstClr val="white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656116" y="6021288"/>
              <a:ext cx="8277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2000" b="1" dirty="0">
                  <a:solidFill>
                    <a:prstClr val="black"/>
                  </a:solidFill>
                  <a:latin typeface="Calibri" pitchFamily="34" charset="0"/>
                </a:rPr>
                <a:t>3cm</a:t>
              </a:r>
              <a:endParaRPr lang="en-IE" sz="2000" b="1" dirty="0">
                <a:solidFill>
                  <a:prstClr val="black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585159" y="6109860"/>
              <a:ext cx="11765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2000" b="1" dirty="0" smtClean="0">
                  <a:solidFill>
                    <a:prstClr val="black"/>
                  </a:solidFill>
                  <a:latin typeface="Calibri" pitchFamily="34" charset="0"/>
                </a:rPr>
                <a:t>4cm</a:t>
              </a:r>
              <a:endParaRPr lang="en-IE" sz="2000" b="1" dirty="0">
                <a:solidFill>
                  <a:prstClr val="black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100392" y="5117122"/>
              <a:ext cx="11765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2000" b="1" dirty="0" smtClean="0">
                  <a:solidFill>
                    <a:prstClr val="black"/>
                  </a:solidFill>
                  <a:latin typeface="Calibri" pitchFamily="34" charset="0"/>
                </a:rPr>
                <a:t>6 cm</a:t>
              </a:r>
              <a:endParaRPr lang="en-IE" sz="2000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514" y="4293096"/>
            <a:ext cx="1297111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6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en-GB" dirty="0" smtClean="0">
                <a:solidFill>
                  <a:srgbClr val="0070C0"/>
                </a:solidFill>
                <a:latin typeface="Comic Sans MS" pitchFamily="66" charset="0"/>
              </a:rPr>
              <a:t>Drawing nets</a:t>
            </a:r>
            <a:endParaRPr lang="en-GB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5" name="Cube 4"/>
          <p:cNvSpPr/>
          <p:nvPr/>
        </p:nvSpPr>
        <p:spPr>
          <a:xfrm rot="16200000">
            <a:off x="575556" y="1880829"/>
            <a:ext cx="2304256" cy="1368152"/>
          </a:xfrm>
          <a:prstGeom prst="cub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971600" y="3429001"/>
            <a:ext cx="360040" cy="360040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403648" y="3861049"/>
            <a:ext cx="1008112" cy="0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555776" y="1772817"/>
            <a:ext cx="0" cy="1944216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619672" y="3933057"/>
            <a:ext cx="769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  <a:latin typeface="Comic Sans MS" pitchFamily="66" charset="0"/>
              </a:rPr>
              <a:t>3</a:t>
            </a:r>
            <a:r>
              <a:rPr lang="en-GB" sz="2400" dirty="0" smtClean="0">
                <a:solidFill>
                  <a:srgbClr val="C00000"/>
                </a:solidFill>
                <a:latin typeface="Comic Sans MS" pitchFamily="66" charset="0"/>
              </a:rPr>
              <a:t>cm</a:t>
            </a:r>
            <a:endParaRPr lang="en-GB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9552" y="3573017"/>
            <a:ext cx="769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C00000"/>
                </a:solidFill>
                <a:latin typeface="Comic Sans MS" pitchFamily="66" charset="0"/>
              </a:rPr>
              <a:t>2cm</a:t>
            </a:r>
            <a:endParaRPr lang="en-GB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55776" y="2420888"/>
            <a:ext cx="769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C00000"/>
                </a:solidFill>
                <a:latin typeface="Comic Sans MS" pitchFamily="66" charset="0"/>
              </a:rPr>
              <a:t>7cm</a:t>
            </a:r>
            <a:endParaRPr lang="en-GB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5" name="Cube 14"/>
          <p:cNvSpPr/>
          <p:nvPr/>
        </p:nvSpPr>
        <p:spPr>
          <a:xfrm>
            <a:off x="4860043" y="2132856"/>
            <a:ext cx="3240360" cy="792088"/>
          </a:xfrm>
          <a:prstGeom prst="cub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716027" y="2348880"/>
            <a:ext cx="0" cy="576064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860043" y="3068960"/>
            <a:ext cx="3024336" cy="0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7956387" y="2780928"/>
            <a:ext cx="216024" cy="216024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084179" y="3140968"/>
            <a:ext cx="769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  <a:latin typeface="Comic Sans MS" pitchFamily="66" charset="0"/>
              </a:rPr>
              <a:t>9</a:t>
            </a:r>
            <a:r>
              <a:rPr lang="en-GB" sz="2400" dirty="0" smtClean="0">
                <a:solidFill>
                  <a:srgbClr val="C00000"/>
                </a:solidFill>
                <a:latin typeface="Comic Sans MS" pitchFamily="66" charset="0"/>
              </a:rPr>
              <a:t>cm</a:t>
            </a:r>
            <a:endParaRPr lang="en-GB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16427" y="2924944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  <a:latin typeface="Comic Sans MS" pitchFamily="66" charset="0"/>
              </a:rPr>
              <a:t>1</a:t>
            </a:r>
            <a:r>
              <a:rPr lang="en-GB" sz="2400" dirty="0" smtClean="0">
                <a:solidFill>
                  <a:srgbClr val="C00000"/>
                </a:solidFill>
                <a:latin typeface="Comic Sans MS" pitchFamily="66" charset="0"/>
              </a:rPr>
              <a:t>cm</a:t>
            </a:r>
            <a:endParaRPr lang="en-GB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95947" y="2420888"/>
            <a:ext cx="769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C00000"/>
                </a:solidFill>
                <a:latin typeface="Comic Sans MS" pitchFamily="66" charset="0"/>
              </a:rPr>
              <a:t>2cm</a:t>
            </a:r>
            <a:endParaRPr lang="en-GB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25" name="Cube 24"/>
          <p:cNvSpPr/>
          <p:nvPr/>
        </p:nvSpPr>
        <p:spPr>
          <a:xfrm>
            <a:off x="3491880" y="4149080"/>
            <a:ext cx="2304256" cy="1944216"/>
          </a:xfrm>
          <a:prstGeom prst="cub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3347864" y="4653136"/>
            <a:ext cx="0" cy="1440160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491880" y="6237312"/>
            <a:ext cx="1800200" cy="0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5436096" y="5733256"/>
            <a:ext cx="432048" cy="432048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946253" y="6237312"/>
            <a:ext cx="769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C00000"/>
                </a:solidFill>
                <a:latin typeface="Comic Sans MS" pitchFamily="66" charset="0"/>
              </a:rPr>
              <a:t>6cm</a:t>
            </a:r>
            <a:endParaRPr lang="en-GB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580112" y="5847655"/>
            <a:ext cx="769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C00000"/>
                </a:solidFill>
                <a:latin typeface="Comic Sans MS" pitchFamily="66" charset="0"/>
              </a:rPr>
              <a:t>4cm</a:t>
            </a:r>
            <a:endParaRPr lang="en-GB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627784" y="5085184"/>
            <a:ext cx="769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C00000"/>
                </a:solidFill>
                <a:latin typeface="Comic Sans MS" pitchFamily="66" charset="0"/>
              </a:rPr>
              <a:t>5cm</a:t>
            </a:r>
            <a:endParaRPr lang="en-GB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508104" y="0"/>
            <a:ext cx="3888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400" dirty="0" smtClean="0">
                <a:solidFill>
                  <a:srgbClr val="C00000"/>
                </a:solidFill>
                <a:latin typeface="Comic Sans MS" pitchFamily="66" charset="0"/>
              </a:rPr>
              <a:t>Draw the base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>
                <a:solidFill>
                  <a:srgbClr val="C00000"/>
                </a:solidFill>
                <a:latin typeface="Comic Sans MS" pitchFamily="66" charset="0"/>
              </a:rPr>
              <a:t>The sides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>
                <a:solidFill>
                  <a:srgbClr val="C00000"/>
                </a:solidFill>
                <a:latin typeface="Comic Sans MS" pitchFamily="66" charset="0"/>
              </a:rPr>
              <a:t>The Front and the </a:t>
            </a:r>
            <a:r>
              <a:rPr lang="en-GB" sz="2400" dirty="0" smtClean="0">
                <a:solidFill>
                  <a:srgbClr val="C00000"/>
                </a:solidFill>
                <a:latin typeface="Comic Sans MS" pitchFamily="66" charset="0"/>
              </a:rPr>
              <a:t>back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>
                <a:solidFill>
                  <a:srgbClr val="C00000"/>
                </a:solidFill>
                <a:latin typeface="Comic Sans MS" pitchFamily="66" charset="0"/>
              </a:rPr>
              <a:t>Don’t forget the top!</a:t>
            </a:r>
            <a:endParaRPr lang="en-GB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1520" y="1412776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prstClr val="black"/>
                </a:solidFill>
                <a:latin typeface="Comic Sans MS" pitchFamily="66" charset="0"/>
              </a:rPr>
              <a:t>Q1</a:t>
            </a:r>
            <a:endParaRPr lang="en-GB" sz="28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067944" y="1772816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prstClr val="black"/>
                </a:solidFill>
                <a:latin typeface="Comic Sans MS" pitchFamily="66" charset="0"/>
              </a:rPr>
              <a:t>Q2</a:t>
            </a:r>
            <a:endParaRPr lang="en-GB" sz="28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131840" y="3841884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prstClr val="black"/>
                </a:solidFill>
                <a:latin typeface="Comic Sans MS" pitchFamily="66" charset="0"/>
              </a:rPr>
              <a:t>Q3</a:t>
            </a:r>
            <a:endParaRPr lang="en-GB" sz="28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51520" y="173782"/>
            <a:ext cx="5184576" cy="524182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400" dirty="0" smtClean="0">
                <a:solidFill>
                  <a:prstClr val="white"/>
                </a:solidFill>
                <a:latin typeface="Calibri" pitchFamily="34" charset="0"/>
              </a:rPr>
              <a:t>Classroom Activities</a:t>
            </a:r>
            <a:endParaRPr lang="en-IE" sz="4400" dirty="0">
              <a:solidFill>
                <a:prstClr val="white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46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be 3"/>
          <p:cNvSpPr/>
          <p:nvPr/>
        </p:nvSpPr>
        <p:spPr>
          <a:xfrm rot="16200000">
            <a:off x="93825" y="915107"/>
            <a:ext cx="2304256" cy="1368152"/>
          </a:xfrm>
          <a:prstGeom prst="cub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89869" y="2463279"/>
            <a:ext cx="360040" cy="360040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921917" y="2895327"/>
            <a:ext cx="1008112" cy="0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074045" y="807095"/>
            <a:ext cx="0" cy="1944216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137941" y="2967335"/>
            <a:ext cx="769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  <a:latin typeface="Comic Sans MS" pitchFamily="66" charset="0"/>
              </a:rPr>
              <a:t>3</a:t>
            </a:r>
            <a:r>
              <a:rPr lang="en-GB" sz="2400" dirty="0" smtClean="0">
                <a:solidFill>
                  <a:srgbClr val="C00000"/>
                </a:solidFill>
                <a:latin typeface="Comic Sans MS" pitchFamily="66" charset="0"/>
              </a:rPr>
              <a:t>cm</a:t>
            </a:r>
            <a:endParaRPr lang="en-GB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821" y="2607295"/>
            <a:ext cx="769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C00000"/>
                </a:solidFill>
                <a:latin typeface="Comic Sans MS" pitchFamily="66" charset="0"/>
              </a:rPr>
              <a:t>2cm</a:t>
            </a:r>
            <a:endParaRPr lang="en-GB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74045" y="1455166"/>
            <a:ext cx="769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C00000"/>
                </a:solidFill>
                <a:latin typeface="Comic Sans MS" pitchFamily="66" charset="0"/>
              </a:rPr>
              <a:t>7cm</a:t>
            </a:r>
            <a:endParaRPr lang="en-GB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3681720"/>
              </p:ext>
            </p:extLst>
          </p:nvPr>
        </p:nvGraphicFramePr>
        <p:xfrm>
          <a:off x="2699797" y="0"/>
          <a:ext cx="6120680" cy="6949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040"/>
                <a:gridCol w="360040"/>
                <a:gridCol w="360040"/>
                <a:gridCol w="360040"/>
                <a:gridCol w="360040"/>
                <a:gridCol w="360040"/>
                <a:gridCol w="360040"/>
                <a:gridCol w="360040"/>
                <a:gridCol w="360040"/>
                <a:gridCol w="360040"/>
                <a:gridCol w="360040"/>
                <a:gridCol w="360040"/>
                <a:gridCol w="360040"/>
                <a:gridCol w="360040"/>
                <a:gridCol w="360040"/>
                <a:gridCol w="360040"/>
                <a:gridCol w="360040"/>
              </a:tblGrid>
              <a:tr h="36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6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95536" y="3645024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prstClr val="black"/>
                </a:solidFill>
                <a:latin typeface="Comic Sans MS" pitchFamily="66" charset="0"/>
              </a:rPr>
              <a:t>Q1</a:t>
            </a:r>
            <a:endParaRPr lang="en-GB" sz="28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23960" y="2566646"/>
            <a:ext cx="108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 smtClean="0">
                <a:solidFill>
                  <a:prstClr val="black"/>
                </a:solidFill>
                <a:latin typeface="Calibri Light" pitchFamily="34" charset="0"/>
              </a:rPr>
              <a:t>Base</a:t>
            </a:r>
            <a:endParaRPr lang="en-IE" b="1" dirty="0">
              <a:solidFill>
                <a:prstClr val="black"/>
              </a:solidFill>
              <a:latin typeface="Calibri Light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99792" y="2566646"/>
            <a:ext cx="2520000" cy="7200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 smtClean="0">
                <a:solidFill>
                  <a:prstClr val="black"/>
                </a:solidFill>
                <a:latin typeface="Calibri Light" pitchFamily="34" charset="0"/>
              </a:rPr>
              <a:t>Side</a:t>
            </a:r>
            <a:endParaRPr lang="en-IE" b="1" dirty="0">
              <a:solidFill>
                <a:prstClr val="black"/>
              </a:solidFill>
              <a:latin typeface="Calibri Ligh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00192" y="2566646"/>
            <a:ext cx="2520000" cy="7200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 smtClean="0">
                <a:solidFill>
                  <a:prstClr val="black"/>
                </a:solidFill>
                <a:latin typeface="Calibri Light" pitchFamily="34" charset="0"/>
              </a:rPr>
              <a:t>Side</a:t>
            </a:r>
            <a:endParaRPr lang="en-IE" b="1" dirty="0">
              <a:solidFill>
                <a:prstClr val="black"/>
              </a:solidFill>
              <a:latin typeface="Calibri Light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 rot="5400000">
            <a:off x="4485960" y="751813"/>
            <a:ext cx="2556000" cy="1080000"/>
          </a:xfrm>
          <a:prstGeom prst="rect">
            <a:avLst/>
          </a:prstGeom>
          <a:solidFill>
            <a:srgbClr val="01FF7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IE" b="1" dirty="0" smtClean="0">
                <a:solidFill>
                  <a:prstClr val="black"/>
                </a:solidFill>
                <a:latin typeface="Calibri Light" pitchFamily="34" charset="0"/>
              </a:rPr>
              <a:t>Back</a:t>
            </a:r>
            <a:endParaRPr lang="en-IE" b="1" dirty="0">
              <a:solidFill>
                <a:prstClr val="black"/>
              </a:solidFill>
              <a:latin typeface="Calibri Light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 rot="5400000">
            <a:off x="4473149" y="4027112"/>
            <a:ext cx="2556000" cy="1080000"/>
          </a:xfrm>
          <a:prstGeom prst="rect">
            <a:avLst/>
          </a:prstGeom>
          <a:solidFill>
            <a:srgbClr val="01FF7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IE" b="1" dirty="0" smtClean="0">
                <a:solidFill>
                  <a:prstClr val="black"/>
                </a:solidFill>
                <a:latin typeface="Calibri Light" pitchFamily="34" charset="0"/>
              </a:rPr>
              <a:t>Front</a:t>
            </a:r>
            <a:endParaRPr lang="en-IE" b="1" dirty="0">
              <a:solidFill>
                <a:prstClr val="black"/>
              </a:solidFill>
              <a:latin typeface="Calibri Light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211149" y="5850056"/>
            <a:ext cx="108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 smtClean="0">
                <a:solidFill>
                  <a:prstClr val="black"/>
                </a:solidFill>
                <a:latin typeface="Calibri Light" pitchFamily="34" charset="0"/>
              </a:rPr>
              <a:t>Top</a:t>
            </a:r>
            <a:endParaRPr lang="en-IE" b="1" dirty="0">
              <a:solidFill>
                <a:prstClr val="black"/>
              </a:solidFill>
              <a:latin typeface="Calibri Ligh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9828" y="4509120"/>
            <a:ext cx="3708000" cy="151200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400" dirty="0" smtClean="0">
                <a:solidFill>
                  <a:srgbClr val="C00000"/>
                </a:solidFill>
                <a:latin typeface="Comic Sans MS" pitchFamily="66" charset="0"/>
              </a:rPr>
              <a:t>Draw the base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>
                <a:solidFill>
                  <a:srgbClr val="C00000"/>
                </a:solidFill>
                <a:latin typeface="Comic Sans MS" pitchFamily="66" charset="0"/>
              </a:rPr>
              <a:t>The sides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>
                <a:solidFill>
                  <a:srgbClr val="C00000"/>
                </a:solidFill>
                <a:latin typeface="Comic Sans MS" pitchFamily="66" charset="0"/>
              </a:rPr>
              <a:t>The Front and the back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>
                <a:solidFill>
                  <a:srgbClr val="C00000"/>
                </a:solidFill>
                <a:latin typeface="Comic Sans MS" pitchFamily="66" charset="0"/>
              </a:rPr>
              <a:t>Don’t forget the top!</a:t>
            </a:r>
            <a:endParaRPr lang="en-GB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6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  <p:bldP spid="14" grpId="0" animBg="1"/>
      <p:bldP spid="16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7"/>
          <p:cNvSpPr>
            <a:spLocks/>
          </p:cNvSpPr>
          <p:nvPr/>
        </p:nvSpPr>
        <p:spPr bwMode="auto">
          <a:xfrm>
            <a:off x="3203848" y="3212612"/>
            <a:ext cx="3133060" cy="2160604"/>
          </a:xfrm>
          <a:custGeom>
            <a:avLst/>
            <a:gdLst>
              <a:gd name="T0" fmla="*/ 2145 w 2376"/>
              <a:gd name="T1" fmla="*/ 1136 h 2374"/>
              <a:gd name="T2" fmla="*/ 2092 w 2376"/>
              <a:gd name="T3" fmla="*/ 1169 h 2374"/>
              <a:gd name="T4" fmla="*/ 2056 w 2376"/>
              <a:gd name="T5" fmla="*/ 1218 h 2374"/>
              <a:gd name="T6" fmla="*/ 2023 w 2376"/>
              <a:gd name="T7" fmla="*/ 1248 h 2374"/>
              <a:gd name="T8" fmla="*/ 1993 w 2376"/>
              <a:gd name="T9" fmla="*/ 1241 h 2374"/>
              <a:gd name="T10" fmla="*/ 1979 w 2376"/>
              <a:gd name="T11" fmla="*/ 1198 h 2374"/>
              <a:gd name="T12" fmla="*/ 1102 w 2376"/>
              <a:gd name="T13" fmla="*/ 393 h 2374"/>
              <a:gd name="T14" fmla="*/ 1072 w 2376"/>
              <a:gd name="T15" fmla="*/ 371 h 2374"/>
              <a:gd name="T16" fmla="*/ 1080 w 2376"/>
              <a:gd name="T17" fmla="*/ 338 h 2374"/>
              <a:gd name="T18" fmla="*/ 1113 w 2376"/>
              <a:gd name="T19" fmla="*/ 314 h 2374"/>
              <a:gd name="T20" fmla="*/ 1168 w 2376"/>
              <a:gd name="T21" fmla="*/ 265 h 2374"/>
              <a:gd name="T22" fmla="*/ 1192 w 2376"/>
              <a:gd name="T23" fmla="*/ 200 h 2374"/>
              <a:gd name="T24" fmla="*/ 1183 w 2376"/>
              <a:gd name="T25" fmla="*/ 130 h 2374"/>
              <a:gd name="T26" fmla="*/ 1126 w 2376"/>
              <a:gd name="T27" fmla="*/ 54 h 2374"/>
              <a:gd name="T28" fmla="*/ 1032 w 2376"/>
              <a:gd name="T29" fmla="*/ 9 h 2374"/>
              <a:gd name="T30" fmla="*/ 939 w 2376"/>
              <a:gd name="T31" fmla="*/ 2 h 2374"/>
              <a:gd name="T32" fmla="*/ 835 w 2376"/>
              <a:gd name="T33" fmla="*/ 32 h 2374"/>
              <a:gd name="T34" fmla="*/ 761 w 2376"/>
              <a:gd name="T35" fmla="*/ 97 h 2374"/>
              <a:gd name="T36" fmla="*/ 734 w 2376"/>
              <a:gd name="T37" fmla="*/ 184 h 2374"/>
              <a:gd name="T38" fmla="*/ 746 w 2376"/>
              <a:gd name="T39" fmla="*/ 242 h 2374"/>
              <a:gd name="T40" fmla="*/ 788 w 2376"/>
              <a:gd name="T41" fmla="*/ 296 h 2374"/>
              <a:gd name="T42" fmla="*/ 833 w 2376"/>
              <a:gd name="T43" fmla="*/ 326 h 2374"/>
              <a:gd name="T44" fmla="*/ 855 w 2376"/>
              <a:gd name="T45" fmla="*/ 359 h 2374"/>
              <a:gd name="T46" fmla="*/ 840 w 2376"/>
              <a:gd name="T47" fmla="*/ 386 h 2374"/>
              <a:gd name="T48" fmla="*/ 0 w 2376"/>
              <a:gd name="T49" fmla="*/ 395 h 2374"/>
              <a:gd name="T50" fmla="*/ 24 w 2376"/>
              <a:gd name="T51" fmla="*/ 1250 h 2374"/>
              <a:gd name="T52" fmla="*/ 72 w 2376"/>
              <a:gd name="T53" fmla="*/ 1208 h 2374"/>
              <a:gd name="T54" fmla="*/ 111 w 2376"/>
              <a:gd name="T55" fmla="*/ 1160 h 2374"/>
              <a:gd name="T56" fmla="*/ 169 w 2376"/>
              <a:gd name="T57" fmla="*/ 1132 h 2374"/>
              <a:gd name="T58" fmla="*/ 238 w 2376"/>
              <a:gd name="T59" fmla="*/ 1133 h 2374"/>
              <a:gd name="T60" fmla="*/ 319 w 2376"/>
              <a:gd name="T61" fmla="*/ 1181 h 2374"/>
              <a:gd name="T62" fmla="*/ 371 w 2376"/>
              <a:gd name="T63" fmla="*/ 1268 h 2374"/>
              <a:gd name="T64" fmla="*/ 386 w 2376"/>
              <a:gd name="T65" fmla="*/ 1358 h 2374"/>
              <a:gd name="T66" fmla="*/ 364 w 2376"/>
              <a:gd name="T67" fmla="*/ 1467 h 2374"/>
              <a:gd name="T68" fmla="*/ 304 w 2376"/>
              <a:gd name="T69" fmla="*/ 1547 h 2374"/>
              <a:gd name="T70" fmla="*/ 220 w 2376"/>
              <a:gd name="T71" fmla="*/ 1586 h 2374"/>
              <a:gd name="T72" fmla="*/ 156 w 2376"/>
              <a:gd name="T73" fmla="*/ 1579 h 2374"/>
              <a:gd name="T74" fmla="*/ 102 w 2376"/>
              <a:gd name="T75" fmla="*/ 1547 h 2374"/>
              <a:gd name="T76" fmla="*/ 63 w 2376"/>
              <a:gd name="T77" fmla="*/ 1492 h 2374"/>
              <a:gd name="T78" fmla="*/ 15 w 2376"/>
              <a:gd name="T79" fmla="*/ 1467 h 2374"/>
              <a:gd name="T80" fmla="*/ 1979 w 2376"/>
              <a:gd name="T81" fmla="*/ 1519 h 2374"/>
              <a:gd name="T82" fmla="*/ 1988 w 2376"/>
              <a:gd name="T83" fmla="*/ 1482 h 2374"/>
              <a:gd name="T84" fmla="*/ 2017 w 2376"/>
              <a:gd name="T85" fmla="*/ 1467 h 2374"/>
              <a:gd name="T86" fmla="*/ 2050 w 2376"/>
              <a:gd name="T87" fmla="*/ 1488 h 2374"/>
              <a:gd name="T88" fmla="*/ 2078 w 2376"/>
              <a:gd name="T89" fmla="*/ 1532 h 2374"/>
              <a:gd name="T90" fmla="*/ 2132 w 2376"/>
              <a:gd name="T91" fmla="*/ 1574 h 2374"/>
              <a:gd name="T92" fmla="*/ 2190 w 2376"/>
              <a:gd name="T93" fmla="*/ 1588 h 2374"/>
              <a:gd name="T94" fmla="*/ 2278 w 2376"/>
              <a:gd name="T95" fmla="*/ 1559 h 2374"/>
              <a:gd name="T96" fmla="*/ 2344 w 2376"/>
              <a:gd name="T97" fmla="*/ 1486 h 2374"/>
              <a:gd name="T98" fmla="*/ 2374 w 2376"/>
              <a:gd name="T99" fmla="*/ 1381 h 2374"/>
              <a:gd name="T100" fmla="*/ 2367 w 2376"/>
              <a:gd name="T101" fmla="*/ 1290 h 2374"/>
              <a:gd name="T102" fmla="*/ 2322 w 2376"/>
              <a:gd name="T103" fmla="*/ 1196 h 2374"/>
              <a:gd name="T104" fmla="*/ 2246 w 2376"/>
              <a:gd name="T105" fmla="*/ 1139 h 2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376" h="2374">
                <a:moveTo>
                  <a:pt x="2190" y="1129"/>
                </a:moveTo>
                <a:lnTo>
                  <a:pt x="2190" y="1129"/>
                </a:lnTo>
                <a:lnTo>
                  <a:pt x="2174" y="1129"/>
                </a:lnTo>
                <a:lnTo>
                  <a:pt x="2159" y="1132"/>
                </a:lnTo>
                <a:lnTo>
                  <a:pt x="2145" y="1136"/>
                </a:lnTo>
                <a:lnTo>
                  <a:pt x="2132" y="1141"/>
                </a:lnTo>
                <a:lnTo>
                  <a:pt x="2121" y="1147"/>
                </a:lnTo>
                <a:lnTo>
                  <a:pt x="2110" y="1154"/>
                </a:lnTo>
                <a:lnTo>
                  <a:pt x="2101" y="1162"/>
                </a:lnTo>
                <a:lnTo>
                  <a:pt x="2092" y="1169"/>
                </a:lnTo>
                <a:lnTo>
                  <a:pt x="2078" y="1184"/>
                </a:lnTo>
                <a:lnTo>
                  <a:pt x="2069" y="1196"/>
                </a:lnTo>
                <a:lnTo>
                  <a:pt x="2062" y="1210"/>
                </a:lnTo>
                <a:lnTo>
                  <a:pt x="2062" y="1210"/>
                </a:lnTo>
                <a:lnTo>
                  <a:pt x="2056" y="1218"/>
                </a:lnTo>
                <a:lnTo>
                  <a:pt x="2050" y="1227"/>
                </a:lnTo>
                <a:lnTo>
                  <a:pt x="2044" y="1235"/>
                </a:lnTo>
                <a:lnTo>
                  <a:pt x="2036" y="1241"/>
                </a:lnTo>
                <a:lnTo>
                  <a:pt x="2030" y="1245"/>
                </a:lnTo>
                <a:lnTo>
                  <a:pt x="2023" y="1248"/>
                </a:lnTo>
                <a:lnTo>
                  <a:pt x="2017" y="1250"/>
                </a:lnTo>
                <a:lnTo>
                  <a:pt x="2009" y="1250"/>
                </a:lnTo>
                <a:lnTo>
                  <a:pt x="2003" y="1248"/>
                </a:lnTo>
                <a:lnTo>
                  <a:pt x="1999" y="1245"/>
                </a:lnTo>
                <a:lnTo>
                  <a:pt x="1993" y="1241"/>
                </a:lnTo>
                <a:lnTo>
                  <a:pt x="1988" y="1235"/>
                </a:lnTo>
                <a:lnTo>
                  <a:pt x="1985" y="1227"/>
                </a:lnTo>
                <a:lnTo>
                  <a:pt x="1982" y="1218"/>
                </a:lnTo>
                <a:lnTo>
                  <a:pt x="1981" y="1208"/>
                </a:lnTo>
                <a:lnTo>
                  <a:pt x="1979" y="1198"/>
                </a:lnTo>
                <a:lnTo>
                  <a:pt x="1979" y="395"/>
                </a:lnTo>
                <a:lnTo>
                  <a:pt x="1125" y="395"/>
                </a:lnTo>
                <a:lnTo>
                  <a:pt x="1125" y="395"/>
                </a:lnTo>
                <a:lnTo>
                  <a:pt x="1113" y="395"/>
                </a:lnTo>
                <a:lnTo>
                  <a:pt x="1102" y="393"/>
                </a:lnTo>
                <a:lnTo>
                  <a:pt x="1093" y="390"/>
                </a:lnTo>
                <a:lnTo>
                  <a:pt x="1086" y="386"/>
                </a:lnTo>
                <a:lnTo>
                  <a:pt x="1080" y="381"/>
                </a:lnTo>
                <a:lnTo>
                  <a:pt x="1075" y="377"/>
                </a:lnTo>
                <a:lnTo>
                  <a:pt x="1072" y="371"/>
                </a:lnTo>
                <a:lnTo>
                  <a:pt x="1071" y="365"/>
                </a:lnTo>
                <a:lnTo>
                  <a:pt x="1071" y="359"/>
                </a:lnTo>
                <a:lnTo>
                  <a:pt x="1072" y="351"/>
                </a:lnTo>
                <a:lnTo>
                  <a:pt x="1075" y="345"/>
                </a:lnTo>
                <a:lnTo>
                  <a:pt x="1080" y="338"/>
                </a:lnTo>
                <a:lnTo>
                  <a:pt x="1086" y="332"/>
                </a:lnTo>
                <a:lnTo>
                  <a:pt x="1093" y="326"/>
                </a:lnTo>
                <a:lnTo>
                  <a:pt x="1102" y="319"/>
                </a:lnTo>
                <a:lnTo>
                  <a:pt x="1113" y="314"/>
                </a:lnTo>
                <a:lnTo>
                  <a:pt x="1113" y="314"/>
                </a:lnTo>
                <a:lnTo>
                  <a:pt x="1125" y="307"/>
                </a:lnTo>
                <a:lnTo>
                  <a:pt x="1138" y="296"/>
                </a:lnTo>
                <a:lnTo>
                  <a:pt x="1153" y="283"/>
                </a:lnTo>
                <a:lnTo>
                  <a:pt x="1160" y="275"/>
                </a:lnTo>
                <a:lnTo>
                  <a:pt x="1168" y="265"/>
                </a:lnTo>
                <a:lnTo>
                  <a:pt x="1174" y="254"/>
                </a:lnTo>
                <a:lnTo>
                  <a:pt x="1180" y="242"/>
                </a:lnTo>
                <a:lnTo>
                  <a:pt x="1186" y="230"/>
                </a:lnTo>
                <a:lnTo>
                  <a:pt x="1189" y="215"/>
                </a:lnTo>
                <a:lnTo>
                  <a:pt x="1192" y="200"/>
                </a:lnTo>
                <a:lnTo>
                  <a:pt x="1193" y="184"/>
                </a:lnTo>
                <a:lnTo>
                  <a:pt x="1193" y="184"/>
                </a:lnTo>
                <a:lnTo>
                  <a:pt x="1192" y="166"/>
                </a:lnTo>
                <a:lnTo>
                  <a:pt x="1187" y="147"/>
                </a:lnTo>
                <a:lnTo>
                  <a:pt x="1183" y="130"/>
                </a:lnTo>
                <a:lnTo>
                  <a:pt x="1174" y="112"/>
                </a:lnTo>
                <a:lnTo>
                  <a:pt x="1165" y="97"/>
                </a:lnTo>
                <a:lnTo>
                  <a:pt x="1153" y="81"/>
                </a:lnTo>
                <a:lnTo>
                  <a:pt x="1141" y="67"/>
                </a:lnTo>
                <a:lnTo>
                  <a:pt x="1126" y="54"/>
                </a:lnTo>
                <a:lnTo>
                  <a:pt x="1110" y="42"/>
                </a:lnTo>
                <a:lnTo>
                  <a:pt x="1092" y="32"/>
                </a:lnTo>
                <a:lnTo>
                  <a:pt x="1072" y="23"/>
                </a:lnTo>
                <a:lnTo>
                  <a:pt x="1053" y="15"/>
                </a:lnTo>
                <a:lnTo>
                  <a:pt x="1032" y="9"/>
                </a:lnTo>
                <a:lnTo>
                  <a:pt x="1009" y="3"/>
                </a:lnTo>
                <a:lnTo>
                  <a:pt x="987" y="2"/>
                </a:lnTo>
                <a:lnTo>
                  <a:pt x="963" y="0"/>
                </a:lnTo>
                <a:lnTo>
                  <a:pt x="963" y="0"/>
                </a:lnTo>
                <a:lnTo>
                  <a:pt x="939" y="2"/>
                </a:lnTo>
                <a:lnTo>
                  <a:pt x="917" y="3"/>
                </a:lnTo>
                <a:lnTo>
                  <a:pt x="894" y="9"/>
                </a:lnTo>
                <a:lnTo>
                  <a:pt x="873" y="15"/>
                </a:lnTo>
                <a:lnTo>
                  <a:pt x="854" y="23"/>
                </a:lnTo>
                <a:lnTo>
                  <a:pt x="835" y="32"/>
                </a:lnTo>
                <a:lnTo>
                  <a:pt x="817" y="42"/>
                </a:lnTo>
                <a:lnTo>
                  <a:pt x="802" y="54"/>
                </a:lnTo>
                <a:lnTo>
                  <a:pt x="787" y="67"/>
                </a:lnTo>
                <a:lnTo>
                  <a:pt x="773" y="81"/>
                </a:lnTo>
                <a:lnTo>
                  <a:pt x="761" y="97"/>
                </a:lnTo>
                <a:lnTo>
                  <a:pt x="752" y="112"/>
                </a:lnTo>
                <a:lnTo>
                  <a:pt x="745" y="130"/>
                </a:lnTo>
                <a:lnTo>
                  <a:pt x="739" y="147"/>
                </a:lnTo>
                <a:lnTo>
                  <a:pt x="734" y="166"/>
                </a:lnTo>
                <a:lnTo>
                  <a:pt x="734" y="184"/>
                </a:lnTo>
                <a:lnTo>
                  <a:pt x="734" y="184"/>
                </a:lnTo>
                <a:lnTo>
                  <a:pt x="734" y="200"/>
                </a:lnTo>
                <a:lnTo>
                  <a:pt x="737" y="215"/>
                </a:lnTo>
                <a:lnTo>
                  <a:pt x="742" y="230"/>
                </a:lnTo>
                <a:lnTo>
                  <a:pt x="746" y="242"/>
                </a:lnTo>
                <a:lnTo>
                  <a:pt x="752" y="254"/>
                </a:lnTo>
                <a:lnTo>
                  <a:pt x="760" y="265"/>
                </a:lnTo>
                <a:lnTo>
                  <a:pt x="766" y="275"/>
                </a:lnTo>
                <a:lnTo>
                  <a:pt x="775" y="283"/>
                </a:lnTo>
                <a:lnTo>
                  <a:pt x="788" y="296"/>
                </a:lnTo>
                <a:lnTo>
                  <a:pt x="802" y="307"/>
                </a:lnTo>
                <a:lnTo>
                  <a:pt x="814" y="314"/>
                </a:lnTo>
                <a:lnTo>
                  <a:pt x="814" y="314"/>
                </a:lnTo>
                <a:lnTo>
                  <a:pt x="824" y="319"/>
                </a:lnTo>
                <a:lnTo>
                  <a:pt x="833" y="326"/>
                </a:lnTo>
                <a:lnTo>
                  <a:pt x="840" y="332"/>
                </a:lnTo>
                <a:lnTo>
                  <a:pt x="846" y="338"/>
                </a:lnTo>
                <a:lnTo>
                  <a:pt x="851" y="345"/>
                </a:lnTo>
                <a:lnTo>
                  <a:pt x="854" y="351"/>
                </a:lnTo>
                <a:lnTo>
                  <a:pt x="855" y="359"/>
                </a:lnTo>
                <a:lnTo>
                  <a:pt x="855" y="365"/>
                </a:lnTo>
                <a:lnTo>
                  <a:pt x="854" y="371"/>
                </a:lnTo>
                <a:lnTo>
                  <a:pt x="851" y="377"/>
                </a:lnTo>
                <a:lnTo>
                  <a:pt x="846" y="381"/>
                </a:lnTo>
                <a:lnTo>
                  <a:pt x="840" y="386"/>
                </a:lnTo>
                <a:lnTo>
                  <a:pt x="833" y="390"/>
                </a:lnTo>
                <a:lnTo>
                  <a:pt x="824" y="393"/>
                </a:lnTo>
                <a:lnTo>
                  <a:pt x="814" y="395"/>
                </a:lnTo>
                <a:lnTo>
                  <a:pt x="802" y="395"/>
                </a:lnTo>
                <a:lnTo>
                  <a:pt x="0" y="395"/>
                </a:lnTo>
                <a:lnTo>
                  <a:pt x="0" y="1236"/>
                </a:lnTo>
                <a:lnTo>
                  <a:pt x="0" y="1236"/>
                </a:lnTo>
                <a:lnTo>
                  <a:pt x="8" y="1244"/>
                </a:lnTo>
                <a:lnTo>
                  <a:pt x="15" y="1248"/>
                </a:lnTo>
                <a:lnTo>
                  <a:pt x="24" y="1250"/>
                </a:lnTo>
                <a:lnTo>
                  <a:pt x="35" y="1247"/>
                </a:lnTo>
                <a:lnTo>
                  <a:pt x="45" y="1242"/>
                </a:lnTo>
                <a:lnTo>
                  <a:pt x="54" y="1235"/>
                </a:lnTo>
                <a:lnTo>
                  <a:pt x="63" y="1223"/>
                </a:lnTo>
                <a:lnTo>
                  <a:pt x="72" y="1208"/>
                </a:lnTo>
                <a:lnTo>
                  <a:pt x="72" y="1208"/>
                </a:lnTo>
                <a:lnTo>
                  <a:pt x="80" y="1196"/>
                </a:lnTo>
                <a:lnTo>
                  <a:pt x="89" y="1183"/>
                </a:lnTo>
                <a:lnTo>
                  <a:pt x="102" y="1168"/>
                </a:lnTo>
                <a:lnTo>
                  <a:pt x="111" y="1160"/>
                </a:lnTo>
                <a:lnTo>
                  <a:pt x="120" y="1153"/>
                </a:lnTo>
                <a:lnTo>
                  <a:pt x="130" y="1147"/>
                </a:lnTo>
                <a:lnTo>
                  <a:pt x="142" y="1141"/>
                </a:lnTo>
                <a:lnTo>
                  <a:pt x="156" y="1135"/>
                </a:lnTo>
                <a:lnTo>
                  <a:pt x="169" y="1132"/>
                </a:lnTo>
                <a:lnTo>
                  <a:pt x="184" y="1129"/>
                </a:lnTo>
                <a:lnTo>
                  <a:pt x="201" y="1127"/>
                </a:lnTo>
                <a:lnTo>
                  <a:pt x="201" y="1127"/>
                </a:lnTo>
                <a:lnTo>
                  <a:pt x="220" y="1129"/>
                </a:lnTo>
                <a:lnTo>
                  <a:pt x="238" y="1133"/>
                </a:lnTo>
                <a:lnTo>
                  <a:pt x="256" y="1138"/>
                </a:lnTo>
                <a:lnTo>
                  <a:pt x="272" y="1147"/>
                </a:lnTo>
                <a:lnTo>
                  <a:pt x="289" y="1156"/>
                </a:lnTo>
                <a:lnTo>
                  <a:pt x="304" y="1168"/>
                </a:lnTo>
                <a:lnTo>
                  <a:pt x="319" y="1181"/>
                </a:lnTo>
                <a:lnTo>
                  <a:pt x="331" y="1195"/>
                </a:lnTo>
                <a:lnTo>
                  <a:pt x="343" y="1211"/>
                </a:lnTo>
                <a:lnTo>
                  <a:pt x="353" y="1229"/>
                </a:lnTo>
                <a:lnTo>
                  <a:pt x="364" y="1248"/>
                </a:lnTo>
                <a:lnTo>
                  <a:pt x="371" y="1268"/>
                </a:lnTo>
                <a:lnTo>
                  <a:pt x="377" y="1289"/>
                </a:lnTo>
                <a:lnTo>
                  <a:pt x="382" y="1311"/>
                </a:lnTo>
                <a:lnTo>
                  <a:pt x="385" y="1334"/>
                </a:lnTo>
                <a:lnTo>
                  <a:pt x="386" y="1358"/>
                </a:lnTo>
                <a:lnTo>
                  <a:pt x="386" y="1358"/>
                </a:lnTo>
                <a:lnTo>
                  <a:pt x="385" y="1381"/>
                </a:lnTo>
                <a:lnTo>
                  <a:pt x="382" y="1404"/>
                </a:lnTo>
                <a:lnTo>
                  <a:pt x="377" y="1426"/>
                </a:lnTo>
                <a:lnTo>
                  <a:pt x="371" y="1447"/>
                </a:lnTo>
                <a:lnTo>
                  <a:pt x="364" y="1467"/>
                </a:lnTo>
                <a:lnTo>
                  <a:pt x="353" y="1486"/>
                </a:lnTo>
                <a:lnTo>
                  <a:pt x="343" y="1504"/>
                </a:lnTo>
                <a:lnTo>
                  <a:pt x="331" y="1519"/>
                </a:lnTo>
                <a:lnTo>
                  <a:pt x="319" y="1534"/>
                </a:lnTo>
                <a:lnTo>
                  <a:pt x="304" y="1547"/>
                </a:lnTo>
                <a:lnTo>
                  <a:pt x="289" y="1559"/>
                </a:lnTo>
                <a:lnTo>
                  <a:pt x="272" y="1568"/>
                </a:lnTo>
                <a:lnTo>
                  <a:pt x="256" y="1577"/>
                </a:lnTo>
                <a:lnTo>
                  <a:pt x="238" y="1582"/>
                </a:lnTo>
                <a:lnTo>
                  <a:pt x="220" y="1586"/>
                </a:lnTo>
                <a:lnTo>
                  <a:pt x="201" y="1586"/>
                </a:lnTo>
                <a:lnTo>
                  <a:pt x="201" y="1586"/>
                </a:lnTo>
                <a:lnTo>
                  <a:pt x="184" y="1586"/>
                </a:lnTo>
                <a:lnTo>
                  <a:pt x="169" y="1583"/>
                </a:lnTo>
                <a:lnTo>
                  <a:pt x="156" y="1579"/>
                </a:lnTo>
                <a:lnTo>
                  <a:pt x="142" y="1574"/>
                </a:lnTo>
                <a:lnTo>
                  <a:pt x="130" y="1568"/>
                </a:lnTo>
                <a:lnTo>
                  <a:pt x="120" y="1561"/>
                </a:lnTo>
                <a:lnTo>
                  <a:pt x="111" y="1555"/>
                </a:lnTo>
                <a:lnTo>
                  <a:pt x="102" y="1547"/>
                </a:lnTo>
                <a:lnTo>
                  <a:pt x="89" y="1532"/>
                </a:lnTo>
                <a:lnTo>
                  <a:pt x="80" y="1519"/>
                </a:lnTo>
                <a:lnTo>
                  <a:pt x="72" y="1507"/>
                </a:lnTo>
                <a:lnTo>
                  <a:pt x="72" y="1507"/>
                </a:lnTo>
                <a:lnTo>
                  <a:pt x="63" y="1492"/>
                </a:lnTo>
                <a:lnTo>
                  <a:pt x="54" y="1480"/>
                </a:lnTo>
                <a:lnTo>
                  <a:pt x="45" y="1473"/>
                </a:lnTo>
                <a:lnTo>
                  <a:pt x="35" y="1467"/>
                </a:lnTo>
                <a:lnTo>
                  <a:pt x="24" y="1465"/>
                </a:lnTo>
                <a:lnTo>
                  <a:pt x="15" y="1467"/>
                </a:lnTo>
                <a:lnTo>
                  <a:pt x="8" y="1471"/>
                </a:lnTo>
                <a:lnTo>
                  <a:pt x="0" y="1479"/>
                </a:lnTo>
                <a:lnTo>
                  <a:pt x="0" y="2374"/>
                </a:lnTo>
                <a:lnTo>
                  <a:pt x="1979" y="2374"/>
                </a:lnTo>
                <a:lnTo>
                  <a:pt x="1979" y="1519"/>
                </a:lnTo>
                <a:lnTo>
                  <a:pt x="1979" y="1519"/>
                </a:lnTo>
                <a:lnTo>
                  <a:pt x="1981" y="1507"/>
                </a:lnTo>
                <a:lnTo>
                  <a:pt x="1982" y="1497"/>
                </a:lnTo>
                <a:lnTo>
                  <a:pt x="1985" y="1488"/>
                </a:lnTo>
                <a:lnTo>
                  <a:pt x="1988" y="1482"/>
                </a:lnTo>
                <a:lnTo>
                  <a:pt x="1993" y="1476"/>
                </a:lnTo>
                <a:lnTo>
                  <a:pt x="1999" y="1471"/>
                </a:lnTo>
                <a:lnTo>
                  <a:pt x="2003" y="1468"/>
                </a:lnTo>
                <a:lnTo>
                  <a:pt x="2009" y="1467"/>
                </a:lnTo>
                <a:lnTo>
                  <a:pt x="2017" y="1467"/>
                </a:lnTo>
                <a:lnTo>
                  <a:pt x="2023" y="1467"/>
                </a:lnTo>
                <a:lnTo>
                  <a:pt x="2030" y="1470"/>
                </a:lnTo>
                <a:lnTo>
                  <a:pt x="2036" y="1474"/>
                </a:lnTo>
                <a:lnTo>
                  <a:pt x="2044" y="1480"/>
                </a:lnTo>
                <a:lnTo>
                  <a:pt x="2050" y="1488"/>
                </a:lnTo>
                <a:lnTo>
                  <a:pt x="2056" y="1497"/>
                </a:lnTo>
                <a:lnTo>
                  <a:pt x="2062" y="1507"/>
                </a:lnTo>
                <a:lnTo>
                  <a:pt x="2062" y="1507"/>
                </a:lnTo>
                <a:lnTo>
                  <a:pt x="2069" y="1519"/>
                </a:lnTo>
                <a:lnTo>
                  <a:pt x="2078" y="1532"/>
                </a:lnTo>
                <a:lnTo>
                  <a:pt x="2092" y="1547"/>
                </a:lnTo>
                <a:lnTo>
                  <a:pt x="2101" y="1555"/>
                </a:lnTo>
                <a:lnTo>
                  <a:pt x="2110" y="1562"/>
                </a:lnTo>
                <a:lnTo>
                  <a:pt x="2121" y="1568"/>
                </a:lnTo>
                <a:lnTo>
                  <a:pt x="2132" y="1574"/>
                </a:lnTo>
                <a:lnTo>
                  <a:pt x="2145" y="1580"/>
                </a:lnTo>
                <a:lnTo>
                  <a:pt x="2159" y="1583"/>
                </a:lnTo>
                <a:lnTo>
                  <a:pt x="2174" y="1586"/>
                </a:lnTo>
                <a:lnTo>
                  <a:pt x="2190" y="1588"/>
                </a:lnTo>
                <a:lnTo>
                  <a:pt x="2190" y="1588"/>
                </a:lnTo>
                <a:lnTo>
                  <a:pt x="2210" y="1586"/>
                </a:lnTo>
                <a:lnTo>
                  <a:pt x="2228" y="1583"/>
                </a:lnTo>
                <a:lnTo>
                  <a:pt x="2246" y="1577"/>
                </a:lnTo>
                <a:lnTo>
                  <a:pt x="2262" y="1570"/>
                </a:lnTo>
                <a:lnTo>
                  <a:pt x="2278" y="1559"/>
                </a:lnTo>
                <a:lnTo>
                  <a:pt x="2293" y="1547"/>
                </a:lnTo>
                <a:lnTo>
                  <a:pt x="2308" y="1535"/>
                </a:lnTo>
                <a:lnTo>
                  <a:pt x="2322" y="1520"/>
                </a:lnTo>
                <a:lnTo>
                  <a:pt x="2332" y="1504"/>
                </a:lnTo>
                <a:lnTo>
                  <a:pt x="2344" y="1486"/>
                </a:lnTo>
                <a:lnTo>
                  <a:pt x="2353" y="1467"/>
                </a:lnTo>
                <a:lnTo>
                  <a:pt x="2361" y="1447"/>
                </a:lnTo>
                <a:lnTo>
                  <a:pt x="2367" y="1426"/>
                </a:lnTo>
                <a:lnTo>
                  <a:pt x="2371" y="1404"/>
                </a:lnTo>
                <a:lnTo>
                  <a:pt x="2374" y="1381"/>
                </a:lnTo>
                <a:lnTo>
                  <a:pt x="2376" y="1358"/>
                </a:lnTo>
                <a:lnTo>
                  <a:pt x="2376" y="1358"/>
                </a:lnTo>
                <a:lnTo>
                  <a:pt x="2374" y="1335"/>
                </a:lnTo>
                <a:lnTo>
                  <a:pt x="2371" y="1311"/>
                </a:lnTo>
                <a:lnTo>
                  <a:pt x="2367" y="1290"/>
                </a:lnTo>
                <a:lnTo>
                  <a:pt x="2361" y="1269"/>
                </a:lnTo>
                <a:lnTo>
                  <a:pt x="2353" y="1248"/>
                </a:lnTo>
                <a:lnTo>
                  <a:pt x="2344" y="1229"/>
                </a:lnTo>
                <a:lnTo>
                  <a:pt x="2332" y="1213"/>
                </a:lnTo>
                <a:lnTo>
                  <a:pt x="2322" y="1196"/>
                </a:lnTo>
                <a:lnTo>
                  <a:pt x="2308" y="1181"/>
                </a:lnTo>
                <a:lnTo>
                  <a:pt x="2293" y="1168"/>
                </a:lnTo>
                <a:lnTo>
                  <a:pt x="2278" y="1156"/>
                </a:lnTo>
                <a:lnTo>
                  <a:pt x="2262" y="1147"/>
                </a:lnTo>
                <a:lnTo>
                  <a:pt x="2246" y="1139"/>
                </a:lnTo>
                <a:lnTo>
                  <a:pt x="2228" y="1133"/>
                </a:lnTo>
                <a:lnTo>
                  <a:pt x="2210" y="1130"/>
                </a:lnTo>
                <a:lnTo>
                  <a:pt x="2190" y="1129"/>
                </a:lnTo>
                <a:lnTo>
                  <a:pt x="2190" y="1129"/>
                </a:lnTo>
                <a:close/>
              </a:path>
            </a:pathLst>
          </a:custGeom>
          <a:solidFill>
            <a:srgbClr val="FF33CC"/>
          </a:solidFill>
          <a:ln w="28575">
            <a:solidFill>
              <a:schemeClr val="bg1">
                <a:lumMod val="50000"/>
              </a:schemeClr>
            </a:solidFill>
            <a:prstDash val="solid"/>
            <a:round/>
            <a:headEnd/>
            <a:tailEnd/>
          </a:ln>
        </p:spPr>
        <p:txBody>
          <a:bodyPr lIns="36000" tIns="324000" anchor="ctr"/>
          <a:lstStyle/>
          <a:p>
            <a:pPr algn="ctr">
              <a:defRPr/>
            </a:pPr>
            <a:endParaRPr lang="en-US" sz="2000" b="1" dirty="0" smtClean="0">
              <a:solidFill>
                <a:prstClr val="black"/>
              </a:solidFill>
            </a:endParaRPr>
          </a:p>
          <a:p>
            <a:pPr algn="ctr">
              <a:defRPr/>
            </a:pPr>
            <a:r>
              <a:rPr lang="en-US" sz="4000" b="1" dirty="0" smtClean="0">
                <a:solidFill>
                  <a:prstClr val="black"/>
                </a:solidFill>
              </a:rPr>
              <a:t>Real</a:t>
            </a:r>
          </a:p>
          <a:p>
            <a:pPr algn="ctr">
              <a:defRPr/>
            </a:pPr>
            <a:endParaRPr lang="en-US" sz="800" b="1" dirty="0" smtClean="0">
              <a:solidFill>
                <a:prstClr val="black"/>
              </a:solidFill>
            </a:endParaRPr>
          </a:p>
          <a:p>
            <a:pPr algn="ctr">
              <a:defRPr/>
            </a:pPr>
            <a:r>
              <a:rPr lang="en-US" sz="4000" b="1" dirty="0" smtClean="0">
                <a:solidFill>
                  <a:prstClr val="black"/>
                </a:solidFill>
              </a:rPr>
              <a:t>World</a:t>
            </a:r>
            <a:endParaRPr lang="en-GB" sz="4000" b="1" dirty="0">
              <a:solidFill>
                <a:prstClr val="black"/>
              </a:solidFill>
            </a:endParaRPr>
          </a:p>
        </p:txBody>
      </p:sp>
      <p:sp>
        <p:nvSpPr>
          <p:cNvPr id="7" name="Freeform 12"/>
          <p:cNvSpPr>
            <a:spLocks/>
          </p:cNvSpPr>
          <p:nvPr/>
        </p:nvSpPr>
        <p:spPr bwMode="auto">
          <a:xfrm>
            <a:off x="5292080" y="1774271"/>
            <a:ext cx="3138339" cy="1798381"/>
          </a:xfrm>
          <a:custGeom>
            <a:avLst/>
            <a:gdLst>
              <a:gd name="T0" fmla="*/ 1586 w 2377"/>
              <a:gd name="T1" fmla="*/ 1797 h 1975"/>
              <a:gd name="T2" fmla="*/ 1564 w 2377"/>
              <a:gd name="T3" fmla="*/ 1845 h 1975"/>
              <a:gd name="T4" fmla="*/ 1522 w 2377"/>
              <a:gd name="T5" fmla="*/ 1886 h 1975"/>
              <a:gd name="T6" fmla="*/ 1489 w 2377"/>
              <a:gd name="T7" fmla="*/ 1906 h 1975"/>
              <a:gd name="T8" fmla="*/ 1470 w 2377"/>
              <a:gd name="T9" fmla="*/ 1933 h 1975"/>
              <a:gd name="T10" fmla="*/ 1473 w 2377"/>
              <a:gd name="T11" fmla="*/ 1957 h 1975"/>
              <a:gd name="T12" fmla="*/ 1500 w 2377"/>
              <a:gd name="T13" fmla="*/ 1973 h 1975"/>
              <a:gd name="T14" fmla="*/ 2377 w 2377"/>
              <a:gd name="T15" fmla="*/ 0 h 1975"/>
              <a:gd name="T16" fmla="*/ 395 w 2377"/>
              <a:gd name="T17" fmla="*/ 855 h 1975"/>
              <a:gd name="T18" fmla="*/ 390 w 2377"/>
              <a:gd name="T19" fmla="*/ 886 h 1975"/>
              <a:gd name="T20" fmla="*/ 371 w 2377"/>
              <a:gd name="T21" fmla="*/ 907 h 1975"/>
              <a:gd name="T22" fmla="*/ 346 w 2377"/>
              <a:gd name="T23" fmla="*/ 904 h 1975"/>
              <a:gd name="T24" fmla="*/ 320 w 2377"/>
              <a:gd name="T25" fmla="*/ 877 h 1975"/>
              <a:gd name="T26" fmla="*/ 298 w 2377"/>
              <a:gd name="T27" fmla="*/ 842 h 1975"/>
              <a:gd name="T28" fmla="*/ 254 w 2377"/>
              <a:gd name="T29" fmla="*/ 806 h 1975"/>
              <a:gd name="T30" fmla="*/ 201 w 2377"/>
              <a:gd name="T31" fmla="*/ 788 h 1975"/>
              <a:gd name="T32" fmla="*/ 148 w 2377"/>
              <a:gd name="T33" fmla="*/ 792 h 1975"/>
              <a:gd name="T34" fmla="*/ 83 w 2377"/>
              <a:gd name="T35" fmla="*/ 827 h 1975"/>
              <a:gd name="T36" fmla="*/ 32 w 2377"/>
              <a:gd name="T37" fmla="*/ 888 h 1975"/>
              <a:gd name="T38" fmla="*/ 5 w 2377"/>
              <a:gd name="T39" fmla="*/ 970 h 1975"/>
              <a:gd name="T40" fmla="*/ 2 w 2377"/>
              <a:gd name="T41" fmla="*/ 1040 h 1975"/>
              <a:gd name="T42" fmla="*/ 23 w 2377"/>
              <a:gd name="T43" fmla="*/ 1126 h 1975"/>
              <a:gd name="T44" fmla="*/ 68 w 2377"/>
              <a:gd name="T45" fmla="*/ 1193 h 1975"/>
              <a:gd name="T46" fmla="*/ 130 w 2377"/>
              <a:gd name="T47" fmla="*/ 1236 h 1975"/>
              <a:gd name="T48" fmla="*/ 184 w 2377"/>
              <a:gd name="T49" fmla="*/ 1245 h 1975"/>
              <a:gd name="T50" fmla="*/ 243 w 2377"/>
              <a:gd name="T51" fmla="*/ 1233 h 1975"/>
              <a:gd name="T52" fmla="*/ 283 w 2377"/>
              <a:gd name="T53" fmla="*/ 1206 h 1975"/>
              <a:gd name="T54" fmla="*/ 314 w 2377"/>
              <a:gd name="T55" fmla="*/ 1166 h 1975"/>
              <a:gd name="T56" fmla="*/ 340 w 2377"/>
              <a:gd name="T57" fmla="*/ 1133 h 1975"/>
              <a:gd name="T58" fmla="*/ 365 w 2377"/>
              <a:gd name="T59" fmla="*/ 1124 h 1975"/>
              <a:gd name="T60" fmla="*/ 388 w 2377"/>
              <a:gd name="T61" fmla="*/ 1139 h 1975"/>
              <a:gd name="T62" fmla="*/ 395 w 2377"/>
              <a:gd name="T63" fmla="*/ 1178 h 1975"/>
              <a:gd name="T64" fmla="*/ 1199 w 2377"/>
              <a:gd name="T65" fmla="*/ 1975 h 1975"/>
              <a:gd name="T66" fmla="*/ 1229 w 2377"/>
              <a:gd name="T67" fmla="*/ 1970 h 1975"/>
              <a:gd name="T68" fmla="*/ 1250 w 2377"/>
              <a:gd name="T69" fmla="*/ 1951 h 1975"/>
              <a:gd name="T70" fmla="*/ 1247 w 2377"/>
              <a:gd name="T71" fmla="*/ 1925 h 1975"/>
              <a:gd name="T72" fmla="*/ 1222 w 2377"/>
              <a:gd name="T73" fmla="*/ 1900 h 1975"/>
              <a:gd name="T74" fmla="*/ 1186 w 2377"/>
              <a:gd name="T75" fmla="*/ 1878 h 1975"/>
              <a:gd name="T76" fmla="*/ 1150 w 2377"/>
              <a:gd name="T77" fmla="*/ 1834 h 1975"/>
              <a:gd name="T78" fmla="*/ 1132 w 2377"/>
              <a:gd name="T79" fmla="*/ 1780 h 1975"/>
              <a:gd name="T80" fmla="*/ 1135 w 2377"/>
              <a:gd name="T81" fmla="*/ 1728 h 1975"/>
              <a:gd name="T82" fmla="*/ 1169 w 2377"/>
              <a:gd name="T83" fmla="*/ 1662 h 1975"/>
              <a:gd name="T84" fmla="*/ 1232 w 2377"/>
              <a:gd name="T85" fmla="*/ 1611 h 1975"/>
              <a:gd name="T86" fmla="*/ 1314 w 2377"/>
              <a:gd name="T87" fmla="*/ 1585 h 1975"/>
              <a:gd name="T88" fmla="*/ 1383 w 2377"/>
              <a:gd name="T89" fmla="*/ 1582 h 1975"/>
              <a:gd name="T90" fmla="*/ 1470 w 2377"/>
              <a:gd name="T91" fmla="*/ 1602 h 1975"/>
              <a:gd name="T92" fmla="*/ 1537 w 2377"/>
              <a:gd name="T93" fmla="*/ 1647 h 1975"/>
              <a:gd name="T94" fmla="*/ 1579 w 2377"/>
              <a:gd name="T95" fmla="*/ 1710 h 1975"/>
              <a:gd name="T96" fmla="*/ 1589 w 2377"/>
              <a:gd name="T97" fmla="*/ 1764 h 19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377" h="1975">
                <a:moveTo>
                  <a:pt x="1589" y="1764"/>
                </a:moveTo>
                <a:lnTo>
                  <a:pt x="1589" y="1764"/>
                </a:lnTo>
                <a:lnTo>
                  <a:pt x="1588" y="1780"/>
                </a:lnTo>
                <a:lnTo>
                  <a:pt x="1586" y="1797"/>
                </a:lnTo>
                <a:lnTo>
                  <a:pt x="1582" y="1810"/>
                </a:lnTo>
                <a:lnTo>
                  <a:pt x="1577" y="1822"/>
                </a:lnTo>
                <a:lnTo>
                  <a:pt x="1571" y="1834"/>
                </a:lnTo>
                <a:lnTo>
                  <a:pt x="1564" y="1845"/>
                </a:lnTo>
                <a:lnTo>
                  <a:pt x="1556" y="1855"/>
                </a:lnTo>
                <a:lnTo>
                  <a:pt x="1549" y="1863"/>
                </a:lnTo>
                <a:lnTo>
                  <a:pt x="1534" y="1878"/>
                </a:lnTo>
                <a:lnTo>
                  <a:pt x="1522" y="1886"/>
                </a:lnTo>
                <a:lnTo>
                  <a:pt x="1509" y="1894"/>
                </a:lnTo>
                <a:lnTo>
                  <a:pt x="1509" y="1894"/>
                </a:lnTo>
                <a:lnTo>
                  <a:pt x="1498" y="1900"/>
                </a:lnTo>
                <a:lnTo>
                  <a:pt x="1489" y="1906"/>
                </a:lnTo>
                <a:lnTo>
                  <a:pt x="1483" y="1912"/>
                </a:lnTo>
                <a:lnTo>
                  <a:pt x="1477" y="1919"/>
                </a:lnTo>
                <a:lnTo>
                  <a:pt x="1473" y="1925"/>
                </a:lnTo>
                <a:lnTo>
                  <a:pt x="1470" y="1933"/>
                </a:lnTo>
                <a:lnTo>
                  <a:pt x="1468" y="1939"/>
                </a:lnTo>
                <a:lnTo>
                  <a:pt x="1468" y="1945"/>
                </a:lnTo>
                <a:lnTo>
                  <a:pt x="1470" y="1951"/>
                </a:lnTo>
                <a:lnTo>
                  <a:pt x="1473" y="1957"/>
                </a:lnTo>
                <a:lnTo>
                  <a:pt x="1477" y="1963"/>
                </a:lnTo>
                <a:lnTo>
                  <a:pt x="1483" y="1967"/>
                </a:lnTo>
                <a:lnTo>
                  <a:pt x="1491" y="1970"/>
                </a:lnTo>
                <a:lnTo>
                  <a:pt x="1500" y="1973"/>
                </a:lnTo>
                <a:lnTo>
                  <a:pt x="1509" y="1975"/>
                </a:lnTo>
                <a:lnTo>
                  <a:pt x="1521" y="1975"/>
                </a:lnTo>
                <a:lnTo>
                  <a:pt x="2377" y="1975"/>
                </a:lnTo>
                <a:lnTo>
                  <a:pt x="2377" y="0"/>
                </a:lnTo>
                <a:lnTo>
                  <a:pt x="398" y="0"/>
                </a:lnTo>
                <a:lnTo>
                  <a:pt x="398" y="454"/>
                </a:lnTo>
                <a:lnTo>
                  <a:pt x="395" y="454"/>
                </a:lnTo>
                <a:lnTo>
                  <a:pt x="395" y="855"/>
                </a:lnTo>
                <a:lnTo>
                  <a:pt x="395" y="855"/>
                </a:lnTo>
                <a:lnTo>
                  <a:pt x="395" y="867"/>
                </a:lnTo>
                <a:lnTo>
                  <a:pt x="393" y="877"/>
                </a:lnTo>
                <a:lnTo>
                  <a:pt x="390" y="886"/>
                </a:lnTo>
                <a:lnTo>
                  <a:pt x="388" y="894"/>
                </a:lnTo>
                <a:lnTo>
                  <a:pt x="383" y="900"/>
                </a:lnTo>
                <a:lnTo>
                  <a:pt x="377" y="904"/>
                </a:lnTo>
                <a:lnTo>
                  <a:pt x="371" y="907"/>
                </a:lnTo>
                <a:lnTo>
                  <a:pt x="365" y="909"/>
                </a:lnTo>
                <a:lnTo>
                  <a:pt x="359" y="909"/>
                </a:lnTo>
                <a:lnTo>
                  <a:pt x="353" y="907"/>
                </a:lnTo>
                <a:lnTo>
                  <a:pt x="346" y="904"/>
                </a:lnTo>
                <a:lnTo>
                  <a:pt x="340" y="900"/>
                </a:lnTo>
                <a:lnTo>
                  <a:pt x="332" y="894"/>
                </a:lnTo>
                <a:lnTo>
                  <a:pt x="326" y="886"/>
                </a:lnTo>
                <a:lnTo>
                  <a:pt x="320" y="877"/>
                </a:lnTo>
                <a:lnTo>
                  <a:pt x="314" y="867"/>
                </a:lnTo>
                <a:lnTo>
                  <a:pt x="314" y="867"/>
                </a:lnTo>
                <a:lnTo>
                  <a:pt x="307" y="855"/>
                </a:lnTo>
                <a:lnTo>
                  <a:pt x="298" y="842"/>
                </a:lnTo>
                <a:lnTo>
                  <a:pt x="283" y="827"/>
                </a:lnTo>
                <a:lnTo>
                  <a:pt x="275" y="819"/>
                </a:lnTo>
                <a:lnTo>
                  <a:pt x="265" y="813"/>
                </a:lnTo>
                <a:lnTo>
                  <a:pt x="254" y="806"/>
                </a:lnTo>
                <a:lnTo>
                  <a:pt x="243" y="800"/>
                </a:lnTo>
                <a:lnTo>
                  <a:pt x="231" y="795"/>
                </a:lnTo>
                <a:lnTo>
                  <a:pt x="217" y="791"/>
                </a:lnTo>
                <a:lnTo>
                  <a:pt x="201" y="788"/>
                </a:lnTo>
                <a:lnTo>
                  <a:pt x="184" y="788"/>
                </a:lnTo>
                <a:lnTo>
                  <a:pt x="184" y="788"/>
                </a:lnTo>
                <a:lnTo>
                  <a:pt x="166" y="788"/>
                </a:lnTo>
                <a:lnTo>
                  <a:pt x="148" y="792"/>
                </a:lnTo>
                <a:lnTo>
                  <a:pt x="130" y="797"/>
                </a:lnTo>
                <a:lnTo>
                  <a:pt x="112" y="806"/>
                </a:lnTo>
                <a:lnTo>
                  <a:pt x="98" y="815"/>
                </a:lnTo>
                <a:lnTo>
                  <a:pt x="83" y="827"/>
                </a:lnTo>
                <a:lnTo>
                  <a:pt x="68" y="840"/>
                </a:lnTo>
                <a:lnTo>
                  <a:pt x="54" y="855"/>
                </a:lnTo>
                <a:lnTo>
                  <a:pt x="42" y="870"/>
                </a:lnTo>
                <a:lnTo>
                  <a:pt x="32" y="888"/>
                </a:lnTo>
                <a:lnTo>
                  <a:pt x="23" y="907"/>
                </a:lnTo>
                <a:lnTo>
                  <a:pt x="15" y="927"/>
                </a:lnTo>
                <a:lnTo>
                  <a:pt x="9" y="948"/>
                </a:lnTo>
                <a:lnTo>
                  <a:pt x="5" y="970"/>
                </a:lnTo>
                <a:lnTo>
                  <a:pt x="2" y="993"/>
                </a:lnTo>
                <a:lnTo>
                  <a:pt x="0" y="1016"/>
                </a:lnTo>
                <a:lnTo>
                  <a:pt x="0" y="1016"/>
                </a:lnTo>
                <a:lnTo>
                  <a:pt x="2" y="1040"/>
                </a:lnTo>
                <a:lnTo>
                  <a:pt x="5" y="1063"/>
                </a:lnTo>
                <a:lnTo>
                  <a:pt x="9" y="1085"/>
                </a:lnTo>
                <a:lnTo>
                  <a:pt x="15" y="1106"/>
                </a:lnTo>
                <a:lnTo>
                  <a:pt x="23" y="1126"/>
                </a:lnTo>
                <a:lnTo>
                  <a:pt x="32" y="1145"/>
                </a:lnTo>
                <a:lnTo>
                  <a:pt x="42" y="1163"/>
                </a:lnTo>
                <a:lnTo>
                  <a:pt x="54" y="1179"/>
                </a:lnTo>
                <a:lnTo>
                  <a:pt x="68" y="1193"/>
                </a:lnTo>
                <a:lnTo>
                  <a:pt x="83" y="1206"/>
                </a:lnTo>
                <a:lnTo>
                  <a:pt x="98" y="1218"/>
                </a:lnTo>
                <a:lnTo>
                  <a:pt x="112" y="1227"/>
                </a:lnTo>
                <a:lnTo>
                  <a:pt x="130" y="1236"/>
                </a:lnTo>
                <a:lnTo>
                  <a:pt x="148" y="1241"/>
                </a:lnTo>
                <a:lnTo>
                  <a:pt x="166" y="1245"/>
                </a:lnTo>
                <a:lnTo>
                  <a:pt x="184" y="1245"/>
                </a:lnTo>
                <a:lnTo>
                  <a:pt x="184" y="1245"/>
                </a:lnTo>
                <a:lnTo>
                  <a:pt x="201" y="1245"/>
                </a:lnTo>
                <a:lnTo>
                  <a:pt x="217" y="1242"/>
                </a:lnTo>
                <a:lnTo>
                  <a:pt x="231" y="1239"/>
                </a:lnTo>
                <a:lnTo>
                  <a:pt x="243" y="1233"/>
                </a:lnTo>
                <a:lnTo>
                  <a:pt x="254" y="1227"/>
                </a:lnTo>
                <a:lnTo>
                  <a:pt x="265" y="1220"/>
                </a:lnTo>
                <a:lnTo>
                  <a:pt x="275" y="1214"/>
                </a:lnTo>
                <a:lnTo>
                  <a:pt x="283" y="1206"/>
                </a:lnTo>
                <a:lnTo>
                  <a:pt x="298" y="1191"/>
                </a:lnTo>
                <a:lnTo>
                  <a:pt x="307" y="1178"/>
                </a:lnTo>
                <a:lnTo>
                  <a:pt x="314" y="1166"/>
                </a:lnTo>
                <a:lnTo>
                  <a:pt x="314" y="1166"/>
                </a:lnTo>
                <a:lnTo>
                  <a:pt x="320" y="1155"/>
                </a:lnTo>
                <a:lnTo>
                  <a:pt x="326" y="1147"/>
                </a:lnTo>
                <a:lnTo>
                  <a:pt x="332" y="1139"/>
                </a:lnTo>
                <a:lnTo>
                  <a:pt x="340" y="1133"/>
                </a:lnTo>
                <a:lnTo>
                  <a:pt x="346" y="1129"/>
                </a:lnTo>
                <a:lnTo>
                  <a:pt x="353" y="1126"/>
                </a:lnTo>
                <a:lnTo>
                  <a:pt x="359" y="1124"/>
                </a:lnTo>
                <a:lnTo>
                  <a:pt x="365" y="1124"/>
                </a:lnTo>
                <a:lnTo>
                  <a:pt x="371" y="1126"/>
                </a:lnTo>
                <a:lnTo>
                  <a:pt x="377" y="1129"/>
                </a:lnTo>
                <a:lnTo>
                  <a:pt x="383" y="1133"/>
                </a:lnTo>
                <a:lnTo>
                  <a:pt x="388" y="1139"/>
                </a:lnTo>
                <a:lnTo>
                  <a:pt x="390" y="1147"/>
                </a:lnTo>
                <a:lnTo>
                  <a:pt x="393" y="1155"/>
                </a:lnTo>
                <a:lnTo>
                  <a:pt x="395" y="1166"/>
                </a:lnTo>
                <a:lnTo>
                  <a:pt x="395" y="1178"/>
                </a:lnTo>
                <a:lnTo>
                  <a:pt x="395" y="1429"/>
                </a:lnTo>
                <a:lnTo>
                  <a:pt x="398" y="1429"/>
                </a:lnTo>
                <a:lnTo>
                  <a:pt x="398" y="1975"/>
                </a:lnTo>
                <a:lnTo>
                  <a:pt x="1199" y="1975"/>
                </a:lnTo>
                <a:lnTo>
                  <a:pt x="1199" y="1975"/>
                </a:lnTo>
                <a:lnTo>
                  <a:pt x="1211" y="1975"/>
                </a:lnTo>
                <a:lnTo>
                  <a:pt x="1220" y="1973"/>
                </a:lnTo>
                <a:lnTo>
                  <a:pt x="1229" y="1970"/>
                </a:lnTo>
                <a:lnTo>
                  <a:pt x="1237" y="1967"/>
                </a:lnTo>
                <a:lnTo>
                  <a:pt x="1242" y="1963"/>
                </a:lnTo>
                <a:lnTo>
                  <a:pt x="1247" y="1957"/>
                </a:lnTo>
                <a:lnTo>
                  <a:pt x="1250" y="1951"/>
                </a:lnTo>
                <a:lnTo>
                  <a:pt x="1251" y="1945"/>
                </a:lnTo>
                <a:lnTo>
                  <a:pt x="1251" y="1939"/>
                </a:lnTo>
                <a:lnTo>
                  <a:pt x="1250" y="1933"/>
                </a:lnTo>
                <a:lnTo>
                  <a:pt x="1247" y="1925"/>
                </a:lnTo>
                <a:lnTo>
                  <a:pt x="1242" y="1919"/>
                </a:lnTo>
                <a:lnTo>
                  <a:pt x="1238" y="1912"/>
                </a:lnTo>
                <a:lnTo>
                  <a:pt x="1231" y="1906"/>
                </a:lnTo>
                <a:lnTo>
                  <a:pt x="1222" y="1900"/>
                </a:lnTo>
                <a:lnTo>
                  <a:pt x="1211" y="1894"/>
                </a:lnTo>
                <a:lnTo>
                  <a:pt x="1211" y="1894"/>
                </a:lnTo>
                <a:lnTo>
                  <a:pt x="1198" y="1886"/>
                </a:lnTo>
                <a:lnTo>
                  <a:pt x="1186" y="1878"/>
                </a:lnTo>
                <a:lnTo>
                  <a:pt x="1171" y="1863"/>
                </a:lnTo>
                <a:lnTo>
                  <a:pt x="1163" y="1855"/>
                </a:lnTo>
                <a:lnTo>
                  <a:pt x="1156" y="1845"/>
                </a:lnTo>
                <a:lnTo>
                  <a:pt x="1150" y="1834"/>
                </a:lnTo>
                <a:lnTo>
                  <a:pt x="1142" y="1822"/>
                </a:lnTo>
                <a:lnTo>
                  <a:pt x="1138" y="1810"/>
                </a:lnTo>
                <a:lnTo>
                  <a:pt x="1133" y="1797"/>
                </a:lnTo>
                <a:lnTo>
                  <a:pt x="1132" y="1780"/>
                </a:lnTo>
                <a:lnTo>
                  <a:pt x="1130" y="1764"/>
                </a:lnTo>
                <a:lnTo>
                  <a:pt x="1130" y="1764"/>
                </a:lnTo>
                <a:lnTo>
                  <a:pt x="1132" y="1746"/>
                </a:lnTo>
                <a:lnTo>
                  <a:pt x="1135" y="1728"/>
                </a:lnTo>
                <a:lnTo>
                  <a:pt x="1141" y="1710"/>
                </a:lnTo>
                <a:lnTo>
                  <a:pt x="1148" y="1692"/>
                </a:lnTo>
                <a:lnTo>
                  <a:pt x="1159" y="1677"/>
                </a:lnTo>
                <a:lnTo>
                  <a:pt x="1169" y="1662"/>
                </a:lnTo>
                <a:lnTo>
                  <a:pt x="1183" y="1647"/>
                </a:lnTo>
                <a:lnTo>
                  <a:pt x="1198" y="1634"/>
                </a:lnTo>
                <a:lnTo>
                  <a:pt x="1214" y="1622"/>
                </a:lnTo>
                <a:lnTo>
                  <a:pt x="1232" y="1611"/>
                </a:lnTo>
                <a:lnTo>
                  <a:pt x="1250" y="1602"/>
                </a:lnTo>
                <a:lnTo>
                  <a:pt x="1271" y="1595"/>
                </a:lnTo>
                <a:lnTo>
                  <a:pt x="1292" y="1589"/>
                </a:lnTo>
                <a:lnTo>
                  <a:pt x="1314" y="1585"/>
                </a:lnTo>
                <a:lnTo>
                  <a:pt x="1337" y="1582"/>
                </a:lnTo>
                <a:lnTo>
                  <a:pt x="1361" y="1580"/>
                </a:lnTo>
                <a:lnTo>
                  <a:pt x="1361" y="1580"/>
                </a:lnTo>
                <a:lnTo>
                  <a:pt x="1383" y="1582"/>
                </a:lnTo>
                <a:lnTo>
                  <a:pt x="1405" y="1585"/>
                </a:lnTo>
                <a:lnTo>
                  <a:pt x="1428" y="1589"/>
                </a:lnTo>
                <a:lnTo>
                  <a:pt x="1449" y="1595"/>
                </a:lnTo>
                <a:lnTo>
                  <a:pt x="1470" y="1602"/>
                </a:lnTo>
                <a:lnTo>
                  <a:pt x="1488" y="1611"/>
                </a:lnTo>
                <a:lnTo>
                  <a:pt x="1506" y="1622"/>
                </a:lnTo>
                <a:lnTo>
                  <a:pt x="1522" y="1634"/>
                </a:lnTo>
                <a:lnTo>
                  <a:pt x="1537" y="1647"/>
                </a:lnTo>
                <a:lnTo>
                  <a:pt x="1550" y="1662"/>
                </a:lnTo>
                <a:lnTo>
                  <a:pt x="1561" y="1677"/>
                </a:lnTo>
                <a:lnTo>
                  <a:pt x="1571" y="1692"/>
                </a:lnTo>
                <a:lnTo>
                  <a:pt x="1579" y="1710"/>
                </a:lnTo>
                <a:lnTo>
                  <a:pt x="1585" y="1728"/>
                </a:lnTo>
                <a:lnTo>
                  <a:pt x="1588" y="1746"/>
                </a:lnTo>
                <a:lnTo>
                  <a:pt x="1589" y="1764"/>
                </a:lnTo>
                <a:lnTo>
                  <a:pt x="1589" y="1764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chemeClr val="bg1">
                <a:lumMod val="50000"/>
              </a:schemeClr>
            </a:solidFill>
            <a:prstDash val="solid"/>
            <a:round/>
            <a:headEnd/>
            <a:tailEnd/>
          </a:ln>
        </p:spPr>
        <p:txBody>
          <a:bodyPr lIns="360000" anchor="ctr"/>
          <a:lstStyle/>
          <a:p>
            <a:pPr algn="ctr">
              <a:defRPr/>
            </a:pPr>
            <a:r>
              <a:rPr lang="en-US" sz="4000" b="1" dirty="0" smtClean="0">
                <a:solidFill>
                  <a:prstClr val="black"/>
                </a:solidFill>
              </a:rPr>
              <a:t>Future</a:t>
            </a:r>
            <a:endParaRPr lang="en-GB" sz="4000" b="1" dirty="0">
              <a:solidFill>
                <a:prstClr val="black"/>
              </a:solidFill>
            </a:endParaRPr>
          </a:p>
        </p:txBody>
      </p:sp>
      <p:sp>
        <p:nvSpPr>
          <p:cNvPr id="5" name="Freeform 10"/>
          <p:cNvSpPr>
            <a:spLocks/>
          </p:cNvSpPr>
          <p:nvPr/>
        </p:nvSpPr>
        <p:spPr bwMode="auto">
          <a:xfrm>
            <a:off x="611560" y="1772452"/>
            <a:ext cx="2607803" cy="2162425"/>
          </a:xfrm>
          <a:custGeom>
            <a:avLst/>
            <a:gdLst>
              <a:gd name="T0" fmla="*/ 1797 w 1976"/>
              <a:gd name="T1" fmla="*/ 791 h 2375"/>
              <a:gd name="T2" fmla="*/ 1846 w 1976"/>
              <a:gd name="T3" fmla="*/ 812 h 2375"/>
              <a:gd name="T4" fmla="*/ 1886 w 1976"/>
              <a:gd name="T5" fmla="*/ 855 h 2375"/>
              <a:gd name="T6" fmla="*/ 1906 w 1976"/>
              <a:gd name="T7" fmla="*/ 886 h 2375"/>
              <a:gd name="T8" fmla="*/ 1933 w 1976"/>
              <a:gd name="T9" fmla="*/ 907 h 2375"/>
              <a:gd name="T10" fmla="*/ 1958 w 1976"/>
              <a:gd name="T11" fmla="*/ 903 h 2375"/>
              <a:gd name="T12" fmla="*/ 1973 w 1976"/>
              <a:gd name="T13" fmla="*/ 877 h 2375"/>
              <a:gd name="T14" fmla="*/ 0 w 1976"/>
              <a:gd name="T15" fmla="*/ 0 h 2375"/>
              <a:gd name="T16" fmla="*/ 856 w 1976"/>
              <a:gd name="T17" fmla="*/ 1981 h 2375"/>
              <a:gd name="T18" fmla="*/ 886 w 1976"/>
              <a:gd name="T19" fmla="*/ 1985 h 2375"/>
              <a:gd name="T20" fmla="*/ 907 w 1976"/>
              <a:gd name="T21" fmla="*/ 2005 h 2375"/>
              <a:gd name="T22" fmla="*/ 904 w 1976"/>
              <a:gd name="T23" fmla="*/ 2030 h 2375"/>
              <a:gd name="T24" fmla="*/ 879 w 1976"/>
              <a:gd name="T25" fmla="*/ 2057 h 2375"/>
              <a:gd name="T26" fmla="*/ 843 w 1976"/>
              <a:gd name="T27" fmla="*/ 2079 h 2375"/>
              <a:gd name="T28" fmla="*/ 807 w 1976"/>
              <a:gd name="T29" fmla="*/ 2121 h 2375"/>
              <a:gd name="T30" fmla="*/ 789 w 1976"/>
              <a:gd name="T31" fmla="*/ 2175 h 2375"/>
              <a:gd name="T32" fmla="*/ 792 w 1976"/>
              <a:gd name="T33" fmla="*/ 2229 h 2375"/>
              <a:gd name="T34" fmla="*/ 827 w 1976"/>
              <a:gd name="T35" fmla="*/ 2295 h 2375"/>
              <a:gd name="T36" fmla="*/ 889 w 1976"/>
              <a:gd name="T37" fmla="*/ 2344 h 2375"/>
              <a:gd name="T38" fmla="*/ 972 w 1976"/>
              <a:gd name="T39" fmla="*/ 2372 h 2375"/>
              <a:gd name="T40" fmla="*/ 1040 w 1976"/>
              <a:gd name="T41" fmla="*/ 2374 h 2375"/>
              <a:gd name="T42" fmla="*/ 1127 w 1976"/>
              <a:gd name="T43" fmla="*/ 2353 h 2375"/>
              <a:gd name="T44" fmla="*/ 1194 w 1976"/>
              <a:gd name="T45" fmla="*/ 2308 h 2375"/>
              <a:gd name="T46" fmla="*/ 1236 w 1976"/>
              <a:gd name="T47" fmla="*/ 2245 h 2375"/>
              <a:gd name="T48" fmla="*/ 1247 w 1976"/>
              <a:gd name="T49" fmla="*/ 2191 h 2375"/>
              <a:gd name="T50" fmla="*/ 1235 w 1976"/>
              <a:gd name="T51" fmla="*/ 2133 h 2375"/>
              <a:gd name="T52" fmla="*/ 1206 w 1976"/>
              <a:gd name="T53" fmla="*/ 2093 h 2375"/>
              <a:gd name="T54" fmla="*/ 1166 w 1976"/>
              <a:gd name="T55" fmla="*/ 2061 h 2375"/>
              <a:gd name="T56" fmla="*/ 1134 w 1976"/>
              <a:gd name="T57" fmla="*/ 2037 h 2375"/>
              <a:gd name="T58" fmla="*/ 1125 w 1976"/>
              <a:gd name="T59" fmla="*/ 2011 h 2375"/>
              <a:gd name="T60" fmla="*/ 1140 w 1976"/>
              <a:gd name="T61" fmla="*/ 1990 h 2375"/>
              <a:gd name="T62" fmla="*/ 1178 w 1976"/>
              <a:gd name="T63" fmla="*/ 1981 h 2375"/>
              <a:gd name="T64" fmla="*/ 1976 w 1976"/>
              <a:gd name="T65" fmla="*/ 1176 h 2375"/>
              <a:gd name="T66" fmla="*/ 1972 w 1976"/>
              <a:gd name="T67" fmla="*/ 1147 h 2375"/>
              <a:gd name="T68" fmla="*/ 1952 w 1976"/>
              <a:gd name="T69" fmla="*/ 1126 h 2375"/>
              <a:gd name="T70" fmla="*/ 1927 w 1976"/>
              <a:gd name="T71" fmla="*/ 1129 h 2375"/>
              <a:gd name="T72" fmla="*/ 1900 w 1976"/>
              <a:gd name="T73" fmla="*/ 1155 h 2375"/>
              <a:gd name="T74" fmla="*/ 1877 w 1976"/>
              <a:gd name="T75" fmla="*/ 1190 h 2375"/>
              <a:gd name="T76" fmla="*/ 1835 w 1976"/>
              <a:gd name="T77" fmla="*/ 1227 h 2375"/>
              <a:gd name="T78" fmla="*/ 1782 w 1976"/>
              <a:gd name="T79" fmla="*/ 1245 h 2375"/>
              <a:gd name="T80" fmla="*/ 1728 w 1976"/>
              <a:gd name="T81" fmla="*/ 1241 h 2375"/>
              <a:gd name="T82" fmla="*/ 1662 w 1976"/>
              <a:gd name="T83" fmla="*/ 1206 h 2375"/>
              <a:gd name="T84" fmla="*/ 1613 w 1976"/>
              <a:gd name="T85" fmla="*/ 1145 h 2375"/>
              <a:gd name="T86" fmla="*/ 1584 w 1976"/>
              <a:gd name="T87" fmla="*/ 1063 h 2375"/>
              <a:gd name="T88" fmla="*/ 1581 w 1976"/>
              <a:gd name="T89" fmla="*/ 993 h 2375"/>
              <a:gd name="T90" fmla="*/ 1604 w 1976"/>
              <a:gd name="T91" fmla="*/ 907 h 2375"/>
              <a:gd name="T92" fmla="*/ 1649 w 1976"/>
              <a:gd name="T93" fmla="*/ 839 h 2375"/>
              <a:gd name="T94" fmla="*/ 1710 w 1976"/>
              <a:gd name="T95" fmla="*/ 797 h 2375"/>
              <a:gd name="T96" fmla="*/ 1765 w 1976"/>
              <a:gd name="T97" fmla="*/ 786 h 2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76" h="2375">
                <a:moveTo>
                  <a:pt x="1765" y="786"/>
                </a:moveTo>
                <a:lnTo>
                  <a:pt x="1765" y="786"/>
                </a:lnTo>
                <a:lnTo>
                  <a:pt x="1782" y="788"/>
                </a:lnTo>
                <a:lnTo>
                  <a:pt x="1797" y="791"/>
                </a:lnTo>
                <a:lnTo>
                  <a:pt x="1810" y="794"/>
                </a:lnTo>
                <a:lnTo>
                  <a:pt x="1824" y="800"/>
                </a:lnTo>
                <a:lnTo>
                  <a:pt x="1835" y="806"/>
                </a:lnTo>
                <a:lnTo>
                  <a:pt x="1846" y="812"/>
                </a:lnTo>
                <a:lnTo>
                  <a:pt x="1855" y="819"/>
                </a:lnTo>
                <a:lnTo>
                  <a:pt x="1864" y="827"/>
                </a:lnTo>
                <a:lnTo>
                  <a:pt x="1877" y="842"/>
                </a:lnTo>
                <a:lnTo>
                  <a:pt x="1886" y="855"/>
                </a:lnTo>
                <a:lnTo>
                  <a:pt x="1894" y="867"/>
                </a:lnTo>
                <a:lnTo>
                  <a:pt x="1894" y="867"/>
                </a:lnTo>
                <a:lnTo>
                  <a:pt x="1900" y="877"/>
                </a:lnTo>
                <a:lnTo>
                  <a:pt x="1906" y="886"/>
                </a:lnTo>
                <a:lnTo>
                  <a:pt x="1913" y="894"/>
                </a:lnTo>
                <a:lnTo>
                  <a:pt x="1919" y="900"/>
                </a:lnTo>
                <a:lnTo>
                  <a:pt x="1927" y="904"/>
                </a:lnTo>
                <a:lnTo>
                  <a:pt x="1933" y="907"/>
                </a:lnTo>
                <a:lnTo>
                  <a:pt x="1940" y="907"/>
                </a:lnTo>
                <a:lnTo>
                  <a:pt x="1946" y="907"/>
                </a:lnTo>
                <a:lnTo>
                  <a:pt x="1952" y="906"/>
                </a:lnTo>
                <a:lnTo>
                  <a:pt x="1958" y="903"/>
                </a:lnTo>
                <a:lnTo>
                  <a:pt x="1963" y="898"/>
                </a:lnTo>
                <a:lnTo>
                  <a:pt x="1967" y="892"/>
                </a:lnTo>
                <a:lnTo>
                  <a:pt x="1972" y="886"/>
                </a:lnTo>
                <a:lnTo>
                  <a:pt x="1973" y="877"/>
                </a:lnTo>
                <a:lnTo>
                  <a:pt x="1976" y="867"/>
                </a:lnTo>
                <a:lnTo>
                  <a:pt x="1976" y="855"/>
                </a:lnTo>
                <a:lnTo>
                  <a:pt x="1976" y="0"/>
                </a:lnTo>
                <a:lnTo>
                  <a:pt x="0" y="0"/>
                </a:lnTo>
                <a:lnTo>
                  <a:pt x="0" y="1979"/>
                </a:lnTo>
                <a:lnTo>
                  <a:pt x="454" y="1979"/>
                </a:lnTo>
                <a:lnTo>
                  <a:pt x="454" y="1981"/>
                </a:lnTo>
                <a:lnTo>
                  <a:pt x="856" y="1981"/>
                </a:lnTo>
                <a:lnTo>
                  <a:pt x="856" y="1981"/>
                </a:lnTo>
                <a:lnTo>
                  <a:pt x="868" y="1981"/>
                </a:lnTo>
                <a:lnTo>
                  <a:pt x="877" y="1982"/>
                </a:lnTo>
                <a:lnTo>
                  <a:pt x="886" y="1985"/>
                </a:lnTo>
                <a:lnTo>
                  <a:pt x="894" y="1990"/>
                </a:lnTo>
                <a:lnTo>
                  <a:pt x="900" y="1994"/>
                </a:lnTo>
                <a:lnTo>
                  <a:pt x="904" y="1999"/>
                </a:lnTo>
                <a:lnTo>
                  <a:pt x="907" y="2005"/>
                </a:lnTo>
                <a:lnTo>
                  <a:pt x="909" y="2011"/>
                </a:lnTo>
                <a:lnTo>
                  <a:pt x="909" y="2017"/>
                </a:lnTo>
                <a:lnTo>
                  <a:pt x="907" y="2024"/>
                </a:lnTo>
                <a:lnTo>
                  <a:pt x="904" y="2030"/>
                </a:lnTo>
                <a:lnTo>
                  <a:pt x="900" y="2037"/>
                </a:lnTo>
                <a:lnTo>
                  <a:pt x="895" y="2043"/>
                </a:lnTo>
                <a:lnTo>
                  <a:pt x="888" y="2051"/>
                </a:lnTo>
                <a:lnTo>
                  <a:pt x="879" y="2057"/>
                </a:lnTo>
                <a:lnTo>
                  <a:pt x="868" y="2061"/>
                </a:lnTo>
                <a:lnTo>
                  <a:pt x="868" y="2061"/>
                </a:lnTo>
                <a:lnTo>
                  <a:pt x="855" y="2069"/>
                </a:lnTo>
                <a:lnTo>
                  <a:pt x="843" y="2079"/>
                </a:lnTo>
                <a:lnTo>
                  <a:pt x="828" y="2093"/>
                </a:lnTo>
                <a:lnTo>
                  <a:pt x="821" y="2102"/>
                </a:lnTo>
                <a:lnTo>
                  <a:pt x="813" y="2111"/>
                </a:lnTo>
                <a:lnTo>
                  <a:pt x="807" y="2121"/>
                </a:lnTo>
                <a:lnTo>
                  <a:pt x="800" y="2133"/>
                </a:lnTo>
                <a:lnTo>
                  <a:pt x="795" y="2145"/>
                </a:lnTo>
                <a:lnTo>
                  <a:pt x="791" y="2160"/>
                </a:lnTo>
                <a:lnTo>
                  <a:pt x="789" y="2175"/>
                </a:lnTo>
                <a:lnTo>
                  <a:pt x="788" y="2191"/>
                </a:lnTo>
                <a:lnTo>
                  <a:pt x="788" y="2191"/>
                </a:lnTo>
                <a:lnTo>
                  <a:pt x="789" y="2209"/>
                </a:lnTo>
                <a:lnTo>
                  <a:pt x="792" y="2229"/>
                </a:lnTo>
                <a:lnTo>
                  <a:pt x="798" y="2245"/>
                </a:lnTo>
                <a:lnTo>
                  <a:pt x="806" y="2263"/>
                </a:lnTo>
                <a:lnTo>
                  <a:pt x="816" y="2280"/>
                </a:lnTo>
                <a:lnTo>
                  <a:pt x="827" y="2295"/>
                </a:lnTo>
                <a:lnTo>
                  <a:pt x="840" y="2308"/>
                </a:lnTo>
                <a:lnTo>
                  <a:pt x="855" y="2321"/>
                </a:lnTo>
                <a:lnTo>
                  <a:pt x="871" y="2333"/>
                </a:lnTo>
                <a:lnTo>
                  <a:pt x="889" y="2344"/>
                </a:lnTo>
                <a:lnTo>
                  <a:pt x="907" y="2353"/>
                </a:lnTo>
                <a:lnTo>
                  <a:pt x="928" y="2360"/>
                </a:lnTo>
                <a:lnTo>
                  <a:pt x="949" y="2368"/>
                </a:lnTo>
                <a:lnTo>
                  <a:pt x="972" y="2372"/>
                </a:lnTo>
                <a:lnTo>
                  <a:pt x="994" y="2374"/>
                </a:lnTo>
                <a:lnTo>
                  <a:pt x="1018" y="2375"/>
                </a:lnTo>
                <a:lnTo>
                  <a:pt x="1018" y="2375"/>
                </a:lnTo>
                <a:lnTo>
                  <a:pt x="1040" y="2374"/>
                </a:lnTo>
                <a:lnTo>
                  <a:pt x="1063" y="2372"/>
                </a:lnTo>
                <a:lnTo>
                  <a:pt x="1085" y="2368"/>
                </a:lnTo>
                <a:lnTo>
                  <a:pt x="1106" y="2360"/>
                </a:lnTo>
                <a:lnTo>
                  <a:pt x="1127" y="2353"/>
                </a:lnTo>
                <a:lnTo>
                  <a:pt x="1145" y="2344"/>
                </a:lnTo>
                <a:lnTo>
                  <a:pt x="1163" y="2333"/>
                </a:lnTo>
                <a:lnTo>
                  <a:pt x="1179" y="2321"/>
                </a:lnTo>
                <a:lnTo>
                  <a:pt x="1194" y="2308"/>
                </a:lnTo>
                <a:lnTo>
                  <a:pt x="1208" y="2295"/>
                </a:lnTo>
                <a:lnTo>
                  <a:pt x="1218" y="2280"/>
                </a:lnTo>
                <a:lnTo>
                  <a:pt x="1229" y="2263"/>
                </a:lnTo>
                <a:lnTo>
                  <a:pt x="1236" y="2245"/>
                </a:lnTo>
                <a:lnTo>
                  <a:pt x="1242" y="2229"/>
                </a:lnTo>
                <a:lnTo>
                  <a:pt x="1245" y="2209"/>
                </a:lnTo>
                <a:lnTo>
                  <a:pt x="1247" y="2191"/>
                </a:lnTo>
                <a:lnTo>
                  <a:pt x="1247" y="2191"/>
                </a:lnTo>
                <a:lnTo>
                  <a:pt x="1245" y="2175"/>
                </a:lnTo>
                <a:lnTo>
                  <a:pt x="1244" y="2160"/>
                </a:lnTo>
                <a:lnTo>
                  <a:pt x="1239" y="2145"/>
                </a:lnTo>
                <a:lnTo>
                  <a:pt x="1235" y="2133"/>
                </a:lnTo>
                <a:lnTo>
                  <a:pt x="1229" y="2121"/>
                </a:lnTo>
                <a:lnTo>
                  <a:pt x="1221" y="2111"/>
                </a:lnTo>
                <a:lnTo>
                  <a:pt x="1214" y="2102"/>
                </a:lnTo>
                <a:lnTo>
                  <a:pt x="1206" y="2093"/>
                </a:lnTo>
                <a:lnTo>
                  <a:pt x="1191" y="2079"/>
                </a:lnTo>
                <a:lnTo>
                  <a:pt x="1179" y="2069"/>
                </a:lnTo>
                <a:lnTo>
                  <a:pt x="1166" y="2061"/>
                </a:lnTo>
                <a:lnTo>
                  <a:pt x="1166" y="2061"/>
                </a:lnTo>
                <a:lnTo>
                  <a:pt x="1155" y="2057"/>
                </a:lnTo>
                <a:lnTo>
                  <a:pt x="1146" y="2051"/>
                </a:lnTo>
                <a:lnTo>
                  <a:pt x="1139" y="2043"/>
                </a:lnTo>
                <a:lnTo>
                  <a:pt x="1134" y="2037"/>
                </a:lnTo>
                <a:lnTo>
                  <a:pt x="1130" y="2030"/>
                </a:lnTo>
                <a:lnTo>
                  <a:pt x="1127" y="2024"/>
                </a:lnTo>
                <a:lnTo>
                  <a:pt x="1125" y="2017"/>
                </a:lnTo>
                <a:lnTo>
                  <a:pt x="1125" y="2011"/>
                </a:lnTo>
                <a:lnTo>
                  <a:pt x="1127" y="2005"/>
                </a:lnTo>
                <a:lnTo>
                  <a:pt x="1130" y="1999"/>
                </a:lnTo>
                <a:lnTo>
                  <a:pt x="1134" y="1994"/>
                </a:lnTo>
                <a:lnTo>
                  <a:pt x="1140" y="1990"/>
                </a:lnTo>
                <a:lnTo>
                  <a:pt x="1148" y="1985"/>
                </a:lnTo>
                <a:lnTo>
                  <a:pt x="1157" y="1982"/>
                </a:lnTo>
                <a:lnTo>
                  <a:pt x="1166" y="1981"/>
                </a:lnTo>
                <a:lnTo>
                  <a:pt x="1178" y="1981"/>
                </a:lnTo>
                <a:lnTo>
                  <a:pt x="1429" y="1981"/>
                </a:lnTo>
                <a:lnTo>
                  <a:pt x="1429" y="1979"/>
                </a:lnTo>
                <a:lnTo>
                  <a:pt x="1976" y="1979"/>
                </a:lnTo>
                <a:lnTo>
                  <a:pt x="1976" y="1176"/>
                </a:lnTo>
                <a:lnTo>
                  <a:pt x="1976" y="1176"/>
                </a:lnTo>
                <a:lnTo>
                  <a:pt x="1976" y="1166"/>
                </a:lnTo>
                <a:lnTo>
                  <a:pt x="1973" y="1155"/>
                </a:lnTo>
                <a:lnTo>
                  <a:pt x="1972" y="1147"/>
                </a:lnTo>
                <a:lnTo>
                  <a:pt x="1967" y="1139"/>
                </a:lnTo>
                <a:lnTo>
                  <a:pt x="1963" y="1133"/>
                </a:lnTo>
                <a:lnTo>
                  <a:pt x="1958" y="1129"/>
                </a:lnTo>
                <a:lnTo>
                  <a:pt x="1952" y="1126"/>
                </a:lnTo>
                <a:lnTo>
                  <a:pt x="1946" y="1124"/>
                </a:lnTo>
                <a:lnTo>
                  <a:pt x="1940" y="1124"/>
                </a:lnTo>
                <a:lnTo>
                  <a:pt x="1933" y="1126"/>
                </a:lnTo>
                <a:lnTo>
                  <a:pt x="1927" y="1129"/>
                </a:lnTo>
                <a:lnTo>
                  <a:pt x="1919" y="1133"/>
                </a:lnTo>
                <a:lnTo>
                  <a:pt x="1913" y="1139"/>
                </a:lnTo>
                <a:lnTo>
                  <a:pt x="1906" y="1147"/>
                </a:lnTo>
                <a:lnTo>
                  <a:pt x="1900" y="1155"/>
                </a:lnTo>
                <a:lnTo>
                  <a:pt x="1894" y="1164"/>
                </a:lnTo>
                <a:lnTo>
                  <a:pt x="1894" y="1164"/>
                </a:lnTo>
                <a:lnTo>
                  <a:pt x="1886" y="1178"/>
                </a:lnTo>
                <a:lnTo>
                  <a:pt x="1877" y="1190"/>
                </a:lnTo>
                <a:lnTo>
                  <a:pt x="1864" y="1205"/>
                </a:lnTo>
                <a:lnTo>
                  <a:pt x="1855" y="1212"/>
                </a:lnTo>
                <a:lnTo>
                  <a:pt x="1846" y="1220"/>
                </a:lnTo>
                <a:lnTo>
                  <a:pt x="1835" y="1227"/>
                </a:lnTo>
                <a:lnTo>
                  <a:pt x="1824" y="1233"/>
                </a:lnTo>
                <a:lnTo>
                  <a:pt x="1810" y="1238"/>
                </a:lnTo>
                <a:lnTo>
                  <a:pt x="1797" y="1242"/>
                </a:lnTo>
                <a:lnTo>
                  <a:pt x="1782" y="1245"/>
                </a:lnTo>
                <a:lnTo>
                  <a:pt x="1765" y="1245"/>
                </a:lnTo>
                <a:lnTo>
                  <a:pt x="1765" y="1245"/>
                </a:lnTo>
                <a:lnTo>
                  <a:pt x="1746" y="1244"/>
                </a:lnTo>
                <a:lnTo>
                  <a:pt x="1728" y="1241"/>
                </a:lnTo>
                <a:lnTo>
                  <a:pt x="1710" y="1235"/>
                </a:lnTo>
                <a:lnTo>
                  <a:pt x="1693" y="1227"/>
                </a:lnTo>
                <a:lnTo>
                  <a:pt x="1677" y="1218"/>
                </a:lnTo>
                <a:lnTo>
                  <a:pt x="1662" y="1206"/>
                </a:lnTo>
                <a:lnTo>
                  <a:pt x="1649" y="1193"/>
                </a:lnTo>
                <a:lnTo>
                  <a:pt x="1635" y="1178"/>
                </a:lnTo>
                <a:lnTo>
                  <a:pt x="1623" y="1161"/>
                </a:lnTo>
                <a:lnTo>
                  <a:pt x="1613" y="1145"/>
                </a:lnTo>
                <a:lnTo>
                  <a:pt x="1604" y="1126"/>
                </a:lnTo>
                <a:lnTo>
                  <a:pt x="1595" y="1105"/>
                </a:lnTo>
                <a:lnTo>
                  <a:pt x="1589" y="1084"/>
                </a:lnTo>
                <a:lnTo>
                  <a:pt x="1584" y="1063"/>
                </a:lnTo>
                <a:lnTo>
                  <a:pt x="1581" y="1039"/>
                </a:lnTo>
                <a:lnTo>
                  <a:pt x="1581" y="1016"/>
                </a:lnTo>
                <a:lnTo>
                  <a:pt x="1581" y="1016"/>
                </a:lnTo>
                <a:lnTo>
                  <a:pt x="1581" y="993"/>
                </a:lnTo>
                <a:lnTo>
                  <a:pt x="1584" y="970"/>
                </a:lnTo>
                <a:lnTo>
                  <a:pt x="1589" y="948"/>
                </a:lnTo>
                <a:lnTo>
                  <a:pt x="1595" y="927"/>
                </a:lnTo>
                <a:lnTo>
                  <a:pt x="1604" y="907"/>
                </a:lnTo>
                <a:lnTo>
                  <a:pt x="1613" y="888"/>
                </a:lnTo>
                <a:lnTo>
                  <a:pt x="1623" y="870"/>
                </a:lnTo>
                <a:lnTo>
                  <a:pt x="1635" y="854"/>
                </a:lnTo>
                <a:lnTo>
                  <a:pt x="1649" y="839"/>
                </a:lnTo>
                <a:lnTo>
                  <a:pt x="1662" y="825"/>
                </a:lnTo>
                <a:lnTo>
                  <a:pt x="1677" y="815"/>
                </a:lnTo>
                <a:lnTo>
                  <a:pt x="1693" y="804"/>
                </a:lnTo>
                <a:lnTo>
                  <a:pt x="1710" y="797"/>
                </a:lnTo>
                <a:lnTo>
                  <a:pt x="1728" y="791"/>
                </a:lnTo>
                <a:lnTo>
                  <a:pt x="1746" y="788"/>
                </a:lnTo>
                <a:lnTo>
                  <a:pt x="1765" y="786"/>
                </a:lnTo>
                <a:lnTo>
                  <a:pt x="1765" y="786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chemeClr val="bg1">
                <a:lumMod val="50000"/>
              </a:schemeClr>
            </a:solidFill>
            <a:prstDash val="solid"/>
            <a:round/>
            <a:headEnd/>
            <a:tailEnd/>
          </a:ln>
        </p:spPr>
        <p:txBody>
          <a:bodyPr bIns="360000" anchor="ctr"/>
          <a:lstStyle/>
          <a:p>
            <a:pPr algn="ctr">
              <a:defRPr/>
            </a:pPr>
            <a:r>
              <a:rPr lang="en-US" sz="4000" b="1" dirty="0" smtClean="0">
                <a:solidFill>
                  <a:prstClr val="black"/>
                </a:solidFill>
              </a:rPr>
              <a:t>Within Strands</a:t>
            </a:r>
            <a:endParaRPr lang="en-GB" sz="4000" b="1" dirty="0">
              <a:solidFill>
                <a:prstClr val="black"/>
              </a:solidFill>
            </a:endParaRPr>
          </a:p>
        </p:txBody>
      </p:sp>
      <p:sp>
        <p:nvSpPr>
          <p:cNvPr id="4" name="Freeform 8"/>
          <p:cNvSpPr>
            <a:spLocks/>
          </p:cNvSpPr>
          <p:nvPr/>
        </p:nvSpPr>
        <p:spPr bwMode="auto">
          <a:xfrm>
            <a:off x="2699792" y="1774272"/>
            <a:ext cx="3135699" cy="2158784"/>
          </a:xfrm>
          <a:custGeom>
            <a:avLst/>
            <a:gdLst>
              <a:gd name="T0" fmla="*/ 2222 w 2377"/>
              <a:gd name="T1" fmla="*/ 795 h 2371"/>
              <a:gd name="T2" fmla="*/ 2275 w 2377"/>
              <a:gd name="T3" fmla="*/ 827 h 2371"/>
              <a:gd name="T4" fmla="*/ 2314 w 2377"/>
              <a:gd name="T5" fmla="*/ 882 h 2371"/>
              <a:gd name="T6" fmla="*/ 2362 w 2377"/>
              <a:gd name="T7" fmla="*/ 907 h 2371"/>
              <a:gd name="T8" fmla="*/ 395 w 2377"/>
              <a:gd name="T9" fmla="*/ 855 h 2371"/>
              <a:gd name="T10" fmla="*/ 386 w 2377"/>
              <a:gd name="T11" fmla="*/ 892 h 2371"/>
              <a:gd name="T12" fmla="*/ 358 w 2377"/>
              <a:gd name="T13" fmla="*/ 907 h 2371"/>
              <a:gd name="T14" fmla="*/ 325 w 2377"/>
              <a:gd name="T15" fmla="*/ 886 h 2371"/>
              <a:gd name="T16" fmla="*/ 296 w 2377"/>
              <a:gd name="T17" fmla="*/ 842 h 2371"/>
              <a:gd name="T18" fmla="*/ 242 w 2377"/>
              <a:gd name="T19" fmla="*/ 800 h 2371"/>
              <a:gd name="T20" fmla="*/ 184 w 2377"/>
              <a:gd name="T21" fmla="*/ 786 h 2371"/>
              <a:gd name="T22" fmla="*/ 96 w 2377"/>
              <a:gd name="T23" fmla="*/ 815 h 2371"/>
              <a:gd name="T24" fmla="*/ 32 w 2377"/>
              <a:gd name="T25" fmla="*/ 888 h 2371"/>
              <a:gd name="T26" fmla="*/ 0 w 2377"/>
              <a:gd name="T27" fmla="*/ 993 h 2371"/>
              <a:gd name="T28" fmla="*/ 8 w 2377"/>
              <a:gd name="T29" fmla="*/ 1084 h 2371"/>
              <a:gd name="T30" fmla="*/ 54 w 2377"/>
              <a:gd name="T31" fmla="*/ 1178 h 2371"/>
              <a:gd name="T32" fmla="*/ 129 w 2377"/>
              <a:gd name="T33" fmla="*/ 1235 h 2371"/>
              <a:gd name="T34" fmla="*/ 201 w 2377"/>
              <a:gd name="T35" fmla="*/ 1245 h 2371"/>
              <a:gd name="T36" fmla="*/ 265 w 2377"/>
              <a:gd name="T37" fmla="*/ 1220 h 2371"/>
              <a:gd name="T38" fmla="*/ 313 w 2377"/>
              <a:gd name="T39" fmla="*/ 1164 h 2371"/>
              <a:gd name="T40" fmla="*/ 338 w 2377"/>
              <a:gd name="T41" fmla="*/ 1133 h 2371"/>
              <a:gd name="T42" fmla="*/ 371 w 2377"/>
              <a:gd name="T43" fmla="*/ 1126 h 2371"/>
              <a:gd name="T44" fmla="*/ 392 w 2377"/>
              <a:gd name="T45" fmla="*/ 1155 h 2371"/>
              <a:gd name="T46" fmla="*/ 1256 w 2377"/>
              <a:gd name="T47" fmla="*/ 1976 h 2371"/>
              <a:gd name="T48" fmla="*/ 1298 w 2377"/>
              <a:gd name="T49" fmla="*/ 1990 h 2371"/>
              <a:gd name="T50" fmla="*/ 1305 w 2377"/>
              <a:gd name="T51" fmla="*/ 2020 h 2371"/>
              <a:gd name="T52" fmla="*/ 1275 w 2377"/>
              <a:gd name="T53" fmla="*/ 2052 h 2371"/>
              <a:gd name="T54" fmla="*/ 1225 w 2377"/>
              <a:gd name="T55" fmla="*/ 2088 h 2371"/>
              <a:gd name="T56" fmla="*/ 1193 w 2377"/>
              <a:gd name="T57" fmla="*/ 2141 h 2371"/>
              <a:gd name="T58" fmla="*/ 1186 w 2377"/>
              <a:gd name="T59" fmla="*/ 2206 h 2371"/>
              <a:gd name="T60" fmla="*/ 1225 w 2377"/>
              <a:gd name="T61" fmla="*/ 2290 h 2371"/>
              <a:gd name="T62" fmla="*/ 1305 w 2377"/>
              <a:gd name="T63" fmla="*/ 2348 h 2371"/>
              <a:gd name="T64" fmla="*/ 1414 w 2377"/>
              <a:gd name="T65" fmla="*/ 2371 h 2371"/>
              <a:gd name="T66" fmla="*/ 1504 w 2377"/>
              <a:gd name="T67" fmla="*/ 2357 h 2371"/>
              <a:gd name="T68" fmla="*/ 1591 w 2377"/>
              <a:gd name="T69" fmla="*/ 2304 h 2371"/>
              <a:gd name="T70" fmla="*/ 1639 w 2377"/>
              <a:gd name="T71" fmla="*/ 2224 h 2371"/>
              <a:gd name="T72" fmla="*/ 1640 w 2377"/>
              <a:gd name="T73" fmla="*/ 2156 h 2371"/>
              <a:gd name="T74" fmla="*/ 1612 w 2377"/>
              <a:gd name="T75" fmla="*/ 2097 h 2371"/>
              <a:gd name="T76" fmla="*/ 1564 w 2377"/>
              <a:gd name="T77" fmla="*/ 2057 h 2371"/>
              <a:gd name="T78" fmla="*/ 1526 w 2377"/>
              <a:gd name="T79" fmla="*/ 2026 h 2371"/>
              <a:gd name="T80" fmla="*/ 1526 w 2377"/>
              <a:gd name="T81" fmla="*/ 1994 h 2371"/>
              <a:gd name="T82" fmla="*/ 1564 w 2377"/>
              <a:gd name="T83" fmla="*/ 1976 h 2371"/>
              <a:gd name="T84" fmla="*/ 2370 w 2377"/>
              <a:gd name="T85" fmla="*/ 1130 h 2371"/>
              <a:gd name="T86" fmla="*/ 2323 w 2377"/>
              <a:gd name="T87" fmla="*/ 1139 h 2371"/>
              <a:gd name="T88" fmla="*/ 2289 w 2377"/>
              <a:gd name="T89" fmla="*/ 1191 h 2371"/>
              <a:gd name="T90" fmla="*/ 2235 w 2377"/>
              <a:gd name="T91" fmla="*/ 1233 h 2371"/>
              <a:gd name="T92" fmla="*/ 2177 w 2377"/>
              <a:gd name="T93" fmla="*/ 1245 h 2371"/>
              <a:gd name="T94" fmla="*/ 2089 w 2377"/>
              <a:gd name="T95" fmla="*/ 1218 h 2371"/>
              <a:gd name="T96" fmla="*/ 2024 w 2377"/>
              <a:gd name="T97" fmla="*/ 1145 h 2371"/>
              <a:gd name="T98" fmla="*/ 1993 w 2377"/>
              <a:gd name="T99" fmla="*/ 1040 h 2371"/>
              <a:gd name="T100" fmla="*/ 2000 w 2377"/>
              <a:gd name="T101" fmla="*/ 948 h 2371"/>
              <a:gd name="T102" fmla="*/ 2047 w 2377"/>
              <a:gd name="T103" fmla="*/ 855 h 2371"/>
              <a:gd name="T104" fmla="*/ 2121 w 2377"/>
              <a:gd name="T105" fmla="*/ 797 h 23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377" h="2371">
                <a:moveTo>
                  <a:pt x="2177" y="788"/>
                </a:moveTo>
                <a:lnTo>
                  <a:pt x="2177" y="788"/>
                </a:lnTo>
                <a:lnTo>
                  <a:pt x="2193" y="788"/>
                </a:lnTo>
                <a:lnTo>
                  <a:pt x="2208" y="791"/>
                </a:lnTo>
                <a:lnTo>
                  <a:pt x="2222" y="795"/>
                </a:lnTo>
                <a:lnTo>
                  <a:pt x="2235" y="800"/>
                </a:lnTo>
                <a:lnTo>
                  <a:pt x="2247" y="806"/>
                </a:lnTo>
                <a:lnTo>
                  <a:pt x="2257" y="813"/>
                </a:lnTo>
                <a:lnTo>
                  <a:pt x="2266" y="819"/>
                </a:lnTo>
                <a:lnTo>
                  <a:pt x="2275" y="827"/>
                </a:lnTo>
                <a:lnTo>
                  <a:pt x="2289" y="842"/>
                </a:lnTo>
                <a:lnTo>
                  <a:pt x="2298" y="855"/>
                </a:lnTo>
                <a:lnTo>
                  <a:pt x="2305" y="867"/>
                </a:lnTo>
                <a:lnTo>
                  <a:pt x="2305" y="867"/>
                </a:lnTo>
                <a:lnTo>
                  <a:pt x="2314" y="882"/>
                </a:lnTo>
                <a:lnTo>
                  <a:pt x="2323" y="894"/>
                </a:lnTo>
                <a:lnTo>
                  <a:pt x="2334" y="901"/>
                </a:lnTo>
                <a:lnTo>
                  <a:pt x="2343" y="907"/>
                </a:lnTo>
                <a:lnTo>
                  <a:pt x="2353" y="909"/>
                </a:lnTo>
                <a:lnTo>
                  <a:pt x="2362" y="907"/>
                </a:lnTo>
                <a:lnTo>
                  <a:pt x="2370" y="903"/>
                </a:lnTo>
                <a:lnTo>
                  <a:pt x="2377" y="895"/>
                </a:lnTo>
                <a:lnTo>
                  <a:pt x="2377" y="0"/>
                </a:lnTo>
                <a:lnTo>
                  <a:pt x="395" y="0"/>
                </a:lnTo>
                <a:lnTo>
                  <a:pt x="395" y="855"/>
                </a:lnTo>
                <a:lnTo>
                  <a:pt x="395" y="855"/>
                </a:lnTo>
                <a:lnTo>
                  <a:pt x="393" y="867"/>
                </a:lnTo>
                <a:lnTo>
                  <a:pt x="392" y="877"/>
                </a:lnTo>
                <a:lnTo>
                  <a:pt x="389" y="886"/>
                </a:lnTo>
                <a:lnTo>
                  <a:pt x="386" y="892"/>
                </a:lnTo>
                <a:lnTo>
                  <a:pt x="382" y="898"/>
                </a:lnTo>
                <a:lnTo>
                  <a:pt x="377" y="903"/>
                </a:lnTo>
                <a:lnTo>
                  <a:pt x="371" y="906"/>
                </a:lnTo>
                <a:lnTo>
                  <a:pt x="365" y="907"/>
                </a:lnTo>
                <a:lnTo>
                  <a:pt x="358" y="907"/>
                </a:lnTo>
                <a:lnTo>
                  <a:pt x="352" y="907"/>
                </a:lnTo>
                <a:lnTo>
                  <a:pt x="344" y="904"/>
                </a:lnTo>
                <a:lnTo>
                  <a:pt x="338" y="900"/>
                </a:lnTo>
                <a:lnTo>
                  <a:pt x="331" y="894"/>
                </a:lnTo>
                <a:lnTo>
                  <a:pt x="325" y="886"/>
                </a:lnTo>
                <a:lnTo>
                  <a:pt x="319" y="877"/>
                </a:lnTo>
                <a:lnTo>
                  <a:pt x="313" y="867"/>
                </a:lnTo>
                <a:lnTo>
                  <a:pt x="313" y="867"/>
                </a:lnTo>
                <a:lnTo>
                  <a:pt x="305" y="855"/>
                </a:lnTo>
                <a:lnTo>
                  <a:pt x="296" y="842"/>
                </a:lnTo>
                <a:lnTo>
                  <a:pt x="283" y="827"/>
                </a:lnTo>
                <a:lnTo>
                  <a:pt x="274" y="819"/>
                </a:lnTo>
                <a:lnTo>
                  <a:pt x="265" y="812"/>
                </a:lnTo>
                <a:lnTo>
                  <a:pt x="254" y="806"/>
                </a:lnTo>
                <a:lnTo>
                  <a:pt x="242" y="800"/>
                </a:lnTo>
                <a:lnTo>
                  <a:pt x="229" y="794"/>
                </a:lnTo>
                <a:lnTo>
                  <a:pt x="216" y="791"/>
                </a:lnTo>
                <a:lnTo>
                  <a:pt x="201" y="788"/>
                </a:lnTo>
                <a:lnTo>
                  <a:pt x="184" y="786"/>
                </a:lnTo>
                <a:lnTo>
                  <a:pt x="184" y="786"/>
                </a:lnTo>
                <a:lnTo>
                  <a:pt x="165" y="788"/>
                </a:lnTo>
                <a:lnTo>
                  <a:pt x="147" y="791"/>
                </a:lnTo>
                <a:lnTo>
                  <a:pt x="129" y="797"/>
                </a:lnTo>
                <a:lnTo>
                  <a:pt x="112" y="804"/>
                </a:lnTo>
                <a:lnTo>
                  <a:pt x="96" y="815"/>
                </a:lnTo>
                <a:lnTo>
                  <a:pt x="81" y="825"/>
                </a:lnTo>
                <a:lnTo>
                  <a:pt x="66" y="839"/>
                </a:lnTo>
                <a:lnTo>
                  <a:pt x="54" y="854"/>
                </a:lnTo>
                <a:lnTo>
                  <a:pt x="42" y="870"/>
                </a:lnTo>
                <a:lnTo>
                  <a:pt x="32" y="888"/>
                </a:lnTo>
                <a:lnTo>
                  <a:pt x="21" y="907"/>
                </a:lnTo>
                <a:lnTo>
                  <a:pt x="14" y="927"/>
                </a:lnTo>
                <a:lnTo>
                  <a:pt x="8" y="948"/>
                </a:lnTo>
                <a:lnTo>
                  <a:pt x="3" y="970"/>
                </a:lnTo>
                <a:lnTo>
                  <a:pt x="0" y="993"/>
                </a:lnTo>
                <a:lnTo>
                  <a:pt x="0" y="1016"/>
                </a:lnTo>
                <a:lnTo>
                  <a:pt x="0" y="1016"/>
                </a:lnTo>
                <a:lnTo>
                  <a:pt x="0" y="1039"/>
                </a:lnTo>
                <a:lnTo>
                  <a:pt x="3" y="1063"/>
                </a:lnTo>
                <a:lnTo>
                  <a:pt x="8" y="1084"/>
                </a:lnTo>
                <a:lnTo>
                  <a:pt x="14" y="1105"/>
                </a:lnTo>
                <a:lnTo>
                  <a:pt x="21" y="1126"/>
                </a:lnTo>
                <a:lnTo>
                  <a:pt x="32" y="1145"/>
                </a:lnTo>
                <a:lnTo>
                  <a:pt x="42" y="1161"/>
                </a:lnTo>
                <a:lnTo>
                  <a:pt x="54" y="1178"/>
                </a:lnTo>
                <a:lnTo>
                  <a:pt x="66" y="1193"/>
                </a:lnTo>
                <a:lnTo>
                  <a:pt x="81" y="1206"/>
                </a:lnTo>
                <a:lnTo>
                  <a:pt x="96" y="1218"/>
                </a:lnTo>
                <a:lnTo>
                  <a:pt x="112" y="1227"/>
                </a:lnTo>
                <a:lnTo>
                  <a:pt x="129" y="1235"/>
                </a:lnTo>
                <a:lnTo>
                  <a:pt x="147" y="1241"/>
                </a:lnTo>
                <a:lnTo>
                  <a:pt x="165" y="1244"/>
                </a:lnTo>
                <a:lnTo>
                  <a:pt x="184" y="1245"/>
                </a:lnTo>
                <a:lnTo>
                  <a:pt x="184" y="1245"/>
                </a:lnTo>
                <a:lnTo>
                  <a:pt x="201" y="1245"/>
                </a:lnTo>
                <a:lnTo>
                  <a:pt x="216" y="1242"/>
                </a:lnTo>
                <a:lnTo>
                  <a:pt x="229" y="1238"/>
                </a:lnTo>
                <a:lnTo>
                  <a:pt x="242" y="1233"/>
                </a:lnTo>
                <a:lnTo>
                  <a:pt x="254" y="1227"/>
                </a:lnTo>
                <a:lnTo>
                  <a:pt x="265" y="1220"/>
                </a:lnTo>
                <a:lnTo>
                  <a:pt x="274" y="1212"/>
                </a:lnTo>
                <a:lnTo>
                  <a:pt x="283" y="1205"/>
                </a:lnTo>
                <a:lnTo>
                  <a:pt x="296" y="1190"/>
                </a:lnTo>
                <a:lnTo>
                  <a:pt x="305" y="1178"/>
                </a:lnTo>
                <a:lnTo>
                  <a:pt x="313" y="1164"/>
                </a:lnTo>
                <a:lnTo>
                  <a:pt x="313" y="1164"/>
                </a:lnTo>
                <a:lnTo>
                  <a:pt x="319" y="1155"/>
                </a:lnTo>
                <a:lnTo>
                  <a:pt x="325" y="1147"/>
                </a:lnTo>
                <a:lnTo>
                  <a:pt x="331" y="1139"/>
                </a:lnTo>
                <a:lnTo>
                  <a:pt x="338" y="1133"/>
                </a:lnTo>
                <a:lnTo>
                  <a:pt x="344" y="1129"/>
                </a:lnTo>
                <a:lnTo>
                  <a:pt x="352" y="1126"/>
                </a:lnTo>
                <a:lnTo>
                  <a:pt x="358" y="1124"/>
                </a:lnTo>
                <a:lnTo>
                  <a:pt x="365" y="1124"/>
                </a:lnTo>
                <a:lnTo>
                  <a:pt x="371" y="1126"/>
                </a:lnTo>
                <a:lnTo>
                  <a:pt x="377" y="1129"/>
                </a:lnTo>
                <a:lnTo>
                  <a:pt x="382" y="1133"/>
                </a:lnTo>
                <a:lnTo>
                  <a:pt x="386" y="1139"/>
                </a:lnTo>
                <a:lnTo>
                  <a:pt x="389" y="1147"/>
                </a:lnTo>
                <a:lnTo>
                  <a:pt x="392" y="1155"/>
                </a:lnTo>
                <a:lnTo>
                  <a:pt x="393" y="1166"/>
                </a:lnTo>
                <a:lnTo>
                  <a:pt x="395" y="1176"/>
                </a:lnTo>
                <a:lnTo>
                  <a:pt x="395" y="1979"/>
                </a:lnTo>
                <a:lnTo>
                  <a:pt x="1256" y="1976"/>
                </a:lnTo>
                <a:lnTo>
                  <a:pt x="1256" y="1976"/>
                </a:lnTo>
                <a:lnTo>
                  <a:pt x="1266" y="1978"/>
                </a:lnTo>
                <a:lnTo>
                  <a:pt x="1277" y="1979"/>
                </a:lnTo>
                <a:lnTo>
                  <a:pt x="1286" y="1982"/>
                </a:lnTo>
                <a:lnTo>
                  <a:pt x="1292" y="1985"/>
                </a:lnTo>
                <a:lnTo>
                  <a:pt x="1298" y="1990"/>
                </a:lnTo>
                <a:lnTo>
                  <a:pt x="1302" y="1996"/>
                </a:lnTo>
                <a:lnTo>
                  <a:pt x="1305" y="2000"/>
                </a:lnTo>
                <a:lnTo>
                  <a:pt x="1307" y="2006"/>
                </a:lnTo>
                <a:lnTo>
                  <a:pt x="1307" y="2014"/>
                </a:lnTo>
                <a:lnTo>
                  <a:pt x="1305" y="2020"/>
                </a:lnTo>
                <a:lnTo>
                  <a:pt x="1302" y="2027"/>
                </a:lnTo>
                <a:lnTo>
                  <a:pt x="1298" y="2033"/>
                </a:lnTo>
                <a:lnTo>
                  <a:pt x="1292" y="2040"/>
                </a:lnTo>
                <a:lnTo>
                  <a:pt x="1284" y="2046"/>
                </a:lnTo>
                <a:lnTo>
                  <a:pt x="1275" y="2052"/>
                </a:lnTo>
                <a:lnTo>
                  <a:pt x="1265" y="2057"/>
                </a:lnTo>
                <a:lnTo>
                  <a:pt x="1265" y="2057"/>
                </a:lnTo>
                <a:lnTo>
                  <a:pt x="1253" y="2064"/>
                </a:lnTo>
                <a:lnTo>
                  <a:pt x="1239" y="2075"/>
                </a:lnTo>
                <a:lnTo>
                  <a:pt x="1225" y="2088"/>
                </a:lnTo>
                <a:lnTo>
                  <a:pt x="1217" y="2097"/>
                </a:lnTo>
                <a:lnTo>
                  <a:pt x="1211" y="2106"/>
                </a:lnTo>
                <a:lnTo>
                  <a:pt x="1204" y="2117"/>
                </a:lnTo>
                <a:lnTo>
                  <a:pt x="1198" y="2129"/>
                </a:lnTo>
                <a:lnTo>
                  <a:pt x="1193" y="2141"/>
                </a:lnTo>
                <a:lnTo>
                  <a:pt x="1189" y="2156"/>
                </a:lnTo>
                <a:lnTo>
                  <a:pt x="1186" y="2171"/>
                </a:lnTo>
                <a:lnTo>
                  <a:pt x="1186" y="2187"/>
                </a:lnTo>
                <a:lnTo>
                  <a:pt x="1186" y="2187"/>
                </a:lnTo>
                <a:lnTo>
                  <a:pt x="1186" y="2206"/>
                </a:lnTo>
                <a:lnTo>
                  <a:pt x="1190" y="2224"/>
                </a:lnTo>
                <a:lnTo>
                  <a:pt x="1196" y="2242"/>
                </a:lnTo>
                <a:lnTo>
                  <a:pt x="1204" y="2259"/>
                </a:lnTo>
                <a:lnTo>
                  <a:pt x="1213" y="2275"/>
                </a:lnTo>
                <a:lnTo>
                  <a:pt x="1225" y="2290"/>
                </a:lnTo>
                <a:lnTo>
                  <a:pt x="1238" y="2304"/>
                </a:lnTo>
                <a:lnTo>
                  <a:pt x="1253" y="2317"/>
                </a:lnTo>
                <a:lnTo>
                  <a:pt x="1268" y="2329"/>
                </a:lnTo>
                <a:lnTo>
                  <a:pt x="1286" y="2339"/>
                </a:lnTo>
                <a:lnTo>
                  <a:pt x="1305" y="2348"/>
                </a:lnTo>
                <a:lnTo>
                  <a:pt x="1325" y="2357"/>
                </a:lnTo>
                <a:lnTo>
                  <a:pt x="1346" y="2363"/>
                </a:lnTo>
                <a:lnTo>
                  <a:pt x="1368" y="2368"/>
                </a:lnTo>
                <a:lnTo>
                  <a:pt x="1390" y="2371"/>
                </a:lnTo>
                <a:lnTo>
                  <a:pt x="1414" y="2371"/>
                </a:lnTo>
                <a:lnTo>
                  <a:pt x="1414" y="2371"/>
                </a:lnTo>
                <a:lnTo>
                  <a:pt x="1438" y="2371"/>
                </a:lnTo>
                <a:lnTo>
                  <a:pt x="1461" y="2368"/>
                </a:lnTo>
                <a:lnTo>
                  <a:pt x="1483" y="2363"/>
                </a:lnTo>
                <a:lnTo>
                  <a:pt x="1504" y="2357"/>
                </a:lnTo>
                <a:lnTo>
                  <a:pt x="1523" y="2348"/>
                </a:lnTo>
                <a:lnTo>
                  <a:pt x="1543" y="2339"/>
                </a:lnTo>
                <a:lnTo>
                  <a:pt x="1561" y="2329"/>
                </a:lnTo>
                <a:lnTo>
                  <a:pt x="1577" y="2317"/>
                </a:lnTo>
                <a:lnTo>
                  <a:pt x="1591" y="2304"/>
                </a:lnTo>
                <a:lnTo>
                  <a:pt x="1604" y="2290"/>
                </a:lnTo>
                <a:lnTo>
                  <a:pt x="1616" y="2275"/>
                </a:lnTo>
                <a:lnTo>
                  <a:pt x="1625" y="2259"/>
                </a:lnTo>
                <a:lnTo>
                  <a:pt x="1634" y="2242"/>
                </a:lnTo>
                <a:lnTo>
                  <a:pt x="1639" y="2224"/>
                </a:lnTo>
                <a:lnTo>
                  <a:pt x="1643" y="2206"/>
                </a:lnTo>
                <a:lnTo>
                  <a:pt x="1645" y="2187"/>
                </a:lnTo>
                <a:lnTo>
                  <a:pt x="1645" y="2187"/>
                </a:lnTo>
                <a:lnTo>
                  <a:pt x="1643" y="2171"/>
                </a:lnTo>
                <a:lnTo>
                  <a:pt x="1640" y="2156"/>
                </a:lnTo>
                <a:lnTo>
                  <a:pt x="1637" y="2141"/>
                </a:lnTo>
                <a:lnTo>
                  <a:pt x="1631" y="2129"/>
                </a:lnTo>
                <a:lnTo>
                  <a:pt x="1625" y="2117"/>
                </a:lnTo>
                <a:lnTo>
                  <a:pt x="1619" y="2106"/>
                </a:lnTo>
                <a:lnTo>
                  <a:pt x="1612" y="2097"/>
                </a:lnTo>
                <a:lnTo>
                  <a:pt x="1604" y="2088"/>
                </a:lnTo>
                <a:lnTo>
                  <a:pt x="1589" y="2075"/>
                </a:lnTo>
                <a:lnTo>
                  <a:pt x="1576" y="2064"/>
                </a:lnTo>
                <a:lnTo>
                  <a:pt x="1564" y="2057"/>
                </a:lnTo>
                <a:lnTo>
                  <a:pt x="1564" y="2057"/>
                </a:lnTo>
                <a:lnTo>
                  <a:pt x="1553" y="2052"/>
                </a:lnTo>
                <a:lnTo>
                  <a:pt x="1544" y="2046"/>
                </a:lnTo>
                <a:lnTo>
                  <a:pt x="1537" y="2039"/>
                </a:lnTo>
                <a:lnTo>
                  <a:pt x="1531" y="2033"/>
                </a:lnTo>
                <a:lnTo>
                  <a:pt x="1526" y="2026"/>
                </a:lnTo>
                <a:lnTo>
                  <a:pt x="1523" y="2020"/>
                </a:lnTo>
                <a:lnTo>
                  <a:pt x="1522" y="2012"/>
                </a:lnTo>
                <a:lnTo>
                  <a:pt x="1522" y="2006"/>
                </a:lnTo>
                <a:lnTo>
                  <a:pt x="1523" y="2000"/>
                </a:lnTo>
                <a:lnTo>
                  <a:pt x="1526" y="1994"/>
                </a:lnTo>
                <a:lnTo>
                  <a:pt x="1531" y="1990"/>
                </a:lnTo>
                <a:lnTo>
                  <a:pt x="1537" y="1985"/>
                </a:lnTo>
                <a:lnTo>
                  <a:pt x="1544" y="1981"/>
                </a:lnTo>
                <a:lnTo>
                  <a:pt x="1553" y="1978"/>
                </a:lnTo>
                <a:lnTo>
                  <a:pt x="1564" y="1976"/>
                </a:lnTo>
                <a:lnTo>
                  <a:pt x="1576" y="1976"/>
                </a:lnTo>
                <a:lnTo>
                  <a:pt x="2377" y="1976"/>
                </a:lnTo>
                <a:lnTo>
                  <a:pt x="2377" y="1138"/>
                </a:lnTo>
                <a:lnTo>
                  <a:pt x="2377" y="1138"/>
                </a:lnTo>
                <a:lnTo>
                  <a:pt x="2370" y="1130"/>
                </a:lnTo>
                <a:lnTo>
                  <a:pt x="2362" y="1126"/>
                </a:lnTo>
                <a:lnTo>
                  <a:pt x="2353" y="1124"/>
                </a:lnTo>
                <a:lnTo>
                  <a:pt x="2343" y="1127"/>
                </a:lnTo>
                <a:lnTo>
                  <a:pt x="2334" y="1132"/>
                </a:lnTo>
                <a:lnTo>
                  <a:pt x="2323" y="1139"/>
                </a:lnTo>
                <a:lnTo>
                  <a:pt x="2314" y="1151"/>
                </a:lnTo>
                <a:lnTo>
                  <a:pt x="2305" y="1166"/>
                </a:lnTo>
                <a:lnTo>
                  <a:pt x="2305" y="1166"/>
                </a:lnTo>
                <a:lnTo>
                  <a:pt x="2298" y="1178"/>
                </a:lnTo>
                <a:lnTo>
                  <a:pt x="2289" y="1191"/>
                </a:lnTo>
                <a:lnTo>
                  <a:pt x="2275" y="1206"/>
                </a:lnTo>
                <a:lnTo>
                  <a:pt x="2266" y="1214"/>
                </a:lnTo>
                <a:lnTo>
                  <a:pt x="2257" y="1220"/>
                </a:lnTo>
                <a:lnTo>
                  <a:pt x="2247" y="1227"/>
                </a:lnTo>
                <a:lnTo>
                  <a:pt x="2235" y="1233"/>
                </a:lnTo>
                <a:lnTo>
                  <a:pt x="2222" y="1239"/>
                </a:lnTo>
                <a:lnTo>
                  <a:pt x="2208" y="1242"/>
                </a:lnTo>
                <a:lnTo>
                  <a:pt x="2193" y="1245"/>
                </a:lnTo>
                <a:lnTo>
                  <a:pt x="2177" y="1245"/>
                </a:lnTo>
                <a:lnTo>
                  <a:pt x="2177" y="1245"/>
                </a:lnTo>
                <a:lnTo>
                  <a:pt x="2157" y="1245"/>
                </a:lnTo>
                <a:lnTo>
                  <a:pt x="2139" y="1241"/>
                </a:lnTo>
                <a:lnTo>
                  <a:pt x="2121" y="1236"/>
                </a:lnTo>
                <a:lnTo>
                  <a:pt x="2105" y="1227"/>
                </a:lnTo>
                <a:lnTo>
                  <a:pt x="2089" y="1218"/>
                </a:lnTo>
                <a:lnTo>
                  <a:pt x="2074" y="1206"/>
                </a:lnTo>
                <a:lnTo>
                  <a:pt x="2060" y="1193"/>
                </a:lnTo>
                <a:lnTo>
                  <a:pt x="2047" y="1179"/>
                </a:lnTo>
                <a:lnTo>
                  <a:pt x="2035" y="1163"/>
                </a:lnTo>
                <a:lnTo>
                  <a:pt x="2024" y="1145"/>
                </a:lnTo>
                <a:lnTo>
                  <a:pt x="2015" y="1126"/>
                </a:lnTo>
                <a:lnTo>
                  <a:pt x="2006" y="1106"/>
                </a:lnTo>
                <a:lnTo>
                  <a:pt x="2000" y="1085"/>
                </a:lnTo>
                <a:lnTo>
                  <a:pt x="1996" y="1063"/>
                </a:lnTo>
                <a:lnTo>
                  <a:pt x="1993" y="1040"/>
                </a:lnTo>
                <a:lnTo>
                  <a:pt x="1993" y="1016"/>
                </a:lnTo>
                <a:lnTo>
                  <a:pt x="1993" y="1016"/>
                </a:lnTo>
                <a:lnTo>
                  <a:pt x="1993" y="993"/>
                </a:lnTo>
                <a:lnTo>
                  <a:pt x="1996" y="970"/>
                </a:lnTo>
                <a:lnTo>
                  <a:pt x="2000" y="948"/>
                </a:lnTo>
                <a:lnTo>
                  <a:pt x="2006" y="927"/>
                </a:lnTo>
                <a:lnTo>
                  <a:pt x="2015" y="907"/>
                </a:lnTo>
                <a:lnTo>
                  <a:pt x="2024" y="888"/>
                </a:lnTo>
                <a:lnTo>
                  <a:pt x="2035" y="870"/>
                </a:lnTo>
                <a:lnTo>
                  <a:pt x="2047" y="855"/>
                </a:lnTo>
                <a:lnTo>
                  <a:pt x="2060" y="840"/>
                </a:lnTo>
                <a:lnTo>
                  <a:pt x="2074" y="827"/>
                </a:lnTo>
                <a:lnTo>
                  <a:pt x="2089" y="815"/>
                </a:lnTo>
                <a:lnTo>
                  <a:pt x="2105" y="806"/>
                </a:lnTo>
                <a:lnTo>
                  <a:pt x="2121" y="797"/>
                </a:lnTo>
                <a:lnTo>
                  <a:pt x="2139" y="792"/>
                </a:lnTo>
                <a:lnTo>
                  <a:pt x="2157" y="788"/>
                </a:lnTo>
                <a:lnTo>
                  <a:pt x="2177" y="788"/>
                </a:lnTo>
                <a:lnTo>
                  <a:pt x="2177" y="78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bg1">
                <a:lumMod val="50000"/>
              </a:schemeClr>
            </a:solidFill>
            <a:prstDash val="solid"/>
            <a:round/>
            <a:headEnd/>
            <a:tailEnd/>
          </a:ln>
        </p:spPr>
        <p:txBody>
          <a:bodyPr bIns="360000" anchor="ctr"/>
          <a:lstStyle/>
          <a:p>
            <a:pPr algn="ctr">
              <a:defRPr/>
            </a:pPr>
            <a:r>
              <a:rPr lang="en-US" sz="4000" b="1" dirty="0" smtClean="0">
                <a:solidFill>
                  <a:prstClr val="black"/>
                </a:solidFill>
              </a:rPr>
              <a:t>  </a:t>
            </a:r>
          </a:p>
          <a:p>
            <a:pPr algn="ctr">
              <a:defRPr/>
            </a:pP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smtClean="0">
                <a:solidFill>
                  <a:prstClr val="black"/>
                </a:solidFill>
              </a:rPr>
              <a:t>   Curriculum</a:t>
            </a:r>
          </a:p>
          <a:p>
            <a:pPr algn="ctr">
              <a:defRPr/>
            </a:pPr>
            <a:endParaRPr lang="en-US" sz="2000" b="1" dirty="0">
              <a:solidFill>
                <a:prstClr val="black"/>
              </a:solidFill>
            </a:endParaRPr>
          </a:p>
          <a:p>
            <a:pPr algn="ctr">
              <a:defRPr/>
            </a:pPr>
            <a:r>
              <a:rPr lang="en-US" sz="4000" b="1" dirty="0" smtClean="0">
                <a:solidFill>
                  <a:prstClr val="black"/>
                </a:solidFill>
              </a:rPr>
              <a:t>     Subjects</a:t>
            </a:r>
          </a:p>
          <a:p>
            <a:pPr algn="ctr">
              <a:defRPr/>
            </a:pPr>
            <a:endParaRPr lang="en-GB" sz="4000" b="1" dirty="0">
              <a:solidFill>
                <a:prstClr val="black"/>
              </a:solidFill>
            </a:endParaRPr>
          </a:p>
        </p:txBody>
      </p:sp>
      <p:sp>
        <p:nvSpPr>
          <p:cNvPr id="6" name="Freeform 11"/>
          <p:cNvSpPr>
            <a:spLocks/>
          </p:cNvSpPr>
          <p:nvPr/>
        </p:nvSpPr>
        <p:spPr bwMode="auto">
          <a:xfrm>
            <a:off x="611560" y="3572652"/>
            <a:ext cx="3138339" cy="1800200"/>
          </a:xfrm>
          <a:custGeom>
            <a:avLst/>
            <a:gdLst>
              <a:gd name="T0" fmla="*/ 791 w 2377"/>
              <a:gd name="T1" fmla="*/ 179 h 1976"/>
              <a:gd name="T2" fmla="*/ 813 w 2377"/>
              <a:gd name="T3" fmla="*/ 131 h 1976"/>
              <a:gd name="T4" fmla="*/ 855 w 2377"/>
              <a:gd name="T5" fmla="*/ 89 h 1976"/>
              <a:gd name="T6" fmla="*/ 886 w 2377"/>
              <a:gd name="T7" fmla="*/ 70 h 1976"/>
              <a:gd name="T8" fmla="*/ 907 w 2377"/>
              <a:gd name="T9" fmla="*/ 43 h 1976"/>
              <a:gd name="T10" fmla="*/ 904 w 2377"/>
              <a:gd name="T11" fmla="*/ 19 h 1976"/>
              <a:gd name="T12" fmla="*/ 877 w 2377"/>
              <a:gd name="T13" fmla="*/ 3 h 1976"/>
              <a:gd name="T14" fmla="*/ 0 w 2377"/>
              <a:gd name="T15" fmla="*/ 1976 h 1976"/>
              <a:gd name="T16" fmla="*/ 1980 w 2377"/>
              <a:gd name="T17" fmla="*/ 1121 h 1976"/>
              <a:gd name="T18" fmla="*/ 1986 w 2377"/>
              <a:gd name="T19" fmla="*/ 1090 h 1976"/>
              <a:gd name="T20" fmla="*/ 2004 w 2377"/>
              <a:gd name="T21" fmla="*/ 1069 h 1976"/>
              <a:gd name="T22" fmla="*/ 2031 w 2377"/>
              <a:gd name="T23" fmla="*/ 1072 h 1976"/>
              <a:gd name="T24" fmla="*/ 2057 w 2377"/>
              <a:gd name="T25" fmla="*/ 1099 h 1976"/>
              <a:gd name="T26" fmla="*/ 2079 w 2377"/>
              <a:gd name="T27" fmla="*/ 1134 h 1976"/>
              <a:gd name="T28" fmla="*/ 2121 w 2377"/>
              <a:gd name="T29" fmla="*/ 1170 h 1976"/>
              <a:gd name="T30" fmla="*/ 2175 w 2377"/>
              <a:gd name="T31" fmla="*/ 1188 h 1976"/>
              <a:gd name="T32" fmla="*/ 2229 w 2377"/>
              <a:gd name="T33" fmla="*/ 1184 h 1976"/>
              <a:gd name="T34" fmla="*/ 2294 w 2377"/>
              <a:gd name="T35" fmla="*/ 1149 h 1976"/>
              <a:gd name="T36" fmla="*/ 2345 w 2377"/>
              <a:gd name="T37" fmla="*/ 1088 h 1976"/>
              <a:gd name="T38" fmla="*/ 2372 w 2377"/>
              <a:gd name="T39" fmla="*/ 1006 h 1976"/>
              <a:gd name="T40" fmla="*/ 2375 w 2377"/>
              <a:gd name="T41" fmla="*/ 936 h 1976"/>
              <a:gd name="T42" fmla="*/ 2354 w 2377"/>
              <a:gd name="T43" fmla="*/ 850 h 1976"/>
              <a:gd name="T44" fmla="*/ 2309 w 2377"/>
              <a:gd name="T45" fmla="*/ 783 h 1976"/>
              <a:gd name="T46" fmla="*/ 2247 w 2377"/>
              <a:gd name="T47" fmla="*/ 740 h 1976"/>
              <a:gd name="T48" fmla="*/ 2191 w 2377"/>
              <a:gd name="T49" fmla="*/ 729 h 1976"/>
              <a:gd name="T50" fmla="*/ 2133 w 2377"/>
              <a:gd name="T51" fmla="*/ 743 h 1976"/>
              <a:gd name="T52" fmla="*/ 2093 w 2377"/>
              <a:gd name="T53" fmla="*/ 770 h 1976"/>
              <a:gd name="T54" fmla="*/ 2063 w 2377"/>
              <a:gd name="T55" fmla="*/ 810 h 1976"/>
              <a:gd name="T56" fmla="*/ 2037 w 2377"/>
              <a:gd name="T57" fmla="*/ 843 h 1976"/>
              <a:gd name="T58" fmla="*/ 2010 w 2377"/>
              <a:gd name="T59" fmla="*/ 852 h 1976"/>
              <a:gd name="T60" fmla="*/ 1989 w 2377"/>
              <a:gd name="T61" fmla="*/ 837 h 1976"/>
              <a:gd name="T62" fmla="*/ 1980 w 2377"/>
              <a:gd name="T63" fmla="*/ 798 h 1976"/>
              <a:gd name="T64" fmla="*/ 1178 w 2377"/>
              <a:gd name="T65" fmla="*/ 0 h 1976"/>
              <a:gd name="T66" fmla="*/ 1146 w 2377"/>
              <a:gd name="T67" fmla="*/ 6 h 1976"/>
              <a:gd name="T68" fmla="*/ 1127 w 2377"/>
              <a:gd name="T69" fmla="*/ 25 h 1976"/>
              <a:gd name="T70" fmla="*/ 1128 w 2377"/>
              <a:gd name="T71" fmla="*/ 51 h 1976"/>
              <a:gd name="T72" fmla="*/ 1155 w 2377"/>
              <a:gd name="T73" fmla="*/ 76 h 1976"/>
              <a:gd name="T74" fmla="*/ 1191 w 2377"/>
              <a:gd name="T75" fmla="*/ 98 h 1976"/>
              <a:gd name="T76" fmla="*/ 1227 w 2377"/>
              <a:gd name="T77" fmla="*/ 142 h 1976"/>
              <a:gd name="T78" fmla="*/ 1245 w 2377"/>
              <a:gd name="T79" fmla="*/ 196 h 1976"/>
              <a:gd name="T80" fmla="*/ 1242 w 2377"/>
              <a:gd name="T81" fmla="*/ 248 h 1976"/>
              <a:gd name="T82" fmla="*/ 1206 w 2377"/>
              <a:gd name="T83" fmla="*/ 314 h 1976"/>
              <a:gd name="T84" fmla="*/ 1145 w 2377"/>
              <a:gd name="T85" fmla="*/ 365 h 1976"/>
              <a:gd name="T86" fmla="*/ 1063 w 2377"/>
              <a:gd name="T87" fmla="*/ 391 h 1976"/>
              <a:gd name="T88" fmla="*/ 994 w 2377"/>
              <a:gd name="T89" fmla="*/ 394 h 1976"/>
              <a:gd name="T90" fmla="*/ 907 w 2377"/>
              <a:gd name="T91" fmla="*/ 374 h 1976"/>
              <a:gd name="T92" fmla="*/ 840 w 2377"/>
              <a:gd name="T93" fmla="*/ 329 h 1976"/>
              <a:gd name="T94" fmla="*/ 798 w 2377"/>
              <a:gd name="T95" fmla="*/ 266 h 1976"/>
              <a:gd name="T96" fmla="*/ 788 w 2377"/>
              <a:gd name="T97" fmla="*/ 212 h 19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377" h="1976">
                <a:moveTo>
                  <a:pt x="788" y="212"/>
                </a:moveTo>
                <a:lnTo>
                  <a:pt x="788" y="212"/>
                </a:lnTo>
                <a:lnTo>
                  <a:pt x="788" y="196"/>
                </a:lnTo>
                <a:lnTo>
                  <a:pt x="791" y="179"/>
                </a:lnTo>
                <a:lnTo>
                  <a:pt x="795" y="166"/>
                </a:lnTo>
                <a:lnTo>
                  <a:pt x="800" y="152"/>
                </a:lnTo>
                <a:lnTo>
                  <a:pt x="806" y="142"/>
                </a:lnTo>
                <a:lnTo>
                  <a:pt x="813" y="131"/>
                </a:lnTo>
                <a:lnTo>
                  <a:pt x="821" y="121"/>
                </a:lnTo>
                <a:lnTo>
                  <a:pt x="828" y="113"/>
                </a:lnTo>
                <a:lnTo>
                  <a:pt x="843" y="98"/>
                </a:lnTo>
                <a:lnTo>
                  <a:pt x="855" y="89"/>
                </a:lnTo>
                <a:lnTo>
                  <a:pt x="868" y="82"/>
                </a:lnTo>
                <a:lnTo>
                  <a:pt x="868" y="82"/>
                </a:lnTo>
                <a:lnTo>
                  <a:pt x="877" y="76"/>
                </a:lnTo>
                <a:lnTo>
                  <a:pt x="886" y="70"/>
                </a:lnTo>
                <a:lnTo>
                  <a:pt x="894" y="64"/>
                </a:lnTo>
                <a:lnTo>
                  <a:pt x="900" y="57"/>
                </a:lnTo>
                <a:lnTo>
                  <a:pt x="904" y="51"/>
                </a:lnTo>
                <a:lnTo>
                  <a:pt x="907" y="43"/>
                </a:lnTo>
                <a:lnTo>
                  <a:pt x="909" y="37"/>
                </a:lnTo>
                <a:lnTo>
                  <a:pt x="909" y="31"/>
                </a:lnTo>
                <a:lnTo>
                  <a:pt x="907" y="25"/>
                </a:lnTo>
                <a:lnTo>
                  <a:pt x="904" y="19"/>
                </a:lnTo>
                <a:lnTo>
                  <a:pt x="900" y="13"/>
                </a:lnTo>
                <a:lnTo>
                  <a:pt x="894" y="9"/>
                </a:lnTo>
                <a:lnTo>
                  <a:pt x="886" y="6"/>
                </a:lnTo>
                <a:lnTo>
                  <a:pt x="877" y="3"/>
                </a:lnTo>
                <a:lnTo>
                  <a:pt x="867" y="1"/>
                </a:lnTo>
                <a:lnTo>
                  <a:pt x="856" y="0"/>
                </a:lnTo>
                <a:lnTo>
                  <a:pt x="0" y="0"/>
                </a:lnTo>
                <a:lnTo>
                  <a:pt x="0" y="1976"/>
                </a:lnTo>
                <a:lnTo>
                  <a:pt x="1979" y="1976"/>
                </a:lnTo>
                <a:lnTo>
                  <a:pt x="1979" y="1522"/>
                </a:lnTo>
                <a:lnTo>
                  <a:pt x="1980" y="1522"/>
                </a:lnTo>
                <a:lnTo>
                  <a:pt x="1980" y="1121"/>
                </a:lnTo>
                <a:lnTo>
                  <a:pt x="1980" y="1121"/>
                </a:lnTo>
                <a:lnTo>
                  <a:pt x="1982" y="1109"/>
                </a:lnTo>
                <a:lnTo>
                  <a:pt x="1983" y="1099"/>
                </a:lnTo>
                <a:lnTo>
                  <a:pt x="1986" y="1090"/>
                </a:lnTo>
                <a:lnTo>
                  <a:pt x="1989" y="1082"/>
                </a:lnTo>
                <a:lnTo>
                  <a:pt x="1994" y="1076"/>
                </a:lnTo>
                <a:lnTo>
                  <a:pt x="2000" y="1072"/>
                </a:lnTo>
                <a:lnTo>
                  <a:pt x="2004" y="1069"/>
                </a:lnTo>
                <a:lnTo>
                  <a:pt x="2010" y="1067"/>
                </a:lnTo>
                <a:lnTo>
                  <a:pt x="2018" y="1067"/>
                </a:lnTo>
                <a:lnTo>
                  <a:pt x="2024" y="1069"/>
                </a:lnTo>
                <a:lnTo>
                  <a:pt x="2031" y="1072"/>
                </a:lnTo>
                <a:lnTo>
                  <a:pt x="2037" y="1076"/>
                </a:lnTo>
                <a:lnTo>
                  <a:pt x="2045" y="1082"/>
                </a:lnTo>
                <a:lnTo>
                  <a:pt x="2051" y="1090"/>
                </a:lnTo>
                <a:lnTo>
                  <a:pt x="2057" y="1099"/>
                </a:lnTo>
                <a:lnTo>
                  <a:pt x="2063" y="1109"/>
                </a:lnTo>
                <a:lnTo>
                  <a:pt x="2063" y="1109"/>
                </a:lnTo>
                <a:lnTo>
                  <a:pt x="2070" y="1121"/>
                </a:lnTo>
                <a:lnTo>
                  <a:pt x="2079" y="1134"/>
                </a:lnTo>
                <a:lnTo>
                  <a:pt x="2093" y="1149"/>
                </a:lnTo>
                <a:lnTo>
                  <a:pt x="2102" y="1157"/>
                </a:lnTo>
                <a:lnTo>
                  <a:pt x="2111" y="1163"/>
                </a:lnTo>
                <a:lnTo>
                  <a:pt x="2121" y="1170"/>
                </a:lnTo>
                <a:lnTo>
                  <a:pt x="2133" y="1176"/>
                </a:lnTo>
                <a:lnTo>
                  <a:pt x="2146" y="1181"/>
                </a:lnTo>
                <a:lnTo>
                  <a:pt x="2160" y="1185"/>
                </a:lnTo>
                <a:lnTo>
                  <a:pt x="2175" y="1188"/>
                </a:lnTo>
                <a:lnTo>
                  <a:pt x="2191" y="1188"/>
                </a:lnTo>
                <a:lnTo>
                  <a:pt x="2191" y="1188"/>
                </a:lnTo>
                <a:lnTo>
                  <a:pt x="2211" y="1188"/>
                </a:lnTo>
                <a:lnTo>
                  <a:pt x="2229" y="1184"/>
                </a:lnTo>
                <a:lnTo>
                  <a:pt x="2247" y="1179"/>
                </a:lnTo>
                <a:lnTo>
                  <a:pt x="2263" y="1170"/>
                </a:lnTo>
                <a:lnTo>
                  <a:pt x="2279" y="1161"/>
                </a:lnTo>
                <a:lnTo>
                  <a:pt x="2294" y="1149"/>
                </a:lnTo>
                <a:lnTo>
                  <a:pt x="2309" y="1136"/>
                </a:lnTo>
                <a:lnTo>
                  <a:pt x="2321" y="1121"/>
                </a:lnTo>
                <a:lnTo>
                  <a:pt x="2333" y="1106"/>
                </a:lnTo>
                <a:lnTo>
                  <a:pt x="2345" y="1088"/>
                </a:lnTo>
                <a:lnTo>
                  <a:pt x="2354" y="1069"/>
                </a:lnTo>
                <a:lnTo>
                  <a:pt x="2362" y="1049"/>
                </a:lnTo>
                <a:lnTo>
                  <a:pt x="2368" y="1028"/>
                </a:lnTo>
                <a:lnTo>
                  <a:pt x="2372" y="1006"/>
                </a:lnTo>
                <a:lnTo>
                  <a:pt x="2375" y="983"/>
                </a:lnTo>
                <a:lnTo>
                  <a:pt x="2377" y="960"/>
                </a:lnTo>
                <a:lnTo>
                  <a:pt x="2377" y="960"/>
                </a:lnTo>
                <a:lnTo>
                  <a:pt x="2375" y="936"/>
                </a:lnTo>
                <a:lnTo>
                  <a:pt x="2372" y="913"/>
                </a:lnTo>
                <a:lnTo>
                  <a:pt x="2368" y="891"/>
                </a:lnTo>
                <a:lnTo>
                  <a:pt x="2362" y="870"/>
                </a:lnTo>
                <a:lnTo>
                  <a:pt x="2354" y="850"/>
                </a:lnTo>
                <a:lnTo>
                  <a:pt x="2345" y="831"/>
                </a:lnTo>
                <a:lnTo>
                  <a:pt x="2333" y="813"/>
                </a:lnTo>
                <a:lnTo>
                  <a:pt x="2321" y="797"/>
                </a:lnTo>
                <a:lnTo>
                  <a:pt x="2309" y="783"/>
                </a:lnTo>
                <a:lnTo>
                  <a:pt x="2294" y="770"/>
                </a:lnTo>
                <a:lnTo>
                  <a:pt x="2279" y="758"/>
                </a:lnTo>
                <a:lnTo>
                  <a:pt x="2263" y="749"/>
                </a:lnTo>
                <a:lnTo>
                  <a:pt x="2247" y="740"/>
                </a:lnTo>
                <a:lnTo>
                  <a:pt x="2229" y="735"/>
                </a:lnTo>
                <a:lnTo>
                  <a:pt x="2211" y="731"/>
                </a:lnTo>
                <a:lnTo>
                  <a:pt x="2191" y="729"/>
                </a:lnTo>
                <a:lnTo>
                  <a:pt x="2191" y="729"/>
                </a:lnTo>
                <a:lnTo>
                  <a:pt x="2175" y="731"/>
                </a:lnTo>
                <a:lnTo>
                  <a:pt x="2160" y="734"/>
                </a:lnTo>
                <a:lnTo>
                  <a:pt x="2146" y="737"/>
                </a:lnTo>
                <a:lnTo>
                  <a:pt x="2133" y="743"/>
                </a:lnTo>
                <a:lnTo>
                  <a:pt x="2121" y="749"/>
                </a:lnTo>
                <a:lnTo>
                  <a:pt x="2111" y="755"/>
                </a:lnTo>
                <a:lnTo>
                  <a:pt x="2102" y="762"/>
                </a:lnTo>
                <a:lnTo>
                  <a:pt x="2093" y="770"/>
                </a:lnTo>
                <a:lnTo>
                  <a:pt x="2079" y="785"/>
                </a:lnTo>
                <a:lnTo>
                  <a:pt x="2070" y="798"/>
                </a:lnTo>
                <a:lnTo>
                  <a:pt x="2063" y="810"/>
                </a:lnTo>
                <a:lnTo>
                  <a:pt x="2063" y="810"/>
                </a:lnTo>
                <a:lnTo>
                  <a:pt x="2057" y="820"/>
                </a:lnTo>
                <a:lnTo>
                  <a:pt x="2051" y="829"/>
                </a:lnTo>
                <a:lnTo>
                  <a:pt x="2045" y="837"/>
                </a:lnTo>
                <a:lnTo>
                  <a:pt x="2037" y="843"/>
                </a:lnTo>
                <a:lnTo>
                  <a:pt x="2031" y="847"/>
                </a:lnTo>
                <a:lnTo>
                  <a:pt x="2024" y="850"/>
                </a:lnTo>
                <a:lnTo>
                  <a:pt x="2018" y="852"/>
                </a:lnTo>
                <a:lnTo>
                  <a:pt x="2010" y="852"/>
                </a:lnTo>
                <a:lnTo>
                  <a:pt x="2004" y="850"/>
                </a:lnTo>
                <a:lnTo>
                  <a:pt x="2000" y="847"/>
                </a:lnTo>
                <a:lnTo>
                  <a:pt x="1994" y="843"/>
                </a:lnTo>
                <a:lnTo>
                  <a:pt x="1989" y="837"/>
                </a:lnTo>
                <a:lnTo>
                  <a:pt x="1986" y="829"/>
                </a:lnTo>
                <a:lnTo>
                  <a:pt x="1983" y="820"/>
                </a:lnTo>
                <a:lnTo>
                  <a:pt x="1982" y="810"/>
                </a:lnTo>
                <a:lnTo>
                  <a:pt x="1980" y="798"/>
                </a:lnTo>
                <a:lnTo>
                  <a:pt x="1980" y="547"/>
                </a:lnTo>
                <a:lnTo>
                  <a:pt x="1979" y="547"/>
                </a:lnTo>
                <a:lnTo>
                  <a:pt x="1979" y="0"/>
                </a:lnTo>
                <a:lnTo>
                  <a:pt x="1178" y="0"/>
                </a:lnTo>
                <a:lnTo>
                  <a:pt x="1178" y="0"/>
                </a:lnTo>
                <a:lnTo>
                  <a:pt x="1166" y="1"/>
                </a:lnTo>
                <a:lnTo>
                  <a:pt x="1155" y="3"/>
                </a:lnTo>
                <a:lnTo>
                  <a:pt x="1146" y="6"/>
                </a:lnTo>
                <a:lnTo>
                  <a:pt x="1140" y="9"/>
                </a:lnTo>
                <a:lnTo>
                  <a:pt x="1134" y="13"/>
                </a:lnTo>
                <a:lnTo>
                  <a:pt x="1130" y="19"/>
                </a:lnTo>
                <a:lnTo>
                  <a:pt x="1127" y="25"/>
                </a:lnTo>
                <a:lnTo>
                  <a:pt x="1125" y="31"/>
                </a:lnTo>
                <a:lnTo>
                  <a:pt x="1125" y="37"/>
                </a:lnTo>
                <a:lnTo>
                  <a:pt x="1125" y="43"/>
                </a:lnTo>
                <a:lnTo>
                  <a:pt x="1128" y="51"/>
                </a:lnTo>
                <a:lnTo>
                  <a:pt x="1133" y="57"/>
                </a:lnTo>
                <a:lnTo>
                  <a:pt x="1139" y="64"/>
                </a:lnTo>
                <a:lnTo>
                  <a:pt x="1146" y="70"/>
                </a:lnTo>
                <a:lnTo>
                  <a:pt x="1155" y="76"/>
                </a:lnTo>
                <a:lnTo>
                  <a:pt x="1166" y="82"/>
                </a:lnTo>
                <a:lnTo>
                  <a:pt x="1166" y="82"/>
                </a:lnTo>
                <a:lnTo>
                  <a:pt x="1178" y="89"/>
                </a:lnTo>
                <a:lnTo>
                  <a:pt x="1191" y="98"/>
                </a:lnTo>
                <a:lnTo>
                  <a:pt x="1206" y="113"/>
                </a:lnTo>
                <a:lnTo>
                  <a:pt x="1214" y="121"/>
                </a:lnTo>
                <a:lnTo>
                  <a:pt x="1221" y="131"/>
                </a:lnTo>
                <a:lnTo>
                  <a:pt x="1227" y="142"/>
                </a:lnTo>
                <a:lnTo>
                  <a:pt x="1233" y="152"/>
                </a:lnTo>
                <a:lnTo>
                  <a:pt x="1239" y="166"/>
                </a:lnTo>
                <a:lnTo>
                  <a:pt x="1242" y="179"/>
                </a:lnTo>
                <a:lnTo>
                  <a:pt x="1245" y="196"/>
                </a:lnTo>
                <a:lnTo>
                  <a:pt x="1247" y="212"/>
                </a:lnTo>
                <a:lnTo>
                  <a:pt x="1247" y="212"/>
                </a:lnTo>
                <a:lnTo>
                  <a:pt x="1245" y="230"/>
                </a:lnTo>
                <a:lnTo>
                  <a:pt x="1242" y="248"/>
                </a:lnTo>
                <a:lnTo>
                  <a:pt x="1236" y="266"/>
                </a:lnTo>
                <a:lnTo>
                  <a:pt x="1229" y="282"/>
                </a:lnTo>
                <a:lnTo>
                  <a:pt x="1218" y="299"/>
                </a:lnTo>
                <a:lnTo>
                  <a:pt x="1206" y="314"/>
                </a:lnTo>
                <a:lnTo>
                  <a:pt x="1194" y="329"/>
                </a:lnTo>
                <a:lnTo>
                  <a:pt x="1179" y="342"/>
                </a:lnTo>
                <a:lnTo>
                  <a:pt x="1163" y="354"/>
                </a:lnTo>
                <a:lnTo>
                  <a:pt x="1145" y="365"/>
                </a:lnTo>
                <a:lnTo>
                  <a:pt x="1125" y="374"/>
                </a:lnTo>
                <a:lnTo>
                  <a:pt x="1106" y="381"/>
                </a:lnTo>
                <a:lnTo>
                  <a:pt x="1085" y="387"/>
                </a:lnTo>
                <a:lnTo>
                  <a:pt x="1063" y="391"/>
                </a:lnTo>
                <a:lnTo>
                  <a:pt x="1040" y="394"/>
                </a:lnTo>
                <a:lnTo>
                  <a:pt x="1016" y="396"/>
                </a:lnTo>
                <a:lnTo>
                  <a:pt x="1016" y="396"/>
                </a:lnTo>
                <a:lnTo>
                  <a:pt x="994" y="394"/>
                </a:lnTo>
                <a:lnTo>
                  <a:pt x="970" y="391"/>
                </a:lnTo>
                <a:lnTo>
                  <a:pt x="949" y="387"/>
                </a:lnTo>
                <a:lnTo>
                  <a:pt x="928" y="381"/>
                </a:lnTo>
                <a:lnTo>
                  <a:pt x="907" y="374"/>
                </a:lnTo>
                <a:lnTo>
                  <a:pt x="888" y="365"/>
                </a:lnTo>
                <a:lnTo>
                  <a:pt x="871" y="354"/>
                </a:lnTo>
                <a:lnTo>
                  <a:pt x="855" y="342"/>
                </a:lnTo>
                <a:lnTo>
                  <a:pt x="840" y="329"/>
                </a:lnTo>
                <a:lnTo>
                  <a:pt x="827" y="314"/>
                </a:lnTo>
                <a:lnTo>
                  <a:pt x="815" y="299"/>
                </a:lnTo>
                <a:lnTo>
                  <a:pt x="806" y="282"/>
                </a:lnTo>
                <a:lnTo>
                  <a:pt x="798" y="266"/>
                </a:lnTo>
                <a:lnTo>
                  <a:pt x="792" y="248"/>
                </a:lnTo>
                <a:lnTo>
                  <a:pt x="789" y="230"/>
                </a:lnTo>
                <a:lnTo>
                  <a:pt x="788" y="212"/>
                </a:lnTo>
                <a:lnTo>
                  <a:pt x="788" y="212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bg1">
                <a:lumMod val="50000"/>
              </a:schemeClr>
            </a:solidFill>
            <a:prstDash val="solid"/>
            <a:round/>
            <a:headEnd/>
            <a:tailEnd/>
          </a:ln>
        </p:spPr>
        <p:txBody>
          <a:bodyPr rIns="324000" anchor="ctr"/>
          <a:lstStyle/>
          <a:p>
            <a:pPr algn="ctr">
              <a:defRPr/>
            </a:pPr>
            <a:r>
              <a:rPr lang="en-GB" sz="4000" b="1" dirty="0" smtClean="0">
                <a:solidFill>
                  <a:prstClr val="black"/>
                </a:solidFill>
              </a:rPr>
              <a:t>Past</a:t>
            </a:r>
            <a:endParaRPr lang="en-GB" sz="4000" b="1" dirty="0">
              <a:solidFill>
                <a:prstClr val="black"/>
              </a:solidFill>
            </a:endParaRPr>
          </a:p>
        </p:txBody>
      </p:sp>
      <p:sp>
        <p:nvSpPr>
          <p:cNvPr id="8" name="Freeform 13"/>
          <p:cNvSpPr>
            <a:spLocks/>
          </p:cNvSpPr>
          <p:nvPr/>
        </p:nvSpPr>
        <p:spPr bwMode="auto">
          <a:xfrm>
            <a:off x="5796136" y="3210426"/>
            <a:ext cx="2610444" cy="2162425"/>
          </a:xfrm>
          <a:custGeom>
            <a:avLst/>
            <a:gdLst>
              <a:gd name="T0" fmla="*/ 179 w 1976"/>
              <a:gd name="T1" fmla="*/ 1584 h 2375"/>
              <a:gd name="T2" fmla="*/ 130 w 1976"/>
              <a:gd name="T3" fmla="*/ 1563 h 2375"/>
              <a:gd name="T4" fmla="*/ 88 w 1976"/>
              <a:gd name="T5" fmla="*/ 1520 h 2375"/>
              <a:gd name="T6" fmla="*/ 70 w 1976"/>
              <a:gd name="T7" fmla="*/ 1489 h 2375"/>
              <a:gd name="T8" fmla="*/ 43 w 1976"/>
              <a:gd name="T9" fmla="*/ 1468 h 2375"/>
              <a:gd name="T10" fmla="*/ 18 w 1976"/>
              <a:gd name="T11" fmla="*/ 1472 h 2375"/>
              <a:gd name="T12" fmla="*/ 1 w 1976"/>
              <a:gd name="T13" fmla="*/ 1498 h 2375"/>
              <a:gd name="T14" fmla="*/ 1976 w 1976"/>
              <a:gd name="T15" fmla="*/ 2375 h 2375"/>
              <a:gd name="T16" fmla="*/ 1120 w 1976"/>
              <a:gd name="T17" fmla="*/ 394 h 2375"/>
              <a:gd name="T18" fmla="*/ 1088 w 1976"/>
              <a:gd name="T19" fmla="*/ 390 h 2375"/>
              <a:gd name="T20" fmla="*/ 1069 w 1976"/>
              <a:gd name="T21" fmla="*/ 370 h 2375"/>
              <a:gd name="T22" fmla="*/ 1070 w 1976"/>
              <a:gd name="T23" fmla="*/ 345 h 2375"/>
              <a:gd name="T24" fmla="*/ 1097 w 1976"/>
              <a:gd name="T25" fmla="*/ 318 h 2375"/>
              <a:gd name="T26" fmla="*/ 1133 w 1976"/>
              <a:gd name="T27" fmla="*/ 296 h 2375"/>
              <a:gd name="T28" fmla="*/ 1169 w 1976"/>
              <a:gd name="T29" fmla="*/ 254 h 2375"/>
              <a:gd name="T30" fmla="*/ 1187 w 1976"/>
              <a:gd name="T31" fmla="*/ 200 h 2375"/>
              <a:gd name="T32" fmla="*/ 1184 w 1976"/>
              <a:gd name="T33" fmla="*/ 146 h 2375"/>
              <a:gd name="T34" fmla="*/ 1149 w 1976"/>
              <a:gd name="T35" fmla="*/ 80 h 2375"/>
              <a:gd name="T36" fmla="*/ 1087 w 1976"/>
              <a:gd name="T37" fmla="*/ 31 h 2375"/>
              <a:gd name="T38" fmla="*/ 1004 w 1976"/>
              <a:gd name="T39" fmla="*/ 3 h 2375"/>
              <a:gd name="T40" fmla="*/ 936 w 1976"/>
              <a:gd name="T41" fmla="*/ 1 h 2375"/>
              <a:gd name="T42" fmla="*/ 849 w 1976"/>
              <a:gd name="T43" fmla="*/ 22 h 2375"/>
              <a:gd name="T44" fmla="*/ 782 w 1976"/>
              <a:gd name="T45" fmla="*/ 67 h 2375"/>
              <a:gd name="T46" fmla="*/ 740 w 1976"/>
              <a:gd name="T47" fmla="*/ 130 h 2375"/>
              <a:gd name="T48" fmla="*/ 729 w 1976"/>
              <a:gd name="T49" fmla="*/ 184 h 2375"/>
              <a:gd name="T50" fmla="*/ 741 w 1976"/>
              <a:gd name="T51" fmla="*/ 242 h 2375"/>
              <a:gd name="T52" fmla="*/ 770 w 1976"/>
              <a:gd name="T53" fmla="*/ 282 h 2375"/>
              <a:gd name="T54" fmla="*/ 810 w 1976"/>
              <a:gd name="T55" fmla="*/ 314 h 2375"/>
              <a:gd name="T56" fmla="*/ 841 w 1976"/>
              <a:gd name="T57" fmla="*/ 338 h 2375"/>
              <a:gd name="T58" fmla="*/ 850 w 1976"/>
              <a:gd name="T59" fmla="*/ 364 h 2375"/>
              <a:gd name="T60" fmla="*/ 836 w 1976"/>
              <a:gd name="T61" fmla="*/ 385 h 2375"/>
              <a:gd name="T62" fmla="*/ 798 w 1976"/>
              <a:gd name="T63" fmla="*/ 394 h 2375"/>
              <a:gd name="T64" fmla="*/ 0 w 1976"/>
              <a:gd name="T65" fmla="*/ 1199 h 2375"/>
              <a:gd name="T66" fmla="*/ 4 w 1976"/>
              <a:gd name="T67" fmla="*/ 1228 h 2375"/>
              <a:gd name="T68" fmla="*/ 24 w 1976"/>
              <a:gd name="T69" fmla="*/ 1249 h 2375"/>
              <a:gd name="T70" fmla="*/ 49 w 1976"/>
              <a:gd name="T71" fmla="*/ 1246 h 2375"/>
              <a:gd name="T72" fmla="*/ 76 w 1976"/>
              <a:gd name="T73" fmla="*/ 1219 h 2375"/>
              <a:gd name="T74" fmla="*/ 99 w 1976"/>
              <a:gd name="T75" fmla="*/ 1185 h 2375"/>
              <a:gd name="T76" fmla="*/ 140 w 1976"/>
              <a:gd name="T77" fmla="*/ 1148 h 2375"/>
              <a:gd name="T78" fmla="*/ 194 w 1976"/>
              <a:gd name="T79" fmla="*/ 1130 h 2375"/>
              <a:gd name="T80" fmla="*/ 248 w 1976"/>
              <a:gd name="T81" fmla="*/ 1134 h 2375"/>
              <a:gd name="T82" fmla="*/ 314 w 1976"/>
              <a:gd name="T83" fmla="*/ 1169 h 2375"/>
              <a:gd name="T84" fmla="*/ 363 w 1976"/>
              <a:gd name="T85" fmla="*/ 1230 h 2375"/>
              <a:gd name="T86" fmla="*/ 392 w 1976"/>
              <a:gd name="T87" fmla="*/ 1312 h 2375"/>
              <a:gd name="T88" fmla="*/ 393 w 1976"/>
              <a:gd name="T89" fmla="*/ 1382 h 2375"/>
              <a:gd name="T90" fmla="*/ 372 w 1976"/>
              <a:gd name="T91" fmla="*/ 1468 h 2375"/>
              <a:gd name="T92" fmla="*/ 327 w 1976"/>
              <a:gd name="T93" fmla="*/ 1536 h 2375"/>
              <a:gd name="T94" fmla="*/ 265 w 1976"/>
              <a:gd name="T95" fmla="*/ 1578 h 2375"/>
              <a:gd name="T96" fmla="*/ 211 w 1976"/>
              <a:gd name="T97" fmla="*/ 1589 h 2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76" h="2375">
                <a:moveTo>
                  <a:pt x="211" y="1589"/>
                </a:moveTo>
                <a:lnTo>
                  <a:pt x="211" y="1589"/>
                </a:lnTo>
                <a:lnTo>
                  <a:pt x="194" y="1587"/>
                </a:lnTo>
                <a:lnTo>
                  <a:pt x="179" y="1584"/>
                </a:lnTo>
                <a:lnTo>
                  <a:pt x="164" y="1581"/>
                </a:lnTo>
                <a:lnTo>
                  <a:pt x="152" y="1575"/>
                </a:lnTo>
                <a:lnTo>
                  <a:pt x="140" y="1569"/>
                </a:lnTo>
                <a:lnTo>
                  <a:pt x="130" y="1563"/>
                </a:lnTo>
                <a:lnTo>
                  <a:pt x="121" y="1556"/>
                </a:lnTo>
                <a:lnTo>
                  <a:pt x="112" y="1548"/>
                </a:lnTo>
                <a:lnTo>
                  <a:pt x="99" y="1533"/>
                </a:lnTo>
                <a:lnTo>
                  <a:pt x="88" y="1520"/>
                </a:lnTo>
                <a:lnTo>
                  <a:pt x="81" y="1508"/>
                </a:lnTo>
                <a:lnTo>
                  <a:pt x="81" y="1508"/>
                </a:lnTo>
                <a:lnTo>
                  <a:pt x="76" y="1498"/>
                </a:lnTo>
                <a:lnTo>
                  <a:pt x="70" y="1489"/>
                </a:lnTo>
                <a:lnTo>
                  <a:pt x="63" y="1481"/>
                </a:lnTo>
                <a:lnTo>
                  <a:pt x="57" y="1475"/>
                </a:lnTo>
                <a:lnTo>
                  <a:pt x="49" y="1471"/>
                </a:lnTo>
                <a:lnTo>
                  <a:pt x="43" y="1468"/>
                </a:lnTo>
                <a:lnTo>
                  <a:pt x="36" y="1468"/>
                </a:lnTo>
                <a:lnTo>
                  <a:pt x="30" y="1468"/>
                </a:lnTo>
                <a:lnTo>
                  <a:pt x="24" y="1469"/>
                </a:lnTo>
                <a:lnTo>
                  <a:pt x="18" y="1472"/>
                </a:lnTo>
                <a:lnTo>
                  <a:pt x="13" y="1477"/>
                </a:lnTo>
                <a:lnTo>
                  <a:pt x="9" y="1483"/>
                </a:lnTo>
                <a:lnTo>
                  <a:pt x="4" y="1489"/>
                </a:lnTo>
                <a:lnTo>
                  <a:pt x="1" y="1498"/>
                </a:lnTo>
                <a:lnTo>
                  <a:pt x="0" y="1508"/>
                </a:lnTo>
                <a:lnTo>
                  <a:pt x="0" y="1520"/>
                </a:lnTo>
                <a:lnTo>
                  <a:pt x="0" y="2375"/>
                </a:lnTo>
                <a:lnTo>
                  <a:pt x="1976" y="2375"/>
                </a:lnTo>
                <a:lnTo>
                  <a:pt x="1976" y="396"/>
                </a:lnTo>
                <a:lnTo>
                  <a:pt x="1522" y="396"/>
                </a:lnTo>
                <a:lnTo>
                  <a:pt x="1522" y="394"/>
                </a:lnTo>
                <a:lnTo>
                  <a:pt x="1120" y="394"/>
                </a:lnTo>
                <a:lnTo>
                  <a:pt x="1120" y="394"/>
                </a:lnTo>
                <a:lnTo>
                  <a:pt x="1108" y="394"/>
                </a:lnTo>
                <a:lnTo>
                  <a:pt x="1097" y="393"/>
                </a:lnTo>
                <a:lnTo>
                  <a:pt x="1088" y="390"/>
                </a:lnTo>
                <a:lnTo>
                  <a:pt x="1082" y="385"/>
                </a:lnTo>
                <a:lnTo>
                  <a:pt x="1076" y="381"/>
                </a:lnTo>
                <a:lnTo>
                  <a:pt x="1072" y="376"/>
                </a:lnTo>
                <a:lnTo>
                  <a:pt x="1069" y="370"/>
                </a:lnTo>
                <a:lnTo>
                  <a:pt x="1067" y="364"/>
                </a:lnTo>
                <a:lnTo>
                  <a:pt x="1067" y="358"/>
                </a:lnTo>
                <a:lnTo>
                  <a:pt x="1067" y="351"/>
                </a:lnTo>
                <a:lnTo>
                  <a:pt x="1070" y="345"/>
                </a:lnTo>
                <a:lnTo>
                  <a:pt x="1075" y="338"/>
                </a:lnTo>
                <a:lnTo>
                  <a:pt x="1081" y="332"/>
                </a:lnTo>
                <a:lnTo>
                  <a:pt x="1088" y="324"/>
                </a:lnTo>
                <a:lnTo>
                  <a:pt x="1097" y="318"/>
                </a:lnTo>
                <a:lnTo>
                  <a:pt x="1108" y="314"/>
                </a:lnTo>
                <a:lnTo>
                  <a:pt x="1108" y="314"/>
                </a:lnTo>
                <a:lnTo>
                  <a:pt x="1120" y="306"/>
                </a:lnTo>
                <a:lnTo>
                  <a:pt x="1133" y="296"/>
                </a:lnTo>
                <a:lnTo>
                  <a:pt x="1148" y="282"/>
                </a:lnTo>
                <a:lnTo>
                  <a:pt x="1155" y="273"/>
                </a:lnTo>
                <a:lnTo>
                  <a:pt x="1163" y="264"/>
                </a:lnTo>
                <a:lnTo>
                  <a:pt x="1169" y="254"/>
                </a:lnTo>
                <a:lnTo>
                  <a:pt x="1175" y="242"/>
                </a:lnTo>
                <a:lnTo>
                  <a:pt x="1181" y="230"/>
                </a:lnTo>
                <a:lnTo>
                  <a:pt x="1184" y="215"/>
                </a:lnTo>
                <a:lnTo>
                  <a:pt x="1187" y="200"/>
                </a:lnTo>
                <a:lnTo>
                  <a:pt x="1188" y="184"/>
                </a:lnTo>
                <a:lnTo>
                  <a:pt x="1188" y="184"/>
                </a:lnTo>
                <a:lnTo>
                  <a:pt x="1187" y="166"/>
                </a:lnTo>
                <a:lnTo>
                  <a:pt x="1184" y="146"/>
                </a:lnTo>
                <a:lnTo>
                  <a:pt x="1178" y="130"/>
                </a:lnTo>
                <a:lnTo>
                  <a:pt x="1170" y="112"/>
                </a:lnTo>
                <a:lnTo>
                  <a:pt x="1160" y="95"/>
                </a:lnTo>
                <a:lnTo>
                  <a:pt x="1149" y="80"/>
                </a:lnTo>
                <a:lnTo>
                  <a:pt x="1136" y="67"/>
                </a:lnTo>
                <a:lnTo>
                  <a:pt x="1121" y="53"/>
                </a:lnTo>
                <a:lnTo>
                  <a:pt x="1105" y="42"/>
                </a:lnTo>
                <a:lnTo>
                  <a:pt x="1087" y="31"/>
                </a:lnTo>
                <a:lnTo>
                  <a:pt x="1067" y="22"/>
                </a:lnTo>
                <a:lnTo>
                  <a:pt x="1048" y="15"/>
                </a:lnTo>
                <a:lnTo>
                  <a:pt x="1027" y="7"/>
                </a:lnTo>
                <a:lnTo>
                  <a:pt x="1004" y="3"/>
                </a:lnTo>
                <a:lnTo>
                  <a:pt x="982" y="1"/>
                </a:lnTo>
                <a:lnTo>
                  <a:pt x="958" y="0"/>
                </a:lnTo>
                <a:lnTo>
                  <a:pt x="958" y="0"/>
                </a:lnTo>
                <a:lnTo>
                  <a:pt x="936" y="1"/>
                </a:lnTo>
                <a:lnTo>
                  <a:pt x="912" y="3"/>
                </a:lnTo>
                <a:lnTo>
                  <a:pt x="891" y="7"/>
                </a:lnTo>
                <a:lnTo>
                  <a:pt x="870" y="15"/>
                </a:lnTo>
                <a:lnTo>
                  <a:pt x="849" y="22"/>
                </a:lnTo>
                <a:lnTo>
                  <a:pt x="830" y="31"/>
                </a:lnTo>
                <a:lnTo>
                  <a:pt x="813" y="42"/>
                </a:lnTo>
                <a:lnTo>
                  <a:pt x="797" y="53"/>
                </a:lnTo>
                <a:lnTo>
                  <a:pt x="782" y="67"/>
                </a:lnTo>
                <a:lnTo>
                  <a:pt x="768" y="80"/>
                </a:lnTo>
                <a:lnTo>
                  <a:pt x="756" y="95"/>
                </a:lnTo>
                <a:lnTo>
                  <a:pt x="747" y="112"/>
                </a:lnTo>
                <a:lnTo>
                  <a:pt x="740" y="130"/>
                </a:lnTo>
                <a:lnTo>
                  <a:pt x="734" y="146"/>
                </a:lnTo>
                <a:lnTo>
                  <a:pt x="731" y="166"/>
                </a:lnTo>
                <a:lnTo>
                  <a:pt x="729" y="184"/>
                </a:lnTo>
                <a:lnTo>
                  <a:pt x="729" y="184"/>
                </a:lnTo>
                <a:lnTo>
                  <a:pt x="729" y="200"/>
                </a:lnTo>
                <a:lnTo>
                  <a:pt x="732" y="215"/>
                </a:lnTo>
                <a:lnTo>
                  <a:pt x="737" y="230"/>
                </a:lnTo>
                <a:lnTo>
                  <a:pt x="741" y="242"/>
                </a:lnTo>
                <a:lnTo>
                  <a:pt x="747" y="254"/>
                </a:lnTo>
                <a:lnTo>
                  <a:pt x="755" y="264"/>
                </a:lnTo>
                <a:lnTo>
                  <a:pt x="762" y="273"/>
                </a:lnTo>
                <a:lnTo>
                  <a:pt x="770" y="282"/>
                </a:lnTo>
                <a:lnTo>
                  <a:pt x="785" y="296"/>
                </a:lnTo>
                <a:lnTo>
                  <a:pt x="797" y="306"/>
                </a:lnTo>
                <a:lnTo>
                  <a:pt x="810" y="314"/>
                </a:lnTo>
                <a:lnTo>
                  <a:pt x="810" y="314"/>
                </a:lnTo>
                <a:lnTo>
                  <a:pt x="819" y="318"/>
                </a:lnTo>
                <a:lnTo>
                  <a:pt x="828" y="324"/>
                </a:lnTo>
                <a:lnTo>
                  <a:pt x="836" y="332"/>
                </a:lnTo>
                <a:lnTo>
                  <a:pt x="841" y="338"/>
                </a:lnTo>
                <a:lnTo>
                  <a:pt x="846" y="345"/>
                </a:lnTo>
                <a:lnTo>
                  <a:pt x="849" y="351"/>
                </a:lnTo>
                <a:lnTo>
                  <a:pt x="850" y="358"/>
                </a:lnTo>
                <a:lnTo>
                  <a:pt x="850" y="364"/>
                </a:lnTo>
                <a:lnTo>
                  <a:pt x="849" y="370"/>
                </a:lnTo>
                <a:lnTo>
                  <a:pt x="846" y="376"/>
                </a:lnTo>
                <a:lnTo>
                  <a:pt x="841" y="381"/>
                </a:lnTo>
                <a:lnTo>
                  <a:pt x="836" y="385"/>
                </a:lnTo>
                <a:lnTo>
                  <a:pt x="828" y="390"/>
                </a:lnTo>
                <a:lnTo>
                  <a:pt x="819" y="393"/>
                </a:lnTo>
                <a:lnTo>
                  <a:pt x="809" y="394"/>
                </a:lnTo>
                <a:lnTo>
                  <a:pt x="798" y="394"/>
                </a:lnTo>
                <a:lnTo>
                  <a:pt x="547" y="394"/>
                </a:lnTo>
                <a:lnTo>
                  <a:pt x="547" y="396"/>
                </a:lnTo>
                <a:lnTo>
                  <a:pt x="0" y="396"/>
                </a:lnTo>
                <a:lnTo>
                  <a:pt x="0" y="1199"/>
                </a:lnTo>
                <a:lnTo>
                  <a:pt x="0" y="1199"/>
                </a:lnTo>
                <a:lnTo>
                  <a:pt x="0" y="1209"/>
                </a:lnTo>
                <a:lnTo>
                  <a:pt x="1" y="1219"/>
                </a:lnTo>
                <a:lnTo>
                  <a:pt x="4" y="1228"/>
                </a:lnTo>
                <a:lnTo>
                  <a:pt x="9" y="1236"/>
                </a:lnTo>
                <a:lnTo>
                  <a:pt x="13" y="1242"/>
                </a:lnTo>
                <a:lnTo>
                  <a:pt x="18" y="1246"/>
                </a:lnTo>
                <a:lnTo>
                  <a:pt x="24" y="1249"/>
                </a:lnTo>
                <a:lnTo>
                  <a:pt x="30" y="1251"/>
                </a:lnTo>
                <a:lnTo>
                  <a:pt x="36" y="1251"/>
                </a:lnTo>
                <a:lnTo>
                  <a:pt x="43" y="1249"/>
                </a:lnTo>
                <a:lnTo>
                  <a:pt x="49" y="1246"/>
                </a:lnTo>
                <a:lnTo>
                  <a:pt x="57" y="1242"/>
                </a:lnTo>
                <a:lnTo>
                  <a:pt x="63" y="1236"/>
                </a:lnTo>
                <a:lnTo>
                  <a:pt x="70" y="1228"/>
                </a:lnTo>
                <a:lnTo>
                  <a:pt x="76" y="1219"/>
                </a:lnTo>
                <a:lnTo>
                  <a:pt x="81" y="1211"/>
                </a:lnTo>
                <a:lnTo>
                  <a:pt x="81" y="1211"/>
                </a:lnTo>
                <a:lnTo>
                  <a:pt x="88" y="1197"/>
                </a:lnTo>
                <a:lnTo>
                  <a:pt x="99" y="1185"/>
                </a:lnTo>
                <a:lnTo>
                  <a:pt x="112" y="1170"/>
                </a:lnTo>
                <a:lnTo>
                  <a:pt x="121" y="1163"/>
                </a:lnTo>
                <a:lnTo>
                  <a:pt x="130" y="1155"/>
                </a:lnTo>
                <a:lnTo>
                  <a:pt x="140" y="1148"/>
                </a:lnTo>
                <a:lnTo>
                  <a:pt x="152" y="1142"/>
                </a:lnTo>
                <a:lnTo>
                  <a:pt x="164" y="1137"/>
                </a:lnTo>
                <a:lnTo>
                  <a:pt x="179" y="1133"/>
                </a:lnTo>
                <a:lnTo>
                  <a:pt x="194" y="1130"/>
                </a:lnTo>
                <a:lnTo>
                  <a:pt x="211" y="1130"/>
                </a:lnTo>
                <a:lnTo>
                  <a:pt x="211" y="1130"/>
                </a:lnTo>
                <a:lnTo>
                  <a:pt x="229" y="1131"/>
                </a:lnTo>
                <a:lnTo>
                  <a:pt x="248" y="1134"/>
                </a:lnTo>
                <a:lnTo>
                  <a:pt x="265" y="1140"/>
                </a:lnTo>
                <a:lnTo>
                  <a:pt x="282" y="1148"/>
                </a:lnTo>
                <a:lnTo>
                  <a:pt x="299" y="1157"/>
                </a:lnTo>
                <a:lnTo>
                  <a:pt x="314" y="1169"/>
                </a:lnTo>
                <a:lnTo>
                  <a:pt x="327" y="1182"/>
                </a:lnTo>
                <a:lnTo>
                  <a:pt x="341" y="1197"/>
                </a:lnTo>
                <a:lnTo>
                  <a:pt x="353" y="1214"/>
                </a:lnTo>
                <a:lnTo>
                  <a:pt x="363" y="1230"/>
                </a:lnTo>
                <a:lnTo>
                  <a:pt x="372" y="1249"/>
                </a:lnTo>
                <a:lnTo>
                  <a:pt x="380" y="1270"/>
                </a:lnTo>
                <a:lnTo>
                  <a:pt x="387" y="1291"/>
                </a:lnTo>
                <a:lnTo>
                  <a:pt x="392" y="1312"/>
                </a:lnTo>
                <a:lnTo>
                  <a:pt x="393" y="1336"/>
                </a:lnTo>
                <a:lnTo>
                  <a:pt x="395" y="1359"/>
                </a:lnTo>
                <a:lnTo>
                  <a:pt x="395" y="1359"/>
                </a:lnTo>
                <a:lnTo>
                  <a:pt x="393" y="1382"/>
                </a:lnTo>
                <a:lnTo>
                  <a:pt x="392" y="1405"/>
                </a:lnTo>
                <a:lnTo>
                  <a:pt x="387" y="1427"/>
                </a:lnTo>
                <a:lnTo>
                  <a:pt x="380" y="1448"/>
                </a:lnTo>
                <a:lnTo>
                  <a:pt x="372" y="1468"/>
                </a:lnTo>
                <a:lnTo>
                  <a:pt x="363" y="1487"/>
                </a:lnTo>
                <a:lnTo>
                  <a:pt x="353" y="1505"/>
                </a:lnTo>
                <a:lnTo>
                  <a:pt x="341" y="1521"/>
                </a:lnTo>
                <a:lnTo>
                  <a:pt x="327" y="1536"/>
                </a:lnTo>
                <a:lnTo>
                  <a:pt x="314" y="1548"/>
                </a:lnTo>
                <a:lnTo>
                  <a:pt x="299" y="1560"/>
                </a:lnTo>
                <a:lnTo>
                  <a:pt x="282" y="1571"/>
                </a:lnTo>
                <a:lnTo>
                  <a:pt x="265" y="1578"/>
                </a:lnTo>
                <a:lnTo>
                  <a:pt x="248" y="1584"/>
                </a:lnTo>
                <a:lnTo>
                  <a:pt x="229" y="1587"/>
                </a:lnTo>
                <a:lnTo>
                  <a:pt x="211" y="1589"/>
                </a:lnTo>
                <a:lnTo>
                  <a:pt x="211" y="1589"/>
                </a:lnTo>
                <a:close/>
              </a:path>
            </a:pathLst>
          </a:custGeom>
          <a:solidFill>
            <a:srgbClr val="4EFB25"/>
          </a:solidFill>
          <a:ln w="28575">
            <a:solidFill>
              <a:schemeClr val="bg1">
                <a:lumMod val="50000"/>
              </a:schemeClr>
            </a:solidFill>
            <a:prstDash val="solid"/>
            <a:round/>
            <a:headEnd/>
            <a:tailEnd/>
          </a:ln>
        </p:spPr>
        <p:txBody>
          <a:bodyPr lIns="324000" tIns="288000" anchor="ctr"/>
          <a:lstStyle/>
          <a:p>
            <a:pPr algn="ctr">
              <a:defRPr/>
            </a:pPr>
            <a:r>
              <a:rPr lang="en-US" sz="4000" b="1" dirty="0" smtClean="0">
                <a:solidFill>
                  <a:prstClr val="black"/>
                </a:solidFill>
              </a:rPr>
              <a:t>Across Strands</a:t>
            </a:r>
            <a:endParaRPr lang="en-GB" sz="4000" b="1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547" y="-243408"/>
            <a:ext cx="7772400" cy="1143000"/>
          </a:xfrm>
        </p:spPr>
        <p:txBody>
          <a:bodyPr>
            <a:normAutofit/>
          </a:bodyPr>
          <a:lstStyle/>
          <a:p>
            <a:r>
              <a:rPr lang="en-GB" dirty="0">
                <a:ea typeface="Times New Roman" pitchFamily="18" charset="0"/>
                <a:cs typeface="Arial" pitchFamily="34" charset="0"/>
              </a:rPr>
              <a:t>Connections in Mathematics 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88709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407863" y="1266646"/>
            <a:ext cx="3240360" cy="4212470"/>
            <a:chOff x="407863" y="1266646"/>
            <a:chExt cx="3240360" cy="4212470"/>
          </a:xfrm>
        </p:grpSpPr>
        <p:pic>
          <p:nvPicPr>
            <p:cNvPr id="12290" name="Picture 2" descr="http://t0.gstatic.com/images?q=tbn:ANd9GcQ5xnOb1GUURU3WLj5J_sb37X_YnXir4k7CF7P-6DXBo2-uoP3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863" y="1266646"/>
              <a:ext cx="3240360" cy="42124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 rot="21006149">
              <a:off x="1030155" y="4618454"/>
              <a:ext cx="25202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1600" b="1" dirty="0" smtClean="0">
                  <a:solidFill>
                    <a:prstClr val="black"/>
                  </a:solidFill>
                  <a:latin typeface="Berlin Sans FB Demi" pitchFamily="34" charset="0"/>
                </a:rPr>
                <a:t>565g + 50% Extra Free</a:t>
              </a:r>
              <a:endParaRPr lang="en-IE" sz="1600" b="1" dirty="0">
                <a:solidFill>
                  <a:prstClr val="black"/>
                </a:solidFill>
                <a:latin typeface="Berlin Sans FB Demi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Estimating Dimensions</a:t>
            </a:r>
            <a:endParaRPr lang="en-IE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8707751"/>
              </p:ext>
            </p:extLst>
          </p:nvPr>
        </p:nvGraphicFramePr>
        <p:xfrm>
          <a:off x="4075738" y="1796187"/>
          <a:ext cx="3960000" cy="36000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0000"/>
                <a:gridCol w="1440000"/>
                <a:gridCol w="540000"/>
                <a:gridCol w="1440000"/>
              </a:tblGrid>
              <a:tr h="54000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I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GB" sz="1200" dirty="0" smtClean="0">
                        <a:effectLst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I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I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000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I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I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I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I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000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IE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I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I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en-IE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8" name="Straight Arrow Connector 7"/>
          <p:cNvCxnSpPr/>
          <p:nvPr/>
        </p:nvCxnSpPr>
        <p:spPr>
          <a:xfrm flipH="1">
            <a:off x="6575753" y="1563849"/>
            <a:ext cx="316086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575753" y="1354882"/>
            <a:ext cx="0" cy="41793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7699827" y="1563849"/>
            <a:ext cx="316086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005280" y="1354882"/>
            <a:ext cx="0" cy="41793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8457160" y="2358773"/>
            <a:ext cx="0" cy="102928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8187160" y="2358773"/>
            <a:ext cx="540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8457160" y="3789040"/>
            <a:ext cx="1" cy="1080000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8187160" y="4869160"/>
            <a:ext cx="540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4060403" y="2197807"/>
            <a:ext cx="316086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062583" y="1988840"/>
            <a:ext cx="0" cy="288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4276427" y="2197807"/>
            <a:ext cx="316086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599296" y="1988840"/>
            <a:ext cx="0" cy="288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905498" y="1628800"/>
            <a:ext cx="9557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b="1" dirty="0" smtClean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7.5cm</a:t>
            </a:r>
            <a:endParaRPr lang="en-IE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62059" y="1337320"/>
            <a:ext cx="8739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b="1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23cm</a:t>
            </a:r>
            <a:endParaRPr lang="en-IE" dirty="0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995400" y="3372881"/>
            <a:ext cx="12298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34.5cm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548639" y="4764676"/>
            <a:ext cx="194758" cy="5224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646020" y="4816920"/>
            <a:ext cx="246227" cy="360038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794868" y="5176958"/>
            <a:ext cx="194758" cy="5224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35496" y="4822778"/>
            <a:ext cx="7841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b="1" dirty="0" smtClean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a cm</a:t>
            </a:r>
            <a:endParaRPr lang="en-IE" dirty="0">
              <a:solidFill>
                <a:prstClr val="black"/>
              </a:solidFill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 flipH="1" flipV="1">
            <a:off x="1082703" y="5176958"/>
            <a:ext cx="118646" cy="18002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1201349" y="4854686"/>
            <a:ext cx="2020878" cy="412282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 flipV="1">
            <a:off x="3162904" y="4725144"/>
            <a:ext cx="118646" cy="18002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1974061" y="4983559"/>
            <a:ext cx="7970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b="1" dirty="0" smtClean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b cm</a:t>
            </a:r>
            <a:endParaRPr lang="en-IE" dirty="0">
              <a:solidFill>
                <a:prstClr val="black"/>
              </a:solidFill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 flipH="1">
            <a:off x="3358518" y="1772816"/>
            <a:ext cx="61354" cy="2933779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3281550" y="1758041"/>
            <a:ext cx="360000" cy="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3162904" y="4706595"/>
            <a:ext cx="360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3361424" y="3008872"/>
            <a:ext cx="760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b="1" dirty="0" smtClean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c cm</a:t>
            </a:r>
            <a:endParaRPr lang="en-IE" dirty="0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pPr/>
              <a:t>29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2552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7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-243408"/>
            <a:ext cx="7772400" cy="1143000"/>
          </a:xfrm>
        </p:spPr>
        <p:txBody>
          <a:bodyPr/>
          <a:lstStyle/>
          <a:p>
            <a:r>
              <a:rPr lang="en-IE" dirty="0" smtClean="0">
                <a:solidFill>
                  <a:schemeClr val="bg1"/>
                </a:solidFill>
              </a:rPr>
              <a:t>Primary School Curriculum</a:t>
            </a:r>
            <a:endParaRPr lang="en-IE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79512" y="980728"/>
            <a:ext cx="8629650" cy="4672415"/>
            <a:chOff x="244781" y="1780921"/>
            <a:chExt cx="8629650" cy="4081543"/>
          </a:xfrm>
        </p:grpSpPr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781" y="2204864"/>
              <a:ext cx="8629650" cy="365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1268" name="Picture 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907704" y="1780921"/>
              <a:ext cx="5770179" cy="419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6" name="Rounded Rectangle 5"/>
          <p:cNvSpPr/>
          <p:nvPr/>
        </p:nvSpPr>
        <p:spPr>
          <a:xfrm>
            <a:off x="244781" y="980728"/>
            <a:ext cx="8719707" cy="4672415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t>3</a:t>
            </a:fld>
            <a:endParaRPr lang="en-IE"/>
          </a:p>
        </p:txBody>
      </p:sp>
      <p:sp>
        <p:nvSpPr>
          <p:cNvPr id="4" name="Rectangle 3"/>
          <p:cNvSpPr/>
          <p:nvPr/>
        </p:nvSpPr>
        <p:spPr>
          <a:xfrm>
            <a:off x="5076056" y="4259536"/>
            <a:ext cx="3726367" cy="64807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/>
          <p:cNvSpPr/>
          <p:nvPr/>
        </p:nvSpPr>
        <p:spPr>
          <a:xfrm>
            <a:off x="5082795" y="2420887"/>
            <a:ext cx="3726367" cy="896047"/>
          </a:xfrm>
          <a:prstGeom prst="rect">
            <a:avLst/>
          </a:prstGeom>
          <a:noFill/>
          <a:ln w="76200">
            <a:solidFill>
              <a:srgbClr val="0C2F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7625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Estimating Dimensions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t>30</a:t>
            </a:fld>
            <a:endParaRPr lang="en-IE"/>
          </a:p>
        </p:txBody>
      </p:sp>
      <p:sp>
        <p:nvSpPr>
          <p:cNvPr id="4" name="Rectangle 3"/>
          <p:cNvSpPr/>
          <p:nvPr/>
        </p:nvSpPr>
        <p:spPr>
          <a:xfrm>
            <a:off x="4355976" y="2420888"/>
            <a:ext cx="2736000" cy="237626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Oval 4"/>
          <p:cNvSpPr/>
          <p:nvPr/>
        </p:nvSpPr>
        <p:spPr>
          <a:xfrm>
            <a:off x="5266776" y="1484784"/>
            <a:ext cx="914400" cy="914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Oval 6"/>
          <p:cNvSpPr/>
          <p:nvPr/>
        </p:nvSpPr>
        <p:spPr>
          <a:xfrm>
            <a:off x="5266776" y="4818856"/>
            <a:ext cx="914400" cy="914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394697" y="5930168"/>
            <a:ext cx="86400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394697" y="5721201"/>
            <a:ext cx="0" cy="41793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6156176" y="5930168"/>
            <a:ext cx="900000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092280" y="5721201"/>
            <a:ext cx="0" cy="41793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292080" y="5703639"/>
            <a:ext cx="8643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b="1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C</a:t>
            </a:r>
            <a:r>
              <a:rPr lang="en-IE" sz="2400" b="1" dirty="0" smtClean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  cm</a:t>
            </a:r>
            <a:endParaRPr lang="en-IE" dirty="0">
              <a:solidFill>
                <a:prstClr val="black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7770064" y="2430780"/>
            <a:ext cx="0" cy="9000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7500064" y="2430781"/>
            <a:ext cx="540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7770064" y="3861048"/>
            <a:ext cx="1" cy="900000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7500064" y="4797152"/>
            <a:ext cx="540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308304" y="3444889"/>
            <a:ext cx="10002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 cm</a:t>
            </a:r>
            <a:endParaRPr lang="en-US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5747766" y="5307490"/>
            <a:ext cx="396000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Arc 25"/>
          <p:cNvSpPr/>
          <p:nvPr/>
        </p:nvSpPr>
        <p:spPr>
          <a:xfrm>
            <a:off x="5168426" y="1379171"/>
            <a:ext cx="1116000" cy="1116000"/>
          </a:xfrm>
          <a:prstGeom prst="arc">
            <a:avLst>
              <a:gd name="adj1" fmla="val 16200000"/>
              <a:gd name="adj2" fmla="val 15924833"/>
            </a:avLst>
          </a:prstGeom>
          <a:ln w="190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30409"/>
            <a:ext cx="1584176" cy="3350703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5532424" y="4857322"/>
            <a:ext cx="8739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b="1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B</a:t>
            </a:r>
            <a:r>
              <a:rPr lang="en-IE" sz="2400" b="1" dirty="0" smtClean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  cm</a:t>
            </a:r>
            <a:endParaRPr lang="en-IE" dirty="0">
              <a:solidFill>
                <a:prstClr val="black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253355" y="1379171"/>
            <a:ext cx="8258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b="1" dirty="0" smtClean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D cm</a:t>
            </a:r>
            <a:endParaRPr lang="en-I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89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Estimating Dimensions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t>31</a:t>
            </a:fld>
            <a:endParaRPr lang="en-IE"/>
          </a:p>
        </p:txBody>
      </p:sp>
      <p:sp>
        <p:nvSpPr>
          <p:cNvPr id="4" name="Rectangle 3"/>
          <p:cNvSpPr/>
          <p:nvPr/>
        </p:nvSpPr>
        <p:spPr>
          <a:xfrm>
            <a:off x="4355976" y="2420888"/>
            <a:ext cx="2736000" cy="237626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Oval 4"/>
          <p:cNvSpPr/>
          <p:nvPr/>
        </p:nvSpPr>
        <p:spPr>
          <a:xfrm>
            <a:off x="5266776" y="1484784"/>
            <a:ext cx="914400" cy="914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Oval 6"/>
          <p:cNvSpPr/>
          <p:nvPr/>
        </p:nvSpPr>
        <p:spPr>
          <a:xfrm>
            <a:off x="5266776" y="4818856"/>
            <a:ext cx="914400" cy="914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394697" y="5930168"/>
            <a:ext cx="86400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394697" y="5721201"/>
            <a:ext cx="0" cy="41793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6156176" y="5930168"/>
            <a:ext cx="900000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092280" y="5721201"/>
            <a:ext cx="0" cy="41793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292080" y="5703639"/>
            <a:ext cx="8483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b="1" dirty="0" smtClean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??cm</a:t>
            </a:r>
            <a:endParaRPr lang="en-IE" dirty="0">
              <a:solidFill>
                <a:prstClr val="black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7770064" y="2430780"/>
            <a:ext cx="0" cy="9000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7500064" y="2430781"/>
            <a:ext cx="540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7770064" y="3861048"/>
            <a:ext cx="1" cy="900000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7500064" y="4797152"/>
            <a:ext cx="540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308304" y="3444889"/>
            <a:ext cx="11929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???cm</a:t>
            </a:r>
            <a:endParaRPr lang="en-US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5747766" y="5307490"/>
            <a:ext cx="396000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Arc 25"/>
          <p:cNvSpPr/>
          <p:nvPr/>
        </p:nvSpPr>
        <p:spPr>
          <a:xfrm>
            <a:off x="5168426" y="1379171"/>
            <a:ext cx="1116000" cy="1116000"/>
          </a:xfrm>
          <a:prstGeom prst="arc">
            <a:avLst>
              <a:gd name="adj1" fmla="val 16200000"/>
              <a:gd name="adj2" fmla="val 15924833"/>
            </a:avLst>
          </a:prstGeom>
          <a:ln w="190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30409"/>
            <a:ext cx="1584176" cy="3350703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5532424" y="4857322"/>
            <a:ext cx="8483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b="1" dirty="0" smtClean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??cm</a:t>
            </a:r>
            <a:endParaRPr lang="en-IE" dirty="0">
              <a:solidFill>
                <a:prstClr val="black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253355" y="1379171"/>
            <a:ext cx="8483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b="1" dirty="0" smtClean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??cm</a:t>
            </a:r>
            <a:endParaRPr lang="en-I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4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30" grpId="0"/>
      <p:bldP spid="3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315416"/>
            <a:ext cx="7812000" cy="1143000"/>
          </a:xfrm>
        </p:spPr>
        <p:txBody>
          <a:bodyPr>
            <a:noAutofit/>
          </a:bodyPr>
          <a:lstStyle/>
          <a:p>
            <a:r>
              <a:rPr lang="en-IE" sz="3200" dirty="0" smtClean="0"/>
              <a:t>Estimate the dimension of the Coco Pops box</a:t>
            </a:r>
            <a:endParaRPr lang="en-IE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pPr/>
              <a:t>32</a:t>
            </a:fld>
            <a:endParaRPr lang="en-IE"/>
          </a:p>
        </p:txBody>
      </p:sp>
      <p:pic>
        <p:nvPicPr>
          <p:cNvPr id="6146" name="Picture 2" descr="https://encrypted-tbn1.gstatic.com/images?q=tbn:ANd9GcRQZXmo9afEy0o2bxF1X-eQ4THfoBnF_sPFw_EA_B97DoqPfB8pn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658424"/>
            <a:ext cx="4104456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39552" y="1102169"/>
            <a:ext cx="4309176" cy="5146460"/>
            <a:chOff x="407863" y="1266646"/>
            <a:chExt cx="3333488" cy="4212470"/>
          </a:xfrm>
        </p:grpSpPr>
        <p:pic>
          <p:nvPicPr>
            <p:cNvPr id="6" name="Picture 2" descr="http://t0.gstatic.com/images?q=tbn:ANd9GcQ5xnOb1GUURU3WLj5J_sb37X_YnXir4k7CF7P-6DXBo2-uoP3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863" y="1266646"/>
              <a:ext cx="3240360" cy="42124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 rot="21006149">
              <a:off x="1221071" y="4587667"/>
              <a:ext cx="25202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1600" b="1" dirty="0" smtClean="0">
                  <a:solidFill>
                    <a:prstClr val="black"/>
                  </a:solidFill>
                  <a:latin typeface="Berlin Sans FB Demi" pitchFamily="34" charset="0"/>
                </a:rPr>
                <a:t>565g + 50% Extra Free</a:t>
              </a:r>
              <a:endParaRPr lang="en-IE" sz="1600" b="1" dirty="0">
                <a:solidFill>
                  <a:prstClr val="black"/>
                </a:solidFill>
                <a:latin typeface="Berlin Sans FB Demi" pitchFamily="34" charset="0"/>
              </a:endParaRPr>
            </a:p>
          </p:txBody>
        </p:sp>
      </p:grpSp>
      <p:cxnSp>
        <p:nvCxnSpPr>
          <p:cNvPr id="8" name="Straight Connector 7"/>
          <p:cNvCxnSpPr/>
          <p:nvPr/>
        </p:nvCxnSpPr>
        <p:spPr>
          <a:xfrm flipH="1">
            <a:off x="4973588" y="5343523"/>
            <a:ext cx="194758" cy="5224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5070968" y="5346323"/>
            <a:ext cx="252498" cy="117450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5283828" y="5513869"/>
            <a:ext cx="194758" cy="5224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384157" y="5388402"/>
            <a:ext cx="7841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b="1" dirty="0" smtClean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a cm</a:t>
            </a:r>
            <a:endParaRPr lang="en-IE" dirty="0">
              <a:solidFill>
                <a:prstClr val="black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 flipV="1">
            <a:off x="5520788" y="5500186"/>
            <a:ext cx="198000" cy="198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5607006" y="5405048"/>
            <a:ext cx="2160000" cy="175669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7713458" y="5346322"/>
            <a:ext cx="180000" cy="18002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641338" y="5463226"/>
            <a:ext cx="7970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b="1" dirty="0" smtClean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b cm</a:t>
            </a:r>
            <a:endParaRPr lang="en-IE" dirty="0">
              <a:solidFill>
                <a:prstClr val="black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7956376" y="2092515"/>
            <a:ext cx="0" cy="3240000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7780282" y="2060848"/>
            <a:ext cx="360000" cy="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12360" y="5346322"/>
            <a:ext cx="360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8045142" y="3747501"/>
            <a:ext cx="760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400" b="1" dirty="0" smtClean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c cm</a:t>
            </a:r>
            <a:endParaRPr lang="en-I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70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Estimating Dimensions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pPr/>
              <a:t>33</a:t>
            </a:fld>
            <a:endParaRPr lang="en-I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512"/>
          <a:stretch/>
        </p:blipFill>
        <p:spPr>
          <a:xfrm>
            <a:off x="179512" y="944604"/>
            <a:ext cx="5673360" cy="3024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5856" y="3645360"/>
            <a:ext cx="5622036" cy="3024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 rot="20361549">
            <a:off x="276480" y="4156150"/>
            <a:ext cx="12041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4400" b="1" dirty="0" smtClean="0">
                <a:solidFill>
                  <a:srgbClr val="FF0000"/>
                </a:solidFill>
                <a:latin typeface="Bradley Hand ITC" pitchFamily="66" charset="0"/>
              </a:rPr>
              <a:t>John</a:t>
            </a:r>
            <a:endParaRPr lang="en-IE" sz="4400" b="1" dirty="0">
              <a:solidFill>
                <a:srgbClr val="FF0000"/>
              </a:solidFill>
              <a:latin typeface="Bradley Hand ITC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0361549">
            <a:off x="7085112" y="2922619"/>
            <a:ext cx="17091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4400" b="1" dirty="0" smtClean="0">
                <a:solidFill>
                  <a:srgbClr val="FF0000"/>
                </a:solidFill>
                <a:latin typeface="Bradley Hand ITC" pitchFamily="66" charset="0"/>
              </a:rPr>
              <a:t>Jessica</a:t>
            </a:r>
            <a:endParaRPr lang="en-IE" sz="4400" b="1" dirty="0">
              <a:solidFill>
                <a:srgbClr val="FF0000"/>
              </a:solidFill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Summary</a:t>
            </a:r>
            <a:endParaRPr lang="en-I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t>34</a:t>
            </a:fld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E" dirty="0" smtClean="0"/>
              <a:t>Cuboids</a:t>
            </a:r>
          </a:p>
          <a:p>
            <a:r>
              <a:rPr lang="en-IE" dirty="0" smtClean="0"/>
              <a:t>Nets</a:t>
            </a:r>
          </a:p>
          <a:p>
            <a:r>
              <a:rPr lang="en-IE" dirty="0" smtClean="0"/>
              <a:t>Students’ Misconceptions</a:t>
            </a:r>
          </a:p>
          <a:p>
            <a:r>
              <a:rPr lang="en-IE" dirty="0" smtClean="0"/>
              <a:t>Connections…Estimating Dimensions </a:t>
            </a:r>
            <a:r>
              <a:rPr lang="en-IE" dirty="0" err="1" smtClean="0"/>
              <a:t>etc</a:t>
            </a:r>
            <a:endParaRPr lang="en-IE" dirty="0" smtClean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81612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4. Cubes</a:t>
            </a:r>
            <a:endParaRPr lang="en-I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t>35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591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60127" y="-171400"/>
            <a:ext cx="7772400" cy="1143000"/>
          </a:xfrm>
        </p:spPr>
        <p:txBody>
          <a:bodyPr>
            <a:normAutofit/>
          </a:bodyPr>
          <a:lstStyle/>
          <a:p>
            <a:r>
              <a:rPr lang="en-IE" dirty="0" smtClean="0"/>
              <a:t>Can you </a:t>
            </a:r>
            <a:r>
              <a:rPr lang="en-IE" dirty="0"/>
              <a:t>d</a:t>
            </a:r>
            <a:r>
              <a:rPr lang="en-IE" dirty="0" smtClean="0"/>
              <a:t>raw the net of a Cube?</a:t>
            </a:r>
            <a:endParaRPr lang="en-I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t>36</a:t>
            </a:fld>
            <a:endParaRPr lang="en-IE"/>
          </a:p>
        </p:txBody>
      </p:sp>
      <p:pic>
        <p:nvPicPr>
          <p:cNvPr id="6" name="Picture 4" descr="https://encrypted-tbn0.gstatic.com/images?q=tbn:ANd9GcR28w32t1Bx6KDfv0PjlKmwAsg0InRzXi8WL9jbjpUF7AArbkP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268760"/>
            <a:ext cx="432048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26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696" y="-243408"/>
            <a:ext cx="8686800" cy="1143000"/>
          </a:xfrm>
        </p:spPr>
        <p:txBody>
          <a:bodyPr>
            <a:normAutofit/>
          </a:bodyPr>
          <a:lstStyle/>
          <a:p>
            <a:endParaRPr lang="en-IE" dirty="0"/>
          </a:p>
        </p:txBody>
      </p:sp>
      <p:pic>
        <p:nvPicPr>
          <p:cNvPr id="3" name="Nets Cube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000" y="1430184"/>
            <a:ext cx="7560000" cy="399763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t>37</a:t>
            </a:fld>
            <a:endParaRPr lang="en-IE"/>
          </a:p>
        </p:txBody>
      </p:sp>
      <p:sp>
        <p:nvSpPr>
          <p:cNvPr id="5" name="Rounded Rectangle 4"/>
          <p:cNvSpPr/>
          <p:nvPr/>
        </p:nvSpPr>
        <p:spPr>
          <a:xfrm>
            <a:off x="611560" y="271696"/>
            <a:ext cx="7596000" cy="4572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800" b="1" dirty="0">
                <a:solidFill>
                  <a:srgbClr val="FF0000"/>
                </a:solidFill>
                <a:latin typeface="Century Gothic" pitchFamily="34" charset="0"/>
              </a:rPr>
              <a:t>Compare yours to the person next to you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398" y="5877272"/>
            <a:ext cx="1306323" cy="71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76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Solids to Nets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E" sz="6600" dirty="0" smtClean="0"/>
              <a:t>Nets to Solids</a:t>
            </a:r>
            <a:endParaRPr lang="en-IE" sz="6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t>38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6061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664" y="-243408"/>
            <a:ext cx="8134672" cy="1143000"/>
          </a:xfrm>
        </p:spPr>
        <p:txBody>
          <a:bodyPr>
            <a:normAutofit fontScale="90000"/>
          </a:bodyPr>
          <a:lstStyle/>
          <a:p>
            <a:r>
              <a:rPr lang="en-IE" dirty="0"/>
              <a:t>How many nets are there for a cube?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t>39</a:t>
            </a:fld>
            <a:endParaRPr lang="en-IE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103715"/>
              </p:ext>
            </p:extLst>
          </p:nvPr>
        </p:nvGraphicFramePr>
        <p:xfrm>
          <a:off x="251520" y="980728"/>
          <a:ext cx="1080000" cy="180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000"/>
                <a:gridCol w="360000"/>
                <a:gridCol w="360000"/>
              </a:tblGrid>
              <a:tr h="360000"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2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2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2FDE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2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2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2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6120568"/>
              </p:ext>
            </p:extLst>
          </p:nvPr>
        </p:nvGraphicFramePr>
        <p:xfrm>
          <a:off x="1763688" y="980728"/>
          <a:ext cx="1080000" cy="180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000"/>
                <a:gridCol w="360000"/>
                <a:gridCol w="360000"/>
              </a:tblGrid>
              <a:tr h="360000"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2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2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2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2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2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5883435"/>
              </p:ext>
            </p:extLst>
          </p:nvPr>
        </p:nvGraphicFramePr>
        <p:xfrm>
          <a:off x="1763688" y="980728"/>
          <a:ext cx="1080000" cy="180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000"/>
                <a:gridCol w="360000"/>
                <a:gridCol w="360000"/>
              </a:tblGrid>
              <a:tr h="360000"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2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2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2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2FDE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2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2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0687724"/>
              </p:ext>
            </p:extLst>
          </p:nvPr>
        </p:nvGraphicFramePr>
        <p:xfrm>
          <a:off x="3347984" y="980728"/>
          <a:ext cx="1080000" cy="180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000"/>
                <a:gridCol w="360000"/>
                <a:gridCol w="360000"/>
              </a:tblGrid>
              <a:tr h="360000"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2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2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2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2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2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4986886"/>
              </p:ext>
            </p:extLst>
          </p:nvPr>
        </p:nvGraphicFramePr>
        <p:xfrm>
          <a:off x="3347984" y="980728"/>
          <a:ext cx="1080000" cy="180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000"/>
                <a:gridCol w="360000"/>
                <a:gridCol w="360000"/>
              </a:tblGrid>
              <a:tr h="360000"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2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2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2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2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2FDE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2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0052329"/>
              </p:ext>
            </p:extLst>
          </p:nvPr>
        </p:nvGraphicFramePr>
        <p:xfrm>
          <a:off x="4716136" y="980728"/>
          <a:ext cx="1080000" cy="180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000"/>
                <a:gridCol w="360000"/>
                <a:gridCol w="360000"/>
              </a:tblGrid>
              <a:tr h="360000"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2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2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2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2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2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3316388"/>
              </p:ext>
            </p:extLst>
          </p:nvPr>
        </p:nvGraphicFramePr>
        <p:xfrm>
          <a:off x="4716136" y="980728"/>
          <a:ext cx="1080000" cy="180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000"/>
                <a:gridCol w="360000"/>
                <a:gridCol w="360000"/>
              </a:tblGrid>
              <a:tr h="360000"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2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2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2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2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2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2FDE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590907"/>
              </p:ext>
            </p:extLst>
          </p:nvPr>
        </p:nvGraphicFramePr>
        <p:xfrm>
          <a:off x="6156176" y="980728"/>
          <a:ext cx="1080000" cy="180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000"/>
                <a:gridCol w="360000"/>
                <a:gridCol w="360000"/>
              </a:tblGrid>
              <a:tr h="360000"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2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C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2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CD5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2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2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959728"/>
              </p:ext>
            </p:extLst>
          </p:nvPr>
        </p:nvGraphicFramePr>
        <p:xfrm>
          <a:off x="7596336" y="980728"/>
          <a:ext cx="1080000" cy="180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000"/>
                <a:gridCol w="360000"/>
                <a:gridCol w="360000"/>
              </a:tblGrid>
              <a:tr h="360000"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C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C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2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2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2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3133781"/>
              </p:ext>
            </p:extLst>
          </p:nvPr>
        </p:nvGraphicFramePr>
        <p:xfrm>
          <a:off x="7596336" y="980728"/>
          <a:ext cx="1080000" cy="180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000"/>
                <a:gridCol w="360000"/>
                <a:gridCol w="360000"/>
              </a:tblGrid>
              <a:tr h="360000"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2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C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2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2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CD5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2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2456066"/>
              </p:ext>
            </p:extLst>
          </p:nvPr>
        </p:nvGraphicFramePr>
        <p:xfrm>
          <a:off x="251520" y="2565104"/>
          <a:ext cx="1080000" cy="180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000"/>
                <a:gridCol w="360000"/>
                <a:gridCol w="360000"/>
              </a:tblGrid>
              <a:tr h="360000"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C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C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C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CD5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C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C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1864042"/>
              </p:ext>
            </p:extLst>
          </p:nvPr>
        </p:nvGraphicFramePr>
        <p:xfrm>
          <a:off x="1763688" y="2565104"/>
          <a:ext cx="1080000" cy="180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000"/>
                <a:gridCol w="360000"/>
                <a:gridCol w="360000"/>
              </a:tblGrid>
              <a:tr h="360000"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C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C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C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C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C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1718153"/>
              </p:ext>
            </p:extLst>
          </p:nvPr>
        </p:nvGraphicFramePr>
        <p:xfrm>
          <a:off x="1763688" y="2565104"/>
          <a:ext cx="1080000" cy="180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000"/>
                <a:gridCol w="360000"/>
                <a:gridCol w="360000"/>
              </a:tblGrid>
              <a:tr h="360000"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C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C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C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C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CD5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C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4407861"/>
              </p:ext>
            </p:extLst>
          </p:nvPr>
        </p:nvGraphicFramePr>
        <p:xfrm>
          <a:off x="3347984" y="2565104"/>
          <a:ext cx="1080000" cy="180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000"/>
                <a:gridCol w="360000"/>
                <a:gridCol w="360000"/>
              </a:tblGrid>
              <a:tr h="360000"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C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C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C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C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C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3555650"/>
              </p:ext>
            </p:extLst>
          </p:nvPr>
        </p:nvGraphicFramePr>
        <p:xfrm>
          <a:off x="3347984" y="2565104"/>
          <a:ext cx="1080000" cy="180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000"/>
                <a:gridCol w="360000"/>
                <a:gridCol w="360000"/>
              </a:tblGrid>
              <a:tr h="360000"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C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C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C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C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C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CD5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7743182"/>
              </p:ext>
            </p:extLst>
          </p:nvPr>
        </p:nvGraphicFramePr>
        <p:xfrm>
          <a:off x="251520" y="4149080"/>
          <a:ext cx="1080000" cy="180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000"/>
                <a:gridCol w="360000"/>
                <a:gridCol w="360000"/>
              </a:tblGrid>
              <a:tr h="360000"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C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C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C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C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4017297"/>
              </p:ext>
            </p:extLst>
          </p:nvPr>
        </p:nvGraphicFramePr>
        <p:xfrm>
          <a:off x="251520" y="4149080"/>
          <a:ext cx="1080000" cy="180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000"/>
                <a:gridCol w="360000"/>
                <a:gridCol w="360000"/>
              </a:tblGrid>
              <a:tr h="360000"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C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C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C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C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CD5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CD5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5062079"/>
              </p:ext>
            </p:extLst>
          </p:nvPr>
        </p:nvGraphicFramePr>
        <p:xfrm>
          <a:off x="1763688" y="4162400"/>
          <a:ext cx="1080000" cy="180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000"/>
                <a:gridCol w="360000"/>
                <a:gridCol w="360000"/>
              </a:tblGrid>
              <a:tr h="360000"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C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C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C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7680515"/>
              </p:ext>
            </p:extLst>
          </p:nvPr>
        </p:nvGraphicFramePr>
        <p:xfrm>
          <a:off x="1763688" y="4162400"/>
          <a:ext cx="1080000" cy="180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000"/>
                <a:gridCol w="360000"/>
                <a:gridCol w="360000"/>
              </a:tblGrid>
              <a:tr h="360000"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C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C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C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C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C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endParaRPr lang="en-IE" sz="10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C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026" name="Picture 2" descr="http://baldwin121.com/wp-content/uploads/2012/07/geogebra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013176"/>
            <a:ext cx="1607316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88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243408"/>
            <a:ext cx="7772400" cy="1143000"/>
          </a:xfrm>
        </p:spPr>
        <p:txBody>
          <a:bodyPr/>
          <a:lstStyle/>
          <a:p>
            <a:r>
              <a:rPr lang="en-IE" dirty="0" smtClean="0"/>
              <a:t>Prior Knowledge: Juice Box</a:t>
            </a:r>
            <a:endParaRPr lang="en-I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t>4</a:t>
            </a:fld>
            <a:endParaRPr lang="en-IE"/>
          </a:p>
        </p:txBody>
      </p:sp>
      <p:sp>
        <p:nvSpPr>
          <p:cNvPr id="4" name="Text Box 46"/>
          <p:cNvSpPr txBox="1">
            <a:spLocks noChangeArrowheads="1"/>
          </p:cNvSpPr>
          <p:nvPr/>
        </p:nvSpPr>
        <p:spPr bwMode="auto">
          <a:xfrm>
            <a:off x="1808853" y="2011288"/>
            <a:ext cx="5526294" cy="1815882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3200" b="1" dirty="0" smtClean="0">
                <a:latin typeface="Calibri" pitchFamily="34" charset="0"/>
              </a:rPr>
              <a:t>Nets</a:t>
            </a:r>
          </a:p>
          <a:p>
            <a:pPr algn="ctr">
              <a:spcBef>
                <a:spcPct val="50000"/>
              </a:spcBef>
            </a:pPr>
            <a:r>
              <a:rPr lang="en-GB" sz="3200" b="1" dirty="0" smtClean="0">
                <a:latin typeface="Calibri" pitchFamily="34" charset="0"/>
              </a:rPr>
              <a:t>A </a:t>
            </a:r>
            <a:r>
              <a:rPr lang="en-GB" sz="3200" b="1" dirty="0">
                <a:latin typeface="Calibri" pitchFamily="34" charset="0"/>
              </a:rPr>
              <a:t>2-dimensional </a:t>
            </a:r>
            <a:r>
              <a:rPr lang="en-GB" sz="3200" b="1" dirty="0" smtClean="0">
                <a:latin typeface="Calibri" pitchFamily="34" charset="0"/>
              </a:rPr>
              <a:t>representation of a 3-dimensional shape.</a:t>
            </a:r>
            <a:endParaRPr lang="en-GB" b="1" dirty="0">
              <a:latin typeface="Calibri" pitchFamily="34" charset="0"/>
            </a:endParaRPr>
          </a:p>
        </p:txBody>
      </p:sp>
      <p:pic>
        <p:nvPicPr>
          <p:cNvPr id="11266" name="Picture 2" descr="Secondary school classr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693" y="1527416"/>
            <a:ext cx="6338615" cy="3803169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6012160" y="3933056"/>
            <a:ext cx="2664296" cy="900680"/>
          </a:xfrm>
          <a:prstGeom prst="wedgeEllipseCallout">
            <a:avLst>
              <a:gd name="adj1" fmla="val -54190"/>
              <a:gd name="adj2" fmla="val -25386"/>
            </a:avLst>
          </a:prstGeom>
          <a:solidFill>
            <a:srgbClr val="990033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400" dirty="0" smtClean="0"/>
              <a:t>Carton</a:t>
            </a:r>
            <a:endParaRPr lang="en-IE" sz="4400" dirty="0"/>
          </a:p>
        </p:txBody>
      </p:sp>
      <p:sp>
        <p:nvSpPr>
          <p:cNvPr id="7" name="Oval Callout 6"/>
          <p:cNvSpPr/>
          <p:nvPr/>
        </p:nvSpPr>
        <p:spPr>
          <a:xfrm>
            <a:off x="5220072" y="1340768"/>
            <a:ext cx="3240360" cy="936000"/>
          </a:xfrm>
          <a:prstGeom prst="wedgeEllipseCallout">
            <a:avLst>
              <a:gd name="adj1" fmla="val -14952"/>
              <a:gd name="adj2" fmla="val 138263"/>
            </a:avLst>
          </a:prstGeom>
          <a:solidFill>
            <a:srgbClr val="990033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dirty="0" smtClean="0"/>
              <a:t>Juice  box</a:t>
            </a:r>
            <a:endParaRPr lang="en-IE" sz="4000" dirty="0"/>
          </a:p>
        </p:txBody>
      </p:sp>
      <p:sp>
        <p:nvSpPr>
          <p:cNvPr id="8" name="Oval Callout 7"/>
          <p:cNvSpPr/>
          <p:nvPr/>
        </p:nvSpPr>
        <p:spPr>
          <a:xfrm>
            <a:off x="1402692" y="1110608"/>
            <a:ext cx="3097300" cy="900680"/>
          </a:xfrm>
          <a:prstGeom prst="wedgeEllipseCallout">
            <a:avLst>
              <a:gd name="adj1" fmla="val -15722"/>
              <a:gd name="adj2" fmla="val 159477"/>
            </a:avLst>
          </a:prstGeom>
          <a:solidFill>
            <a:srgbClr val="990033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400" dirty="0" smtClean="0"/>
              <a:t>Rectangle</a:t>
            </a:r>
            <a:endParaRPr lang="en-IE" sz="4400" dirty="0"/>
          </a:p>
        </p:txBody>
      </p:sp>
      <p:sp>
        <p:nvSpPr>
          <p:cNvPr id="9" name="Oval Callout 8"/>
          <p:cNvSpPr/>
          <p:nvPr/>
        </p:nvSpPr>
        <p:spPr>
          <a:xfrm>
            <a:off x="3500264" y="4429905"/>
            <a:ext cx="2664296" cy="900680"/>
          </a:xfrm>
          <a:prstGeom prst="wedgeEllipseCallout">
            <a:avLst>
              <a:gd name="adj1" fmla="val -70582"/>
              <a:gd name="adj2" fmla="val -79936"/>
            </a:avLst>
          </a:prstGeom>
          <a:solidFill>
            <a:srgbClr val="990033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400" dirty="0" smtClean="0"/>
              <a:t>Cuboid</a:t>
            </a:r>
            <a:endParaRPr lang="en-IE" sz="4400" dirty="0"/>
          </a:p>
        </p:txBody>
      </p:sp>
      <p:sp>
        <p:nvSpPr>
          <p:cNvPr id="10" name="Oval Callout 9"/>
          <p:cNvSpPr/>
          <p:nvPr/>
        </p:nvSpPr>
        <p:spPr>
          <a:xfrm>
            <a:off x="1402693" y="895045"/>
            <a:ext cx="4745100" cy="1229888"/>
          </a:xfrm>
          <a:prstGeom prst="wedgeEllipseCallout">
            <a:avLst>
              <a:gd name="adj1" fmla="val -28015"/>
              <a:gd name="adj2" fmla="val 122303"/>
            </a:avLst>
          </a:prstGeom>
          <a:solidFill>
            <a:srgbClr val="990033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400" dirty="0" smtClean="0"/>
              <a:t>Rectangular prism</a:t>
            </a:r>
            <a:endParaRPr lang="en-IE" sz="4400" dirty="0"/>
          </a:p>
        </p:txBody>
      </p:sp>
    </p:spTree>
    <p:extLst>
      <p:ext uri="{BB962C8B-B14F-4D97-AF65-F5344CB8AC3E}">
        <p14:creationId xmlns:p14="http://schemas.microsoft.com/office/powerpoint/2010/main" val="18429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8874125" y="19050"/>
            <a:ext cx="457200" cy="246221"/>
            <a:chOff x="6905625" y="643751"/>
            <a:chExt cx="457200" cy="246221"/>
          </a:xfrm>
        </p:grpSpPr>
        <p:sp>
          <p:nvSpPr>
            <p:cNvPr id="10" name="TextBox 9"/>
            <p:cNvSpPr txBox="1"/>
            <p:nvPr/>
          </p:nvSpPr>
          <p:spPr>
            <a:xfrm>
              <a:off x="6905625" y="643751"/>
              <a:ext cx="4572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>
                  <a:solidFill>
                    <a:srgbClr val="7F7F7F"/>
                  </a:solidFill>
                </a:rPr>
                <a:t>Z</a:t>
              </a:r>
              <a:endParaRPr lang="en-US" sz="1000" b="1" dirty="0">
                <a:solidFill>
                  <a:srgbClr val="7F7F7F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6934200" y="685800"/>
              <a:ext cx="180000" cy="180000"/>
            </a:xfrm>
            <a:prstGeom prst="ellipse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77" name="Rectangle 2"/>
          <p:cNvSpPr>
            <a:spLocks noChangeArrowheads="1"/>
          </p:cNvSpPr>
          <p:nvPr/>
        </p:nvSpPr>
        <p:spPr bwMode="auto">
          <a:xfrm>
            <a:off x="436984" y="3292624"/>
            <a:ext cx="1447800" cy="1447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kern="0" smtClean="0">
              <a:solidFill>
                <a:sysClr val="windowText" lastClr="000000"/>
              </a:solidFill>
            </a:endParaRPr>
          </a:p>
        </p:txBody>
      </p:sp>
      <p:sp>
        <p:nvSpPr>
          <p:cNvPr id="78" name="Rectangle 3"/>
          <p:cNvSpPr>
            <a:spLocks noChangeArrowheads="1"/>
          </p:cNvSpPr>
          <p:nvPr/>
        </p:nvSpPr>
        <p:spPr bwMode="auto">
          <a:xfrm>
            <a:off x="1884784" y="3292624"/>
            <a:ext cx="1447800" cy="1447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kern="0" smtClean="0">
              <a:solidFill>
                <a:sysClr val="windowText" lastClr="000000"/>
              </a:solidFill>
            </a:endParaRPr>
          </a:p>
        </p:txBody>
      </p:sp>
      <p:sp>
        <p:nvSpPr>
          <p:cNvPr id="79" name="Rectangle 4"/>
          <p:cNvSpPr>
            <a:spLocks noChangeArrowheads="1"/>
          </p:cNvSpPr>
          <p:nvPr/>
        </p:nvSpPr>
        <p:spPr bwMode="auto">
          <a:xfrm>
            <a:off x="4780384" y="3292624"/>
            <a:ext cx="1447800" cy="1447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kern="0" smtClean="0">
              <a:solidFill>
                <a:sysClr val="windowText" lastClr="000000"/>
              </a:solidFill>
            </a:endParaRPr>
          </a:p>
        </p:txBody>
      </p:sp>
      <p:sp>
        <p:nvSpPr>
          <p:cNvPr id="80" name="Rectangle 5"/>
          <p:cNvSpPr>
            <a:spLocks noChangeArrowheads="1"/>
          </p:cNvSpPr>
          <p:nvPr/>
        </p:nvSpPr>
        <p:spPr bwMode="auto">
          <a:xfrm>
            <a:off x="1881376" y="4740424"/>
            <a:ext cx="1447800" cy="1447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kern="0" smtClean="0">
              <a:solidFill>
                <a:sysClr val="windowText" lastClr="000000"/>
              </a:solidFill>
            </a:endParaRPr>
          </a:p>
        </p:txBody>
      </p:sp>
      <p:sp>
        <p:nvSpPr>
          <p:cNvPr id="81" name="Rectangle 6"/>
          <p:cNvSpPr>
            <a:spLocks noChangeArrowheads="1"/>
          </p:cNvSpPr>
          <p:nvPr/>
        </p:nvSpPr>
        <p:spPr bwMode="auto">
          <a:xfrm>
            <a:off x="3332584" y="3292624"/>
            <a:ext cx="1447800" cy="1447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kern="0" smtClean="0">
              <a:solidFill>
                <a:sysClr val="windowText" lastClr="000000"/>
              </a:solidFill>
            </a:endParaRPr>
          </a:p>
        </p:txBody>
      </p:sp>
      <p:sp>
        <p:nvSpPr>
          <p:cNvPr id="82" name="Rectangle 7"/>
          <p:cNvSpPr>
            <a:spLocks noChangeArrowheads="1"/>
          </p:cNvSpPr>
          <p:nvPr/>
        </p:nvSpPr>
        <p:spPr bwMode="auto">
          <a:xfrm>
            <a:off x="1879689" y="1844824"/>
            <a:ext cx="1447800" cy="1447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kern="0" smtClean="0">
              <a:solidFill>
                <a:sysClr val="windowText" lastClr="000000"/>
              </a:solidFill>
            </a:endParaRPr>
          </a:p>
        </p:txBody>
      </p:sp>
      <p:sp>
        <p:nvSpPr>
          <p:cNvPr id="83" name="Heart 82"/>
          <p:cNvSpPr/>
          <p:nvPr/>
        </p:nvSpPr>
        <p:spPr>
          <a:xfrm>
            <a:off x="740296" y="3618736"/>
            <a:ext cx="864096" cy="864096"/>
          </a:xfrm>
          <a:prstGeom prst="hear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4" name="Smiley Face 83"/>
          <p:cNvSpPr/>
          <p:nvPr/>
        </p:nvSpPr>
        <p:spPr>
          <a:xfrm>
            <a:off x="2241416" y="3629784"/>
            <a:ext cx="792088" cy="792088"/>
          </a:xfrm>
          <a:prstGeom prst="smileyFac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86" name="Straight Arrow Connector 85"/>
          <p:cNvCxnSpPr/>
          <p:nvPr/>
        </p:nvCxnSpPr>
        <p:spPr>
          <a:xfrm>
            <a:off x="2180456" y="5589240"/>
            <a:ext cx="864096" cy="1588"/>
          </a:xfrm>
          <a:prstGeom prst="straightConnector1">
            <a:avLst/>
          </a:prstGeom>
          <a:noFill/>
          <a:ln w="571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9" name="Rectangle 88"/>
          <p:cNvSpPr/>
          <p:nvPr/>
        </p:nvSpPr>
        <p:spPr>
          <a:xfrm>
            <a:off x="3738344" y="3675504"/>
            <a:ext cx="720080" cy="7200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0" name="Isosceles Triangle 89"/>
          <p:cNvSpPr/>
          <p:nvPr/>
        </p:nvSpPr>
        <p:spPr>
          <a:xfrm>
            <a:off x="2180456" y="2204864"/>
            <a:ext cx="936104" cy="648072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1" name="Oval 90"/>
          <p:cNvSpPr/>
          <p:nvPr/>
        </p:nvSpPr>
        <p:spPr>
          <a:xfrm>
            <a:off x="5060776" y="3645024"/>
            <a:ext cx="792088" cy="79208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3291172" y="1063915"/>
            <a:ext cx="543609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Clr>
                <a:srgbClr val="00B050"/>
              </a:buClr>
              <a:buFont typeface="+mj-lt"/>
              <a:buAutoNum type="arabicPeriod"/>
            </a:pPr>
            <a:r>
              <a:rPr lang="en-GB" sz="2400" dirty="0" smtClean="0">
                <a:solidFill>
                  <a:prstClr val="black"/>
                </a:solidFill>
                <a:latin typeface="Calibri" pitchFamily="34" charset="0"/>
              </a:rPr>
              <a:t>Which shape is on the face opposite the circle?</a:t>
            </a:r>
          </a:p>
          <a:p>
            <a:pPr marL="342900" indent="-342900">
              <a:spcBef>
                <a:spcPts val="600"/>
              </a:spcBef>
              <a:buClr>
                <a:srgbClr val="00B050"/>
              </a:buClr>
              <a:buFont typeface="+mj-lt"/>
              <a:buAutoNum type="arabicPeriod"/>
            </a:pPr>
            <a:r>
              <a:rPr lang="en-GB" sz="2400" dirty="0" smtClean="0">
                <a:solidFill>
                  <a:prstClr val="black"/>
                </a:solidFill>
                <a:latin typeface="Calibri" pitchFamily="34" charset="0"/>
              </a:rPr>
              <a:t>Which shapes are next to the circle?</a:t>
            </a:r>
          </a:p>
          <a:p>
            <a:pPr marL="342900" indent="-342900">
              <a:spcBef>
                <a:spcPts val="600"/>
              </a:spcBef>
              <a:buClr>
                <a:srgbClr val="00B050"/>
              </a:buClr>
              <a:buFont typeface="+mj-lt"/>
              <a:buAutoNum type="arabicPeriod"/>
            </a:pPr>
            <a:r>
              <a:rPr lang="en-GB" sz="2400" dirty="0" smtClean="0">
                <a:solidFill>
                  <a:prstClr val="black"/>
                </a:solidFill>
                <a:latin typeface="Calibri" pitchFamily="34" charset="0"/>
              </a:rPr>
              <a:t>Which shape is the arrow pointing to?</a:t>
            </a:r>
          </a:p>
          <a:p>
            <a:pPr marL="342900" indent="-342900">
              <a:spcBef>
                <a:spcPts val="600"/>
              </a:spcBef>
              <a:buClr>
                <a:srgbClr val="00B050"/>
              </a:buClr>
              <a:buFont typeface="+mj-lt"/>
              <a:buAutoNum type="arabicPeriod"/>
            </a:pPr>
            <a:r>
              <a:rPr lang="en-GB" sz="2400" dirty="0" smtClean="0">
                <a:solidFill>
                  <a:prstClr val="black"/>
                </a:solidFill>
                <a:latin typeface="Calibri" pitchFamily="34" charset="0"/>
              </a:rPr>
              <a:t>Which shape is not next to the square?</a:t>
            </a:r>
            <a:endParaRPr lang="en-GB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7408" y="-171400"/>
            <a:ext cx="4729184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Net mapping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pPr/>
              <a:t>40</a:t>
            </a:fld>
            <a:endParaRPr lang="en-IE"/>
          </a:p>
        </p:txBody>
      </p:sp>
      <p:pic>
        <p:nvPicPr>
          <p:cNvPr id="20" name="Picture 2" descr="http://www.animated-gifs.eu/leisure-games-dice/0104.gif"/>
          <p:cNvPicPr>
            <a:picLocks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294896"/>
            <a:ext cx="1591616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294896"/>
            <a:ext cx="1591616" cy="14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605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Worksheet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pPr/>
              <a:t>41</a:t>
            </a:fld>
            <a:endParaRPr lang="en-IE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3" y="1085850"/>
            <a:ext cx="4105275" cy="4686300"/>
          </a:xfrm>
          <a:prstGeom prst="roundRect">
            <a:avLst>
              <a:gd name="adj" fmla="val 7691"/>
            </a:avLst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24328" y="3212976"/>
            <a:ext cx="1617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400" b="1" dirty="0" smtClean="0">
                <a:solidFill>
                  <a:srgbClr val="FF0000"/>
                </a:solidFill>
              </a:rPr>
              <a:t>BOOKLET?</a:t>
            </a:r>
            <a:endParaRPr lang="en-IE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73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43000" y="980728"/>
            <a:ext cx="716530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latin typeface="Calibri" pitchFamily="34" charset="0"/>
              </a:rPr>
              <a:t>A			B				C		 																										</a:t>
            </a:r>
          </a:p>
          <a:p>
            <a:r>
              <a:rPr lang="en-IE" sz="2400" b="1" dirty="0" smtClean="0">
                <a:latin typeface="Calibri" pitchFamily="34" charset="0"/>
              </a:rPr>
              <a:t>D			E			      F													</a:t>
            </a:r>
          </a:p>
          <a:p>
            <a:endParaRPr lang="en-IE" sz="2400" b="1" dirty="0">
              <a:latin typeface="Calibri" pitchFamily="34" charset="0"/>
            </a:endParaRPr>
          </a:p>
          <a:p>
            <a:r>
              <a:rPr lang="en-IE" sz="2400" b="1" dirty="0" smtClean="0">
                <a:latin typeface="Calibri" pitchFamily="34" charset="0"/>
              </a:rPr>
              <a:t>G		  	H			    	I				</a:t>
            </a:r>
            <a:endParaRPr lang="en-IE" sz="2400" b="1" dirty="0">
              <a:latin typeface="Calibri" pitchFamily="34" charset="0"/>
            </a:endParaRPr>
          </a:p>
        </p:txBody>
      </p:sp>
      <p:sp>
        <p:nvSpPr>
          <p:cNvPr id="1229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79512" y="-259450"/>
            <a:ext cx="8784976" cy="1143000"/>
          </a:xfrm>
        </p:spPr>
        <p:txBody>
          <a:bodyPr>
            <a:noAutofit/>
          </a:bodyPr>
          <a:lstStyle/>
          <a:p>
            <a:r>
              <a:rPr lang="en-GB" sz="3600" dirty="0" smtClean="0"/>
              <a:t>Which of the following are nets of a cube?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4467737"/>
              </p:ext>
            </p:extLst>
          </p:nvPr>
        </p:nvGraphicFramePr>
        <p:xfrm>
          <a:off x="229415" y="1009392"/>
          <a:ext cx="2160000" cy="162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000"/>
                <a:gridCol w="540000"/>
                <a:gridCol w="540000"/>
                <a:gridCol w="540000"/>
              </a:tblGrid>
              <a:tr h="5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0000"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5104984"/>
              </p:ext>
            </p:extLst>
          </p:nvPr>
        </p:nvGraphicFramePr>
        <p:xfrm>
          <a:off x="3222000" y="1009392"/>
          <a:ext cx="2700000" cy="108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000"/>
                <a:gridCol w="540000"/>
                <a:gridCol w="540000"/>
                <a:gridCol w="540000"/>
                <a:gridCol w="540000"/>
              </a:tblGrid>
              <a:tr h="5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275430"/>
              </p:ext>
            </p:extLst>
          </p:nvPr>
        </p:nvGraphicFramePr>
        <p:xfrm>
          <a:off x="6444448" y="1016912"/>
          <a:ext cx="2160000" cy="162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000"/>
                <a:gridCol w="540000"/>
                <a:gridCol w="540000"/>
                <a:gridCol w="540000"/>
              </a:tblGrid>
              <a:tr h="5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2901335"/>
              </p:ext>
            </p:extLst>
          </p:nvPr>
        </p:nvGraphicFramePr>
        <p:xfrm>
          <a:off x="229415" y="2619000"/>
          <a:ext cx="2160000" cy="162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000"/>
                <a:gridCol w="540000"/>
                <a:gridCol w="540000"/>
                <a:gridCol w="540000"/>
              </a:tblGrid>
              <a:tr h="5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0000"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1724246"/>
              </p:ext>
            </p:extLst>
          </p:nvPr>
        </p:nvGraphicFramePr>
        <p:xfrm>
          <a:off x="3222000" y="2889000"/>
          <a:ext cx="2700000" cy="108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000"/>
                <a:gridCol w="540000"/>
                <a:gridCol w="540000"/>
                <a:gridCol w="540000"/>
                <a:gridCol w="540000"/>
              </a:tblGrid>
              <a:tr h="5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0000"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1283253"/>
              </p:ext>
            </p:extLst>
          </p:nvPr>
        </p:nvGraphicFramePr>
        <p:xfrm>
          <a:off x="6444448" y="2619000"/>
          <a:ext cx="2160000" cy="162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000"/>
                <a:gridCol w="540000"/>
                <a:gridCol w="540000"/>
                <a:gridCol w="540000"/>
              </a:tblGrid>
              <a:tr h="5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6879711"/>
              </p:ext>
            </p:extLst>
          </p:nvPr>
        </p:nvGraphicFramePr>
        <p:xfrm>
          <a:off x="229415" y="4725144"/>
          <a:ext cx="2160000" cy="162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000"/>
                <a:gridCol w="540000"/>
                <a:gridCol w="540000"/>
                <a:gridCol w="540000"/>
              </a:tblGrid>
              <a:tr h="5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0000"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7333202"/>
              </p:ext>
            </p:extLst>
          </p:nvPr>
        </p:nvGraphicFramePr>
        <p:xfrm>
          <a:off x="3492000" y="4725144"/>
          <a:ext cx="2160000" cy="108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000"/>
                <a:gridCol w="540000"/>
                <a:gridCol w="540000"/>
                <a:gridCol w="540000"/>
              </a:tblGrid>
              <a:tr h="5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467520"/>
              </p:ext>
            </p:extLst>
          </p:nvPr>
        </p:nvGraphicFramePr>
        <p:xfrm>
          <a:off x="6444448" y="4725144"/>
          <a:ext cx="2160000" cy="162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000"/>
                <a:gridCol w="540000"/>
                <a:gridCol w="540000"/>
                <a:gridCol w="540000"/>
              </a:tblGrid>
              <a:tr h="5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t>42</a:t>
            </a:fld>
            <a:endParaRPr lang="en-IE"/>
          </a:p>
        </p:txBody>
      </p:sp>
      <p:sp>
        <p:nvSpPr>
          <p:cNvPr id="20" name="TextBox 19"/>
          <p:cNvSpPr txBox="1"/>
          <p:nvPr/>
        </p:nvSpPr>
        <p:spPr>
          <a:xfrm>
            <a:off x="7524328" y="3212976"/>
            <a:ext cx="1617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400" b="1" dirty="0" smtClean="0">
                <a:solidFill>
                  <a:srgbClr val="FF0000"/>
                </a:solidFill>
              </a:rPr>
              <a:t>BOOKLET?</a:t>
            </a:r>
            <a:endParaRPr lang="en-IE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1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43000" y="980728"/>
            <a:ext cx="716530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latin typeface="Calibri" pitchFamily="34" charset="0"/>
              </a:rPr>
              <a:t>A			B				C		 																										</a:t>
            </a:r>
          </a:p>
          <a:p>
            <a:r>
              <a:rPr lang="en-IE" sz="2400" b="1" dirty="0" smtClean="0">
                <a:latin typeface="Calibri" pitchFamily="34" charset="0"/>
              </a:rPr>
              <a:t>D			E			      F													</a:t>
            </a:r>
          </a:p>
          <a:p>
            <a:endParaRPr lang="en-IE" sz="2400" b="1" dirty="0">
              <a:latin typeface="Calibri" pitchFamily="34" charset="0"/>
            </a:endParaRPr>
          </a:p>
          <a:p>
            <a:r>
              <a:rPr lang="en-IE" sz="2400" b="1" dirty="0" smtClean="0">
                <a:latin typeface="Calibri" pitchFamily="34" charset="0"/>
              </a:rPr>
              <a:t>G		  	H			    	I				</a:t>
            </a:r>
            <a:endParaRPr lang="en-IE" sz="2400" b="1" dirty="0">
              <a:latin typeface="Calibri" pitchFamily="34" charset="0"/>
            </a:endParaRPr>
          </a:p>
        </p:txBody>
      </p:sp>
      <p:sp>
        <p:nvSpPr>
          <p:cNvPr id="1229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79512" y="-259450"/>
            <a:ext cx="8784976" cy="1143000"/>
          </a:xfrm>
        </p:spPr>
        <p:txBody>
          <a:bodyPr>
            <a:noAutofit/>
          </a:bodyPr>
          <a:lstStyle/>
          <a:p>
            <a:r>
              <a:rPr lang="en-GB" sz="3600" dirty="0" smtClean="0"/>
              <a:t>Which of the following are nets of a cube?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5840640"/>
              </p:ext>
            </p:extLst>
          </p:nvPr>
        </p:nvGraphicFramePr>
        <p:xfrm>
          <a:off x="229415" y="1009392"/>
          <a:ext cx="2160000" cy="162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000"/>
                <a:gridCol w="540000"/>
                <a:gridCol w="540000"/>
                <a:gridCol w="540000"/>
              </a:tblGrid>
              <a:tr h="5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5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5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5734909"/>
              </p:ext>
            </p:extLst>
          </p:nvPr>
        </p:nvGraphicFramePr>
        <p:xfrm>
          <a:off x="3222000" y="1009392"/>
          <a:ext cx="2700000" cy="108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000"/>
                <a:gridCol w="540000"/>
                <a:gridCol w="540000"/>
                <a:gridCol w="540000"/>
                <a:gridCol w="540000"/>
              </a:tblGrid>
              <a:tr h="5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5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8795574"/>
              </p:ext>
            </p:extLst>
          </p:nvPr>
        </p:nvGraphicFramePr>
        <p:xfrm>
          <a:off x="6444448" y="1016912"/>
          <a:ext cx="2160000" cy="162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000"/>
                <a:gridCol w="540000"/>
                <a:gridCol w="540000"/>
                <a:gridCol w="540000"/>
              </a:tblGrid>
              <a:tr h="5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540000"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5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5518440"/>
              </p:ext>
            </p:extLst>
          </p:nvPr>
        </p:nvGraphicFramePr>
        <p:xfrm>
          <a:off x="229415" y="2619000"/>
          <a:ext cx="2160000" cy="162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000"/>
                <a:gridCol w="540000"/>
                <a:gridCol w="540000"/>
                <a:gridCol w="540000"/>
              </a:tblGrid>
              <a:tr h="5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0000"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5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119575"/>
              </p:ext>
            </p:extLst>
          </p:nvPr>
        </p:nvGraphicFramePr>
        <p:xfrm>
          <a:off x="3222000" y="2889000"/>
          <a:ext cx="2700000" cy="108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000"/>
                <a:gridCol w="540000"/>
                <a:gridCol w="540000"/>
                <a:gridCol w="540000"/>
                <a:gridCol w="540000"/>
              </a:tblGrid>
              <a:tr h="5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540000"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6648305"/>
              </p:ext>
            </p:extLst>
          </p:nvPr>
        </p:nvGraphicFramePr>
        <p:xfrm>
          <a:off x="6444448" y="2619000"/>
          <a:ext cx="2160000" cy="162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000"/>
                <a:gridCol w="540000"/>
                <a:gridCol w="540000"/>
                <a:gridCol w="540000"/>
              </a:tblGrid>
              <a:tr h="5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8497490"/>
              </p:ext>
            </p:extLst>
          </p:nvPr>
        </p:nvGraphicFramePr>
        <p:xfrm>
          <a:off x="229415" y="4725144"/>
          <a:ext cx="2160000" cy="162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000"/>
                <a:gridCol w="540000"/>
                <a:gridCol w="540000"/>
                <a:gridCol w="540000"/>
              </a:tblGrid>
              <a:tr h="5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0000"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462149"/>
              </p:ext>
            </p:extLst>
          </p:nvPr>
        </p:nvGraphicFramePr>
        <p:xfrm>
          <a:off x="3492000" y="4725144"/>
          <a:ext cx="2160000" cy="108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000"/>
                <a:gridCol w="540000"/>
                <a:gridCol w="540000"/>
                <a:gridCol w="540000"/>
              </a:tblGrid>
              <a:tr h="5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5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t>43</a:t>
            </a:fld>
            <a:endParaRPr lang="en-IE"/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435033"/>
              </p:ext>
            </p:extLst>
          </p:nvPr>
        </p:nvGraphicFramePr>
        <p:xfrm>
          <a:off x="6444448" y="4725144"/>
          <a:ext cx="2160000" cy="162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000"/>
                <a:gridCol w="540000"/>
                <a:gridCol w="540000"/>
                <a:gridCol w="540000"/>
              </a:tblGrid>
              <a:tr h="5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5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5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088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43000" y="980728"/>
            <a:ext cx="716530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latin typeface="Calibri" pitchFamily="34" charset="0"/>
              </a:rPr>
              <a:t>A			B				C		 																										</a:t>
            </a:r>
          </a:p>
          <a:p>
            <a:r>
              <a:rPr lang="en-IE" sz="2400" b="1" dirty="0" smtClean="0">
                <a:latin typeface="Calibri" pitchFamily="34" charset="0"/>
              </a:rPr>
              <a:t>D			E			      F													</a:t>
            </a:r>
          </a:p>
          <a:p>
            <a:endParaRPr lang="en-IE" sz="2400" b="1" dirty="0">
              <a:latin typeface="Calibri" pitchFamily="34" charset="0"/>
            </a:endParaRPr>
          </a:p>
          <a:p>
            <a:r>
              <a:rPr lang="en-IE" sz="2400" b="1" dirty="0" smtClean="0">
                <a:latin typeface="Calibri" pitchFamily="34" charset="0"/>
              </a:rPr>
              <a:t>G		  	H			    	I				</a:t>
            </a:r>
            <a:endParaRPr lang="en-IE" sz="2400" b="1" dirty="0">
              <a:latin typeface="Calibri" pitchFamily="34" charset="0"/>
            </a:endParaRPr>
          </a:p>
        </p:txBody>
      </p:sp>
      <p:sp>
        <p:nvSpPr>
          <p:cNvPr id="1229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79512" y="-259450"/>
            <a:ext cx="8784976" cy="1143000"/>
          </a:xfrm>
        </p:spPr>
        <p:txBody>
          <a:bodyPr>
            <a:noAutofit/>
          </a:bodyPr>
          <a:lstStyle/>
          <a:p>
            <a:r>
              <a:rPr lang="en-GB" sz="3600" dirty="0" smtClean="0"/>
              <a:t>Which of the following are nets of a cube?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5597409"/>
              </p:ext>
            </p:extLst>
          </p:nvPr>
        </p:nvGraphicFramePr>
        <p:xfrm>
          <a:off x="229415" y="1009392"/>
          <a:ext cx="2160000" cy="162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000"/>
                <a:gridCol w="540000"/>
                <a:gridCol w="540000"/>
                <a:gridCol w="540000"/>
              </a:tblGrid>
              <a:tr h="5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5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5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6537097"/>
              </p:ext>
            </p:extLst>
          </p:nvPr>
        </p:nvGraphicFramePr>
        <p:xfrm>
          <a:off x="3222000" y="1009392"/>
          <a:ext cx="2700000" cy="108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000"/>
                <a:gridCol w="540000"/>
                <a:gridCol w="540000"/>
                <a:gridCol w="540000"/>
                <a:gridCol w="540000"/>
              </a:tblGrid>
              <a:tr h="5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5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11896"/>
              </p:ext>
            </p:extLst>
          </p:nvPr>
        </p:nvGraphicFramePr>
        <p:xfrm>
          <a:off x="6444448" y="1016912"/>
          <a:ext cx="2160000" cy="162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000"/>
                <a:gridCol w="540000"/>
                <a:gridCol w="540000"/>
                <a:gridCol w="540000"/>
              </a:tblGrid>
              <a:tr h="5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540000"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5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5927140"/>
              </p:ext>
            </p:extLst>
          </p:nvPr>
        </p:nvGraphicFramePr>
        <p:xfrm>
          <a:off x="229415" y="2619000"/>
          <a:ext cx="2160000" cy="162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000"/>
                <a:gridCol w="540000"/>
                <a:gridCol w="540000"/>
                <a:gridCol w="540000"/>
              </a:tblGrid>
              <a:tr h="5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0000"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5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3370150"/>
              </p:ext>
            </p:extLst>
          </p:nvPr>
        </p:nvGraphicFramePr>
        <p:xfrm>
          <a:off x="3222000" y="2889000"/>
          <a:ext cx="2700000" cy="108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000"/>
                <a:gridCol w="540000"/>
                <a:gridCol w="540000"/>
                <a:gridCol w="540000"/>
                <a:gridCol w="540000"/>
              </a:tblGrid>
              <a:tr h="5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540000"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956019"/>
              </p:ext>
            </p:extLst>
          </p:nvPr>
        </p:nvGraphicFramePr>
        <p:xfrm>
          <a:off x="6444448" y="2619000"/>
          <a:ext cx="2160000" cy="162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000"/>
                <a:gridCol w="540000"/>
                <a:gridCol w="540000"/>
                <a:gridCol w="540000"/>
              </a:tblGrid>
              <a:tr h="5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8806735"/>
              </p:ext>
            </p:extLst>
          </p:nvPr>
        </p:nvGraphicFramePr>
        <p:xfrm>
          <a:off x="229415" y="4725144"/>
          <a:ext cx="2160000" cy="162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000"/>
                <a:gridCol w="540000"/>
                <a:gridCol w="540000"/>
                <a:gridCol w="540000"/>
              </a:tblGrid>
              <a:tr h="5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0000"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4440452"/>
              </p:ext>
            </p:extLst>
          </p:nvPr>
        </p:nvGraphicFramePr>
        <p:xfrm>
          <a:off x="3492000" y="4725144"/>
          <a:ext cx="2160000" cy="108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000"/>
                <a:gridCol w="540000"/>
                <a:gridCol w="540000"/>
                <a:gridCol w="540000"/>
              </a:tblGrid>
              <a:tr h="5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5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0745623"/>
              </p:ext>
            </p:extLst>
          </p:nvPr>
        </p:nvGraphicFramePr>
        <p:xfrm>
          <a:off x="6444448" y="4725144"/>
          <a:ext cx="2160000" cy="162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000"/>
                <a:gridCol w="540000"/>
                <a:gridCol w="540000"/>
                <a:gridCol w="540000"/>
              </a:tblGrid>
              <a:tr h="5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5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540000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t>44</a:t>
            </a:fld>
            <a:endParaRPr lang="en-IE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280" y="2115432"/>
            <a:ext cx="523948" cy="50489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372" y="2101365"/>
            <a:ext cx="523948" cy="50489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501008"/>
            <a:ext cx="523948" cy="50489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998" y="6080585"/>
            <a:ext cx="523948" cy="50489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050" y="3844727"/>
            <a:ext cx="523948" cy="5048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054" y="2141009"/>
            <a:ext cx="573335" cy="64835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652" y="4487361"/>
            <a:ext cx="573335" cy="64835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636" y="2983356"/>
            <a:ext cx="573335" cy="64835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786" y="5432234"/>
            <a:ext cx="573335" cy="64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98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7"/>
          <p:cNvSpPr>
            <a:spLocks/>
          </p:cNvSpPr>
          <p:nvPr/>
        </p:nvSpPr>
        <p:spPr bwMode="auto">
          <a:xfrm>
            <a:off x="3203848" y="3212612"/>
            <a:ext cx="3133060" cy="2160604"/>
          </a:xfrm>
          <a:custGeom>
            <a:avLst/>
            <a:gdLst>
              <a:gd name="T0" fmla="*/ 2145 w 2376"/>
              <a:gd name="T1" fmla="*/ 1136 h 2374"/>
              <a:gd name="T2" fmla="*/ 2092 w 2376"/>
              <a:gd name="T3" fmla="*/ 1169 h 2374"/>
              <a:gd name="T4" fmla="*/ 2056 w 2376"/>
              <a:gd name="T5" fmla="*/ 1218 h 2374"/>
              <a:gd name="T6" fmla="*/ 2023 w 2376"/>
              <a:gd name="T7" fmla="*/ 1248 h 2374"/>
              <a:gd name="T8" fmla="*/ 1993 w 2376"/>
              <a:gd name="T9" fmla="*/ 1241 h 2374"/>
              <a:gd name="T10" fmla="*/ 1979 w 2376"/>
              <a:gd name="T11" fmla="*/ 1198 h 2374"/>
              <a:gd name="T12" fmla="*/ 1102 w 2376"/>
              <a:gd name="T13" fmla="*/ 393 h 2374"/>
              <a:gd name="T14" fmla="*/ 1072 w 2376"/>
              <a:gd name="T15" fmla="*/ 371 h 2374"/>
              <a:gd name="T16" fmla="*/ 1080 w 2376"/>
              <a:gd name="T17" fmla="*/ 338 h 2374"/>
              <a:gd name="T18" fmla="*/ 1113 w 2376"/>
              <a:gd name="T19" fmla="*/ 314 h 2374"/>
              <a:gd name="T20" fmla="*/ 1168 w 2376"/>
              <a:gd name="T21" fmla="*/ 265 h 2374"/>
              <a:gd name="T22" fmla="*/ 1192 w 2376"/>
              <a:gd name="T23" fmla="*/ 200 h 2374"/>
              <a:gd name="T24" fmla="*/ 1183 w 2376"/>
              <a:gd name="T25" fmla="*/ 130 h 2374"/>
              <a:gd name="T26" fmla="*/ 1126 w 2376"/>
              <a:gd name="T27" fmla="*/ 54 h 2374"/>
              <a:gd name="T28" fmla="*/ 1032 w 2376"/>
              <a:gd name="T29" fmla="*/ 9 h 2374"/>
              <a:gd name="T30" fmla="*/ 939 w 2376"/>
              <a:gd name="T31" fmla="*/ 2 h 2374"/>
              <a:gd name="T32" fmla="*/ 835 w 2376"/>
              <a:gd name="T33" fmla="*/ 32 h 2374"/>
              <a:gd name="T34" fmla="*/ 761 w 2376"/>
              <a:gd name="T35" fmla="*/ 97 h 2374"/>
              <a:gd name="T36" fmla="*/ 734 w 2376"/>
              <a:gd name="T37" fmla="*/ 184 h 2374"/>
              <a:gd name="T38" fmla="*/ 746 w 2376"/>
              <a:gd name="T39" fmla="*/ 242 h 2374"/>
              <a:gd name="T40" fmla="*/ 788 w 2376"/>
              <a:gd name="T41" fmla="*/ 296 h 2374"/>
              <a:gd name="T42" fmla="*/ 833 w 2376"/>
              <a:gd name="T43" fmla="*/ 326 h 2374"/>
              <a:gd name="T44" fmla="*/ 855 w 2376"/>
              <a:gd name="T45" fmla="*/ 359 h 2374"/>
              <a:gd name="T46" fmla="*/ 840 w 2376"/>
              <a:gd name="T47" fmla="*/ 386 h 2374"/>
              <a:gd name="T48" fmla="*/ 0 w 2376"/>
              <a:gd name="T49" fmla="*/ 395 h 2374"/>
              <a:gd name="T50" fmla="*/ 24 w 2376"/>
              <a:gd name="T51" fmla="*/ 1250 h 2374"/>
              <a:gd name="T52" fmla="*/ 72 w 2376"/>
              <a:gd name="T53" fmla="*/ 1208 h 2374"/>
              <a:gd name="T54" fmla="*/ 111 w 2376"/>
              <a:gd name="T55" fmla="*/ 1160 h 2374"/>
              <a:gd name="T56" fmla="*/ 169 w 2376"/>
              <a:gd name="T57" fmla="*/ 1132 h 2374"/>
              <a:gd name="T58" fmla="*/ 238 w 2376"/>
              <a:gd name="T59" fmla="*/ 1133 h 2374"/>
              <a:gd name="T60" fmla="*/ 319 w 2376"/>
              <a:gd name="T61" fmla="*/ 1181 h 2374"/>
              <a:gd name="T62" fmla="*/ 371 w 2376"/>
              <a:gd name="T63" fmla="*/ 1268 h 2374"/>
              <a:gd name="T64" fmla="*/ 386 w 2376"/>
              <a:gd name="T65" fmla="*/ 1358 h 2374"/>
              <a:gd name="T66" fmla="*/ 364 w 2376"/>
              <a:gd name="T67" fmla="*/ 1467 h 2374"/>
              <a:gd name="T68" fmla="*/ 304 w 2376"/>
              <a:gd name="T69" fmla="*/ 1547 h 2374"/>
              <a:gd name="T70" fmla="*/ 220 w 2376"/>
              <a:gd name="T71" fmla="*/ 1586 h 2374"/>
              <a:gd name="T72" fmla="*/ 156 w 2376"/>
              <a:gd name="T73" fmla="*/ 1579 h 2374"/>
              <a:gd name="T74" fmla="*/ 102 w 2376"/>
              <a:gd name="T75" fmla="*/ 1547 h 2374"/>
              <a:gd name="T76" fmla="*/ 63 w 2376"/>
              <a:gd name="T77" fmla="*/ 1492 h 2374"/>
              <a:gd name="T78" fmla="*/ 15 w 2376"/>
              <a:gd name="T79" fmla="*/ 1467 h 2374"/>
              <a:gd name="T80" fmla="*/ 1979 w 2376"/>
              <a:gd name="T81" fmla="*/ 1519 h 2374"/>
              <a:gd name="T82" fmla="*/ 1988 w 2376"/>
              <a:gd name="T83" fmla="*/ 1482 h 2374"/>
              <a:gd name="T84" fmla="*/ 2017 w 2376"/>
              <a:gd name="T85" fmla="*/ 1467 h 2374"/>
              <a:gd name="T86" fmla="*/ 2050 w 2376"/>
              <a:gd name="T87" fmla="*/ 1488 h 2374"/>
              <a:gd name="T88" fmla="*/ 2078 w 2376"/>
              <a:gd name="T89" fmla="*/ 1532 h 2374"/>
              <a:gd name="T90" fmla="*/ 2132 w 2376"/>
              <a:gd name="T91" fmla="*/ 1574 h 2374"/>
              <a:gd name="T92" fmla="*/ 2190 w 2376"/>
              <a:gd name="T93" fmla="*/ 1588 h 2374"/>
              <a:gd name="T94" fmla="*/ 2278 w 2376"/>
              <a:gd name="T95" fmla="*/ 1559 h 2374"/>
              <a:gd name="T96" fmla="*/ 2344 w 2376"/>
              <a:gd name="T97" fmla="*/ 1486 h 2374"/>
              <a:gd name="T98" fmla="*/ 2374 w 2376"/>
              <a:gd name="T99" fmla="*/ 1381 h 2374"/>
              <a:gd name="T100" fmla="*/ 2367 w 2376"/>
              <a:gd name="T101" fmla="*/ 1290 h 2374"/>
              <a:gd name="T102" fmla="*/ 2322 w 2376"/>
              <a:gd name="T103" fmla="*/ 1196 h 2374"/>
              <a:gd name="T104" fmla="*/ 2246 w 2376"/>
              <a:gd name="T105" fmla="*/ 1139 h 2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376" h="2374">
                <a:moveTo>
                  <a:pt x="2190" y="1129"/>
                </a:moveTo>
                <a:lnTo>
                  <a:pt x="2190" y="1129"/>
                </a:lnTo>
                <a:lnTo>
                  <a:pt x="2174" y="1129"/>
                </a:lnTo>
                <a:lnTo>
                  <a:pt x="2159" y="1132"/>
                </a:lnTo>
                <a:lnTo>
                  <a:pt x="2145" y="1136"/>
                </a:lnTo>
                <a:lnTo>
                  <a:pt x="2132" y="1141"/>
                </a:lnTo>
                <a:lnTo>
                  <a:pt x="2121" y="1147"/>
                </a:lnTo>
                <a:lnTo>
                  <a:pt x="2110" y="1154"/>
                </a:lnTo>
                <a:lnTo>
                  <a:pt x="2101" y="1162"/>
                </a:lnTo>
                <a:lnTo>
                  <a:pt x="2092" y="1169"/>
                </a:lnTo>
                <a:lnTo>
                  <a:pt x="2078" y="1184"/>
                </a:lnTo>
                <a:lnTo>
                  <a:pt x="2069" y="1196"/>
                </a:lnTo>
                <a:lnTo>
                  <a:pt x="2062" y="1210"/>
                </a:lnTo>
                <a:lnTo>
                  <a:pt x="2062" y="1210"/>
                </a:lnTo>
                <a:lnTo>
                  <a:pt x="2056" y="1218"/>
                </a:lnTo>
                <a:lnTo>
                  <a:pt x="2050" y="1227"/>
                </a:lnTo>
                <a:lnTo>
                  <a:pt x="2044" y="1235"/>
                </a:lnTo>
                <a:lnTo>
                  <a:pt x="2036" y="1241"/>
                </a:lnTo>
                <a:lnTo>
                  <a:pt x="2030" y="1245"/>
                </a:lnTo>
                <a:lnTo>
                  <a:pt x="2023" y="1248"/>
                </a:lnTo>
                <a:lnTo>
                  <a:pt x="2017" y="1250"/>
                </a:lnTo>
                <a:lnTo>
                  <a:pt x="2009" y="1250"/>
                </a:lnTo>
                <a:lnTo>
                  <a:pt x="2003" y="1248"/>
                </a:lnTo>
                <a:lnTo>
                  <a:pt x="1999" y="1245"/>
                </a:lnTo>
                <a:lnTo>
                  <a:pt x="1993" y="1241"/>
                </a:lnTo>
                <a:lnTo>
                  <a:pt x="1988" y="1235"/>
                </a:lnTo>
                <a:lnTo>
                  <a:pt x="1985" y="1227"/>
                </a:lnTo>
                <a:lnTo>
                  <a:pt x="1982" y="1218"/>
                </a:lnTo>
                <a:lnTo>
                  <a:pt x="1981" y="1208"/>
                </a:lnTo>
                <a:lnTo>
                  <a:pt x="1979" y="1198"/>
                </a:lnTo>
                <a:lnTo>
                  <a:pt x="1979" y="395"/>
                </a:lnTo>
                <a:lnTo>
                  <a:pt x="1125" y="395"/>
                </a:lnTo>
                <a:lnTo>
                  <a:pt x="1125" y="395"/>
                </a:lnTo>
                <a:lnTo>
                  <a:pt x="1113" y="395"/>
                </a:lnTo>
                <a:lnTo>
                  <a:pt x="1102" y="393"/>
                </a:lnTo>
                <a:lnTo>
                  <a:pt x="1093" y="390"/>
                </a:lnTo>
                <a:lnTo>
                  <a:pt x="1086" y="386"/>
                </a:lnTo>
                <a:lnTo>
                  <a:pt x="1080" y="381"/>
                </a:lnTo>
                <a:lnTo>
                  <a:pt x="1075" y="377"/>
                </a:lnTo>
                <a:lnTo>
                  <a:pt x="1072" y="371"/>
                </a:lnTo>
                <a:lnTo>
                  <a:pt x="1071" y="365"/>
                </a:lnTo>
                <a:lnTo>
                  <a:pt x="1071" y="359"/>
                </a:lnTo>
                <a:lnTo>
                  <a:pt x="1072" y="351"/>
                </a:lnTo>
                <a:lnTo>
                  <a:pt x="1075" y="345"/>
                </a:lnTo>
                <a:lnTo>
                  <a:pt x="1080" y="338"/>
                </a:lnTo>
                <a:lnTo>
                  <a:pt x="1086" y="332"/>
                </a:lnTo>
                <a:lnTo>
                  <a:pt x="1093" y="326"/>
                </a:lnTo>
                <a:lnTo>
                  <a:pt x="1102" y="319"/>
                </a:lnTo>
                <a:lnTo>
                  <a:pt x="1113" y="314"/>
                </a:lnTo>
                <a:lnTo>
                  <a:pt x="1113" y="314"/>
                </a:lnTo>
                <a:lnTo>
                  <a:pt x="1125" y="307"/>
                </a:lnTo>
                <a:lnTo>
                  <a:pt x="1138" y="296"/>
                </a:lnTo>
                <a:lnTo>
                  <a:pt x="1153" y="283"/>
                </a:lnTo>
                <a:lnTo>
                  <a:pt x="1160" y="275"/>
                </a:lnTo>
                <a:lnTo>
                  <a:pt x="1168" y="265"/>
                </a:lnTo>
                <a:lnTo>
                  <a:pt x="1174" y="254"/>
                </a:lnTo>
                <a:lnTo>
                  <a:pt x="1180" y="242"/>
                </a:lnTo>
                <a:lnTo>
                  <a:pt x="1186" y="230"/>
                </a:lnTo>
                <a:lnTo>
                  <a:pt x="1189" y="215"/>
                </a:lnTo>
                <a:lnTo>
                  <a:pt x="1192" y="200"/>
                </a:lnTo>
                <a:lnTo>
                  <a:pt x="1193" y="184"/>
                </a:lnTo>
                <a:lnTo>
                  <a:pt x="1193" y="184"/>
                </a:lnTo>
                <a:lnTo>
                  <a:pt x="1192" y="166"/>
                </a:lnTo>
                <a:lnTo>
                  <a:pt x="1187" y="147"/>
                </a:lnTo>
                <a:lnTo>
                  <a:pt x="1183" y="130"/>
                </a:lnTo>
                <a:lnTo>
                  <a:pt x="1174" y="112"/>
                </a:lnTo>
                <a:lnTo>
                  <a:pt x="1165" y="97"/>
                </a:lnTo>
                <a:lnTo>
                  <a:pt x="1153" y="81"/>
                </a:lnTo>
                <a:lnTo>
                  <a:pt x="1141" y="67"/>
                </a:lnTo>
                <a:lnTo>
                  <a:pt x="1126" y="54"/>
                </a:lnTo>
                <a:lnTo>
                  <a:pt x="1110" y="42"/>
                </a:lnTo>
                <a:lnTo>
                  <a:pt x="1092" y="32"/>
                </a:lnTo>
                <a:lnTo>
                  <a:pt x="1072" y="23"/>
                </a:lnTo>
                <a:lnTo>
                  <a:pt x="1053" y="15"/>
                </a:lnTo>
                <a:lnTo>
                  <a:pt x="1032" y="9"/>
                </a:lnTo>
                <a:lnTo>
                  <a:pt x="1009" y="3"/>
                </a:lnTo>
                <a:lnTo>
                  <a:pt x="987" y="2"/>
                </a:lnTo>
                <a:lnTo>
                  <a:pt x="963" y="0"/>
                </a:lnTo>
                <a:lnTo>
                  <a:pt x="963" y="0"/>
                </a:lnTo>
                <a:lnTo>
                  <a:pt x="939" y="2"/>
                </a:lnTo>
                <a:lnTo>
                  <a:pt x="917" y="3"/>
                </a:lnTo>
                <a:lnTo>
                  <a:pt x="894" y="9"/>
                </a:lnTo>
                <a:lnTo>
                  <a:pt x="873" y="15"/>
                </a:lnTo>
                <a:lnTo>
                  <a:pt x="854" y="23"/>
                </a:lnTo>
                <a:lnTo>
                  <a:pt x="835" y="32"/>
                </a:lnTo>
                <a:lnTo>
                  <a:pt x="817" y="42"/>
                </a:lnTo>
                <a:lnTo>
                  <a:pt x="802" y="54"/>
                </a:lnTo>
                <a:lnTo>
                  <a:pt x="787" y="67"/>
                </a:lnTo>
                <a:lnTo>
                  <a:pt x="773" y="81"/>
                </a:lnTo>
                <a:lnTo>
                  <a:pt x="761" y="97"/>
                </a:lnTo>
                <a:lnTo>
                  <a:pt x="752" y="112"/>
                </a:lnTo>
                <a:lnTo>
                  <a:pt x="745" y="130"/>
                </a:lnTo>
                <a:lnTo>
                  <a:pt x="739" y="147"/>
                </a:lnTo>
                <a:lnTo>
                  <a:pt x="734" y="166"/>
                </a:lnTo>
                <a:lnTo>
                  <a:pt x="734" y="184"/>
                </a:lnTo>
                <a:lnTo>
                  <a:pt x="734" y="184"/>
                </a:lnTo>
                <a:lnTo>
                  <a:pt x="734" y="200"/>
                </a:lnTo>
                <a:lnTo>
                  <a:pt x="737" y="215"/>
                </a:lnTo>
                <a:lnTo>
                  <a:pt x="742" y="230"/>
                </a:lnTo>
                <a:lnTo>
                  <a:pt x="746" y="242"/>
                </a:lnTo>
                <a:lnTo>
                  <a:pt x="752" y="254"/>
                </a:lnTo>
                <a:lnTo>
                  <a:pt x="760" y="265"/>
                </a:lnTo>
                <a:lnTo>
                  <a:pt x="766" y="275"/>
                </a:lnTo>
                <a:lnTo>
                  <a:pt x="775" y="283"/>
                </a:lnTo>
                <a:lnTo>
                  <a:pt x="788" y="296"/>
                </a:lnTo>
                <a:lnTo>
                  <a:pt x="802" y="307"/>
                </a:lnTo>
                <a:lnTo>
                  <a:pt x="814" y="314"/>
                </a:lnTo>
                <a:lnTo>
                  <a:pt x="814" y="314"/>
                </a:lnTo>
                <a:lnTo>
                  <a:pt x="824" y="319"/>
                </a:lnTo>
                <a:lnTo>
                  <a:pt x="833" y="326"/>
                </a:lnTo>
                <a:lnTo>
                  <a:pt x="840" y="332"/>
                </a:lnTo>
                <a:lnTo>
                  <a:pt x="846" y="338"/>
                </a:lnTo>
                <a:lnTo>
                  <a:pt x="851" y="345"/>
                </a:lnTo>
                <a:lnTo>
                  <a:pt x="854" y="351"/>
                </a:lnTo>
                <a:lnTo>
                  <a:pt x="855" y="359"/>
                </a:lnTo>
                <a:lnTo>
                  <a:pt x="855" y="365"/>
                </a:lnTo>
                <a:lnTo>
                  <a:pt x="854" y="371"/>
                </a:lnTo>
                <a:lnTo>
                  <a:pt x="851" y="377"/>
                </a:lnTo>
                <a:lnTo>
                  <a:pt x="846" y="381"/>
                </a:lnTo>
                <a:lnTo>
                  <a:pt x="840" y="386"/>
                </a:lnTo>
                <a:lnTo>
                  <a:pt x="833" y="390"/>
                </a:lnTo>
                <a:lnTo>
                  <a:pt x="824" y="393"/>
                </a:lnTo>
                <a:lnTo>
                  <a:pt x="814" y="395"/>
                </a:lnTo>
                <a:lnTo>
                  <a:pt x="802" y="395"/>
                </a:lnTo>
                <a:lnTo>
                  <a:pt x="0" y="395"/>
                </a:lnTo>
                <a:lnTo>
                  <a:pt x="0" y="1236"/>
                </a:lnTo>
                <a:lnTo>
                  <a:pt x="0" y="1236"/>
                </a:lnTo>
                <a:lnTo>
                  <a:pt x="8" y="1244"/>
                </a:lnTo>
                <a:lnTo>
                  <a:pt x="15" y="1248"/>
                </a:lnTo>
                <a:lnTo>
                  <a:pt x="24" y="1250"/>
                </a:lnTo>
                <a:lnTo>
                  <a:pt x="35" y="1247"/>
                </a:lnTo>
                <a:lnTo>
                  <a:pt x="45" y="1242"/>
                </a:lnTo>
                <a:lnTo>
                  <a:pt x="54" y="1235"/>
                </a:lnTo>
                <a:lnTo>
                  <a:pt x="63" y="1223"/>
                </a:lnTo>
                <a:lnTo>
                  <a:pt x="72" y="1208"/>
                </a:lnTo>
                <a:lnTo>
                  <a:pt x="72" y="1208"/>
                </a:lnTo>
                <a:lnTo>
                  <a:pt x="80" y="1196"/>
                </a:lnTo>
                <a:lnTo>
                  <a:pt x="89" y="1183"/>
                </a:lnTo>
                <a:lnTo>
                  <a:pt x="102" y="1168"/>
                </a:lnTo>
                <a:lnTo>
                  <a:pt x="111" y="1160"/>
                </a:lnTo>
                <a:lnTo>
                  <a:pt x="120" y="1153"/>
                </a:lnTo>
                <a:lnTo>
                  <a:pt x="130" y="1147"/>
                </a:lnTo>
                <a:lnTo>
                  <a:pt x="142" y="1141"/>
                </a:lnTo>
                <a:lnTo>
                  <a:pt x="156" y="1135"/>
                </a:lnTo>
                <a:lnTo>
                  <a:pt x="169" y="1132"/>
                </a:lnTo>
                <a:lnTo>
                  <a:pt x="184" y="1129"/>
                </a:lnTo>
                <a:lnTo>
                  <a:pt x="201" y="1127"/>
                </a:lnTo>
                <a:lnTo>
                  <a:pt x="201" y="1127"/>
                </a:lnTo>
                <a:lnTo>
                  <a:pt x="220" y="1129"/>
                </a:lnTo>
                <a:lnTo>
                  <a:pt x="238" y="1133"/>
                </a:lnTo>
                <a:lnTo>
                  <a:pt x="256" y="1138"/>
                </a:lnTo>
                <a:lnTo>
                  <a:pt x="272" y="1147"/>
                </a:lnTo>
                <a:lnTo>
                  <a:pt x="289" y="1156"/>
                </a:lnTo>
                <a:lnTo>
                  <a:pt x="304" y="1168"/>
                </a:lnTo>
                <a:lnTo>
                  <a:pt x="319" y="1181"/>
                </a:lnTo>
                <a:lnTo>
                  <a:pt x="331" y="1195"/>
                </a:lnTo>
                <a:lnTo>
                  <a:pt x="343" y="1211"/>
                </a:lnTo>
                <a:lnTo>
                  <a:pt x="353" y="1229"/>
                </a:lnTo>
                <a:lnTo>
                  <a:pt x="364" y="1248"/>
                </a:lnTo>
                <a:lnTo>
                  <a:pt x="371" y="1268"/>
                </a:lnTo>
                <a:lnTo>
                  <a:pt x="377" y="1289"/>
                </a:lnTo>
                <a:lnTo>
                  <a:pt x="382" y="1311"/>
                </a:lnTo>
                <a:lnTo>
                  <a:pt x="385" y="1334"/>
                </a:lnTo>
                <a:lnTo>
                  <a:pt x="386" y="1358"/>
                </a:lnTo>
                <a:lnTo>
                  <a:pt x="386" y="1358"/>
                </a:lnTo>
                <a:lnTo>
                  <a:pt x="385" y="1381"/>
                </a:lnTo>
                <a:lnTo>
                  <a:pt x="382" y="1404"/>
                </a:lnTo>
                <a:lnTo>
                  <a:pt x="377" y="1426"/>
                </a:lnTo>
                <a:lnTo>
                  <a:pt x="371" y="1447"/>
                </a:lnTo>
                <a:lnTo>
                  <a:pt x="364" y="1467"/>
                </a:lnTo>
                <a:lnTo>
                  <a:pt x="353" y="1486"/>
                </a:lnTo>
                <a:lnTo>
                  <a:pt x="343" y="1504"/>
                </a:lnTo>
                <a:lnTo>
                  <a:pt x="331" y="1519"/>
                </a:lnTo>
                <a:lnTo>
                  <a:pt x="319" y="1534"/>
                </a:lnTo>
                <a:lnTo>
                  <a:pt x="304" y="1547"/>
                </a:lnTo>
                <a:lnTo>
                  <a:pt x="289" y="1559"/>
                </a:lnTo>
                <a:lnTo>
                  <a:pt x="272" y="1568"/>
                </a:lnTo>
                <a:lnTo>
                  <a:pt x="256" y="1577"/>
                </a:lnTo>
                <a:lnTo>
                  <a:pt x="238" y="1582"/>
                </a:lnTo>
                <a:lnTo>
                  <a:pt x="220" y="1586"/>
                </a:lnTo>
                <a:lnTo>
                  <a:pt x="201" y="1586"/>
                </a:lnTo>
                <a:lnTo>
                  <a:pt x="201" y="1586"/>
                </a:lnTo>
                <a:lnTo>
                  <a:pt x="184" y="1586"/>
                </a:lnTo>
                <a:lnTo>
                  <a:pt x="169" y="1583"/>
                </a:lnTo>
                <a:lnTo>
                  <a:pt x="156" y="1579"/>
                </a:lnTo>
                <a:lnTo>
                  <a:pt x="142" y="1574"/>
                </a:lnTo>
                <a:lnTo>
                  <a:pt x="130" y="1568"/>
                </a:lnTo>
                <a:lnTo>
                  <a:pt x="120" y="1561"/>
                </a:lnTo>
                <a:lnTo>
                  <a:pt x="111" y="1555"/>
                </a:lnTo>
                <a:lnTo>
                  <a:pt x="102" y="1547"/>
                </a:lnTo>
                <a:lnTo>
                  <a:pt x="89" y="1532"/>
                </a:lnTo>
                <a:lnTo>
                  <a:pt x="80" y="1519"/>
                </a:lnTo>
                <a:lnTo>
                  <a:pt x="72" y="1507"/>
                </a:lnTo>
                <a:lnTo>
                  <a:pt x="72" y="1507"/>
                </a:lnTo>
                <a:lnTo>
                  <a:pt x="63" y="1492"/>
                </a:lnTo>
                <a:lnTo>
                  <a:pt x="54" y="1480"/>
                </a:lnTo>
                <a:lnTo>
                  <a:pt x="45" y="1473"/>
                </a:lnTo>
                <a:lnTo>
                  <a:pt x="35" y="1467"/>
                </a:lnTo>
                <a:lnTo>
                  <a:pt x="24" y="1465"/>
                </a:lnTo>
                <a:lnTo>
                  <a:pt x="15" y="1467"/>
                </a:lnTo>
                <a:lnTo>
                  <a:pt x="8" y="1471"/>
                </a:lnTo>
                <a:lnTo>
                  <a:pt x="0" y="1479"/>
                </a:lnTo>
                <a:lnTo>
                  <a:pt x="0" y="2374"/>
                </a:lnTo>
                <a:lnTo>
                  <a:pt x="1979" y="2374"/>
                </a:lnTo>
                <a:lnTo>
                  <a:pt x="1979" y="1519"/>
                </a:lnTo>
                <a:lnTo>
                  <a:pt x="1979" y="1519"/>
                </a:lnTo>
                <a:lnTo>
                  <a:pt x="1981" y="1507"/>
                </a:lnTo>
                <a:lnTo>
                  <a:pt x="1982" y="1497"/>
                </a:lnTo>
                <a:lnTo>
                  <a:pt x="1985" y="1488"/>
                </a:lnTo>
                <a:lnTo>
                  <a:pt x="1988" y="1482"/>
                </a:lnTo>
                <a:lnTo>
                  <a:pt x="1993" y="1476"/>
                </a:lnTo>
                <a:lnTo>
                  <a:pt x="1999" y="1471"/>
                </a:lnTo>
                <a:lnTo>
                  <a:pt x="2003" y="1468"/>
                </a:lnTo>
                <a:lnTo>
                  <a:pt x="2009" y="1467"/>
                </a:lnTo>
                <a:lnTo>
                  <a:pt x="2017" y="1467"/>
                </a:lnTo>
                <a:lnTo>
                  <a:pt x="2023" y="1467"/>
                </a:lnTo>
                <a:lnTo>
                  <a:pt x="2030" y="1470"/>
                </a:lnTo>
                <a:lnTo>
                  <a:pt x="2036" y="1474"/>
                </a:lnTo>
                <a:lnTo>
                  <a:pt x="2044" y="1480"/>
                </a:lnTo>
                <a:lnTo>
                  <a:pt x="2050" y="1488"/>
                </a:lnTo>
                <a:lnTo>
                  <a:pt x="2056" y="1497"/>
                </a:lnTo>
                <a:lnTo>
                  <a:pt x="2062" y="1507"/>
                </a:lnTo>
                <a:lnTo>
                  <a:pt x="2062" y="1507"/>
                </a:lnTo>
                <a:lnTo>
                  <a:pt x="2069" y="1519"/>
                </a:lnTo>
                <a:lnTo>
                  <a:pt x="2078" y="1532"/>
                </a:lnTo>
                <a:lnTo>
                  <a:pt x="2092" y="1547"/>
                </a:lnTo>
                <a:lnTo>
                  <a:pt x="2101" y="1555"/>
                </a:lnTo>
                <a:lnTo>
                  <a:pt x="2110" y="1562"/>
                </a:lnTo>
                <a:lnTo>
                  <a:pt x="2121" y="1568"/>
                </a:lnTo>
                <a:lnTo>
                  <a:pt x="2132" y="1574"/>
                </a:lnTo>
                <a:lnTo>
                  <a:pt x="2145" y="1580"/>
                </a:lnTo>
                <a:lnTo>
                  <a:pt x="2159" y="1583"/>
                </a:lnTo>
                <a:lnTo>
                  <a:pt x="2174" y="1586"/>
                </a:lnTo>
                <a:lnTo>
                  <a:pt x="2190" y="1588"/>
                </a:lnTo>
                <a:lnTo>
                  <a:pt x="2190" y="1588"/>
                </a:lnTo>
                <a:lnTo>
                  <a:pt x="2210" y="1586"/>
                </a:lnTo>
                <a:lnTo>
                  <a:pt x="2228" y="1583"/>
                </a:lnTo>
                <a:lnTo>
                  <a:pt x="2246" y="1577"/>
                </a:lnTo>
                <a:lnTo>
                  <a:pt x="2262" y="1570"/>
                </a:lnTo>
                <a:lnTo>
                  <a:pt x="2278" y="1559"/>
                </a:lnTo>
                <a:lnTo>
                  <a:pt x="2293" y="1547"/>
                </a:lnTo>
                <a:lnTo>
                  <a:pt x="2308" y="1535"/>
                </a:lnTo>
                <a:lnTo>
                  <a:pt x="2322" y="1520"/>
                </a:lnTo>
                <a:lnTo>
                  <a:pt x="2332" y="1504"/>
                </a:lnTo>
                <a:lnTo>
                  <a:pt x="2344" y="1486"/>
                </a:lnTo>
                <a:lnTo>
                  <a:pt x="2353" y="1467"/>
                </a:lnTo>
                <a:lnTo>
                  <a:pt x="2361" y="1447"/>
                </a:lnTo>
                <a:lnTo>
                  <a:pt x="2367" y="1426"/>
                </a:lnTo>
                <a:lnTo>
                  <a:pt x="2371" y="1404"/>
                </a:lnTo>
                <a:lnTo>
                  <a:pt x="2374" y="1381"/>
                </a:lnTo>
                <a:lnTo>
                  <a:pt x="2376" y="1358"/>
                </a:lnTo>
                <a:lnTo>
                  <a:pt x="2376" y="1358"/>
                </a:lnTo>
                <a:lnTo>
                  <a:pt x="2374" y="1335"/>
                </a:lnTo>
                <a:lnTo>
                  <a:pt x="2371" y="1311"/>
                </a:lnTo>
                <a:lnTo>
                  <a:pt x="2367" y="1290"/>
                </a:lnTo>
                <a:lnTo>
                  <a:pt x="2361" y="1269"/>
                </a:lnTo>
                <a:lnTo>
                  <a:pt x="2353" y="1248"/>
                </a:lnTo>
                <a:lnTo>
                  <a:pt x="2344" y="1229"/>
                </a:lnTo>
                <a:lnTo>
                  <a:pt x="2332" y="1213"/>
                </a:lnTo>
                <a:lnTo>
                  <a:pt x="2322" y="1196"/>
                </a:lnTo>
                <a:lnTo>
                  <a:pt x="2308" y="1181"/>
                </a:lnTo>
                <a:lnTo>
                  <a:pt x="2293" y="1168"/>
                </a:lnTo>
                <a:lnTo>
                  <a:pt x="2278" y="1156"/>
                </a:lnTo>
                <a:lnTo>
                  <a:pt x="2262" y="1147"/>
                </a:lnTo>
                <a:lnTo>
                  <a:pt x="2246" y="1139"/>
                </a:lnTo>
                <a:lnTo>
                  <a:pt x="2228" y="1133"/>
                </a:lnTo>
                <a:lnTo>
                  <a:pt x="2210" y="1130"/>
                </a:lnTo>
                <a:lnTo>
                  <a:pt x="2190" y="1129"/>
                </a:lnTo>
                <a:lnTo>
                  <a:pt x="2190" y="1129"/>
                </a:lnTo>
                <a:close/>
              </a:path>
            </a:pathLst>
          </a:custGeom>
          <a:solidFill>
            <a:srgbClr val="FF33CC"/>
          </a:solidFill>
          <a:ln w="28575">
            <a:solidFill>
              <a:schemeClr val="bg1">
                <a:lumMod val="50000"/>
              </a:schemeClr>
            </a:solidFill>
            <a:prstDash val="solid"/>
            <a:round/>
            <a:headEnd/>
            <a:tailEnd/>
          </a:ln>
        </p:spPr>
        <p:txBody>
          <a:bodyPr lIns="36000" tIns="324000" anchor="ctr"/>
          <a:lstStyle/>
          <a:p>
            <a:pPr algn="ctr">
              <a:defRPr/>
            </a:pPr>
            <a:endParaRPr lang="en-US" sz="2000" b="1" dirty="0" smtClean="0">
              <a:solidFill>
                <a:prstClr val="black"/>
              </a:solidFill>
            </a:endParaRPr>
          </a:p>
          <a:p>
            <a:pPr algn="ctr">
              <a:defRPr/>
            </a:pPr>
            <a:r>
              <a:rPr lang="en-US" sz="4000" b="1" dirty="0" smtClean="0">
                <a:solidFill>
                  <a:prstClr val="black"/>
                </a:solidFill>
              </a:rPr>
              <a:t>Real</a:t>
            </a:r>
          </a:p>
          <a:p>
            <a:pPr algn="ctr">
              <a:defRPr/>
            </a:pPr>
            <a:endParaRPr lang="en-US" sz="800" b="1" dirty="0" smtClean="0">
              <a:solidFill>
                <a:prstClr val="black"/>
              </a:solidFill>
            </a:endParaRPr>
          </a:p>
          <a:p>
            <a:pPr algn="ctr">
              <a:defRPr/>
            </a:pPr>
            <a:r>
              <a:rPr lang="en-US" sz="4000" b="1" dirty="0" smtClean="0">
                <a:solidFill>
                  <a:prstClr val="black"/>
                </a:solidFill>
              </a:rPr>
              <a:t>World</a:t>
            </a:r>
            <a:endParaRPr lang="en-GB" sz="4000" b="1" dirty="0">
              <a:solidFill>
                <a:prstClr val="black"/>
              </a:solidFill>
            </a:endParaRPr>
          </a:p>
        </p:txBody>
      </p:sp>
      <p:sp>
        <p:nvSpPr>
          <p:cNvPr id="7" name="Freeform 12"/>
          <p:cNvSpPr>
            <a:spLocks/>
          </p:cNvSpPr>
          <p:nvPr/>
        </p:nvSpPr>
        <p:spPr bwMode="auto">
          <a:xfrm>
            <a:off x="5292080" y="1774271"/>
            <a:ext cx="3138339" cy="1798381"/>
          </a:xfrm>
          <a:custGeom>
            <a:avLst/>
            <a:gdLst>
              <a:gd name="T0" fmla="*/ 1586 w 2377"/>
              <a:gd name="T1" fmla="*/ 1797 h 1975"/>
              <a:gd name="T2" fmla="*/ 1564 w 2377"/>
              <a:gd name="T3" fmla="*/ 1845 h 1975"/>
              <a:gd name="T4" fmla="*/ 1522 w 2377"/>
              <a:gd name="T5" fmla="*/ 1886 h 1975"/>
              <a:gd name="T6" fmla="*/ 1489 w 2377"/>
              <a:gd name="T7" fmla="*/ 1906 h 1975"/>
              <a:gd name="T8" fmla="*/ 1470 w 2377"/>
              <a:gd name="T9" fmla="*/ 1933 h 1975"/>
              <a:gd name="T10" fmla="*/ 1473 w 2377"/>
              <a:gd name="T11" fmla="*/ 1957 h 1975"/>
              <a:gd name="T12" fmla="*/ 1500 w 2377"/>
              <a:gd name="T13" fmla="*/ 1973 h 1975"/>
              <a:gd name="T14" fmla="*/ 2377 w 2377"/>
              <a:gd name="T15" fmla="*/ 0 h 1975"/>
              <a:gd name="T16" fmla="*/ 395 w 2377"/>
              <a:gd name="T17" fmla="*/ 855 h 1975"/>
              <a:gd name="T18" fmla="*/ 390 w 2377"/>
              <a:gd name="T19" fmla="*/ 886 h 1975"/>
              <a:gd name="T20" fmla="*/ 371 w 2377"/>
              <a:gd name="T21" fmla="*/ 907 h 1975"/>
              <a:gd name="T22" fmla="*/ 346 w 2377"/>
              <a:gd name="T23" fmla="*/ 904 h 1975"/>
              <a:gd name="T24" fmla="*/ 320 w 2377"/>
              <a:gd name="T25" fmla="*/ 877 h 1975"/>
              <a:gd name="T26" fmla="*/ 298 w 2377"/>
              <a:gd name="T27" fmla="*/ 842 h 1975"/>
              <a:gd name="T28" fmla="*/ 254 w 2377"/>
              <a:gd name="T29" fmla="*/ 806 h 1975"/>
              <a:gd name="T30" fmla="*/ 201 w 2377"/>
              <a:gd name="T31" fmla="*/ 788 h 1975"/>
              <a:gd name="T32" fmla="*/ 148 w 2377"/>
              <a:gd name="T33" fmla="*/ 792 h 1975"/>
              <a:gd name="T34" fmla="*/ 83 w 2377"/>
              <a:gd name="T35" fmla="*/ 827 h 1975"/>
              <a:gd name="T36" fmla="*/ 32 w 2377"/>
              <a:gd name="T37" fmla="*/ 888 h 1975"/>
              <a:gd name="T38" fmla="*/ 5 w 2377"/>
              <a:gd name="T39" fmla="*/ 970 h 1975"/>
              <a:gd name="T40" fmla="*/ 2 w 2377"/>
              <a:gd name="T41" fmla="*/ 1040 h 1975"/>
              <a:gd name="T42" fmla="*/ 23 w 2377"/>
              <a:gd name="T43" fmla="*/ 1126 h 1975"/>
              <a:gd name="T44" fmla="*/ 68 w 2377"/>
              <a:gd name="T45" fmla="*/ 1193 h 1975"/>
              <a:gd name="T46" fmla="*/ 130 w 2377"/>
              <a:gd name="T47" fmla="*/ 1236 h 1975"/>
              <a:gd name="T48" fmla="*/ 184 w 2377"/>
              <a:gd name="T49" fmla="*/ 1245 h 1975"/>
              <a:gd name="T50" fmla="*/ 243 w 2377"/>
              <a:gd name="T51" fmla="*/ 1233 h 1975"/>
              <a:gd name="T52" fmla="*/ 283 w 2377"/>
              <a:gd name="T53" fmla="*/ 1206 h 1975"/>
              <a:gd name="T54" fmla="*/ 314 w 2377"/>
              <a:gd name="T55" fmla="*/ 1166 h 1975"/>
              <a:gd name="T56" fmla="*/ 340 w 2377"/>
              <a:gd name="T57" fmla="*/ 1133 h 1975"/>
              <a:gd name="T58" fmla="*/ 365 w 2377"/>
              <a:gd name="T59" fmla="*/ 1124 h 1975"/>
              <a:gd name="T60" fmla="*/ 388 w 2377"/>
              <a:gd name="T61" fmla="*/ 1139 h 1975"/>
              <a:gd name="T62" fmla="*/ 395 w 2377"/>
              <a:gd name="T63" fmla="*/ 1178 h 1975"/>
              <a:gd name="T64" fmla="*/ 1199 w 2377"/>
              <a:gd name="T65" fmla="*/ 1975 h 1975"/>
              <a:gd name="T66" fmla="*/ 1229 w 2377"/>
              <a:gd name="T67" fmla="*/ 1970 h 1975"/>
              <a:gd name="T68" fmla="*/ 1250 w 2377"/>
              <a:gd name="T69" fmla="*/ 1951 h 1975"/>
              <a:gd name="T70" fmla="*/ 1247 w 2377"/>
              <a:gd name="T71" fmla="*/ 1925 h 1975"/>
              <a:gd name="T72" fmla="*/ 1222 w 2377"/>
              <a:gd name="T73" fmla="*/ 1900 h 1975"/>
              <a:gd name="T74" fmla="*/ 1186 w 2377"/>
              <a:gd name="T75" fmla="*/ 1878 h 1975"/>
              <a:gd name="T76" fmla="*/ 1150 w 2377"/>
              <a:gd name="T77" fmla="*/ 1834 h 1975"/>
              <a:gd name="T78" fmla="*/ 1132 w 2377"/>
              <a:gd name="T79" fmla="*/ 1780 h 1975"/>
              <a:gd name="T80" fmla="*/ 1135 w 2377"/>
              <a:gd name="T81" fmla="*/ 1728 h 1975"/>
              <a:gd name="T82" fmla="*/ 1169 w 2377"/>
              <a:gd name="T83" fmla="*/ 1662 h 1975"/>
              <a:gd name="T84" fmla="*/ 1232 w 2377"/>
              <a:gd name="T85" fmla="*/ 1611 h 1975"/>
              <a:gd name="T86" fmla="*/ 1314 w 2377"/>
              <a:gd name="T87" fmla="*/ 1585 h 1975"/>
              <a:gd name="T88" fmla="*/ 1383 w 2377"/>
              <a:gd name="T89" fmla="*/ 1582 h 1975"/>
              <a:gd name="T90" fmla="*/ 1470 w 2377"/>
              <a:gd name="T91" fmla="*/ 1602 h 1975"/>
              <a:gd name="T92" fmla="*/ 1537 w 2377"/>
              <a:gd name="T93" fmla="*/ 1647 h 1975"/>
              <a:gd name="T94" fmla="*/ 1579 w 2377"/>
              <a:gd name="T95" fmla="*/ 1710 h 1975"/>
              <a:gd name="T96" fmla="*/ 1589 w 2377"/>
              <a:gd name="T97" fmla="*/ 1764 h 19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377" h="1975">
                <a:moveTo>
                  <a:pt x="1589" y="1764"/>
                </a:moveTo>
                <a:lnTo>
                  <a:pt x="1589" y="1764"/>
                </a:lnTo>
                <a:lnTo>
                  <a:pt x="1588" y="1780"/>
                </a:lnTo>
                <a:lnTo>
                  <a:pt x="1586" y="1797"/>
                </a:lnTo>
                <a:lnTo>
                  <a:pt x="1582" y="1810"/>
                </a:lnTo>
                <a:lnTo>
                  <a:pt x="1577" y="1822"/>
                </a:lnTo>
                <a:lnTo>
                  <a:pt x="1571" y="1834"/>
                </a:lnTo>
                <a:lnTo>
                  <a:pt x="1564" y="1845"/>
                </a:lnTo>
                <a:lnTo>
                  <a:pt x="1556" y="1855"/>
                </a:lnTo>
                <a:lnTo>
                  <a:pt x="1549" y="1863"/>
                </a:lnTo>
                <a:lnTo>
                  <a:pt x="1534" y="1878"/>
                </a:lnTo>
                <a:lnTo>
                  <a:pt x="1522" y="1886"/>
                </a:lnTo>
                <a:lnTo>
                  <a:pt x="1509" y="1894"/>
                </a:lnTo>
                <a:lnTo>
                  <a:pt x="1509" y="1894"/>
                </a:lnTo>
                <a:lnTo>
                  <a:pt x="1498" y="1900"/>
                </a:lnTo>
                <a:lnTo>
                  <a:pt x="1489" y="1906"/>
                </a:lnTo>
                <a:lnTo>
                  <a:pt x="1483" y="1912"/>
                </a:lnTo>
                <a:lnTo>
                  <a:pt x="1477" y="1919"/>
                </a:lnTo>
                <a:lnTo>
                  <a:pt x="1473" y="1925"/>
                </a:lnTo>
                <a:lnTo>
                  <a:pt x="1470" y="1933"/>
                </a:lnTo>
                <a:lnTo>
                  <a:pt x="1468" y="1939"/>
                </a:lnTo>
                <a:lnTo>
                  <a:pt x="1468" y="1945"/>
                </a:lnTo>
                <a:lnTo>
                  <a:pt x="1470" y="1951"/>
                </a:lnTo>
                <a:lnTo>
                  <a:pt x="1473" y="1957"/>
                </a:lnTo>
                <a:lnTo>
                  <a:pt x="1477" y="1963"/>
                </a:lnTo>
                <a:lnTo>
                  <a:pt x="1483" y="1967"/>
                </a:lnTo>
                <a:lnTo>
                  <a:pt x="1491" y="1970"/>
                </a:lnTo>
                <a:lnTo>
                  <a:pt x="1500" y="1973"/>
                </a:lnTo>
                <a:lnTo>
                  <a:pt x="1509" y="1975"/>
                </a:lnTo>
                <a:lnTo>
                  <a:pt x="1521" y="1975"/>
                </a:lnTo>
                <a:lnTo>
                  <a:pt x="2377" y="1975"/>
                </a:lnTo>
                <a:lnTo>
                  <a:pt x="2377" y="0"/>
                </a:lnTo>
                <a:lnTo>
                  <a:pt x="398" y="0"/>
                </a:lnTo>
                <a:lnTo>
                  <a:pt x="398" y="454"/>
                </a:lnTo>
                <a:lnTo>
                  <a:pt x="395" y="454"/>
                </a:lnTo>
                <a:lnTo>
                  <a:pt x="395" y="855"/>
                </a:lnTo>
                <a:lnTo>
                  <a:pt x="395" y="855"/>
                </a:lnTo>
                <a:lnTo>
                  <a:pt x="395" y="867"/>
                </a:lnTo>
                <a:lnTo>
                  <a:pt x="393" y="877"/>
                </a:lnTo>
                <a:lnTo>
                  <a:pt x="390" y="886"/>
                </a:lnTo>
                <a:lnTo>
                  <a:pt x="388" y="894"/>
                </a:lnTo>
                <a:lnTo>
                  <a:pt x="383" y="900"/>
                </a:lnTo>
                <a:lnTo>
                  <a:pt x="377" y="904"/>
                </a:lnTo>
                <a:lnTo>
                  <a:pt x="371" y="907"/>
                </a:lnTo>
                <a:lnTo>
                  <a:pt x="365" y="909"/>
                </a:lnTo>
                <a:lnTo>
                  <a:pt x="359" y="909"/>
                </a:lnTo>
                <a:lnTo>
                  <a:pt x="353" y="907"/>
                </a:lnTo>
                <a:lnTo>
                  <a:pt x="346" y="904"/>
                </a:lnTo>
                <a:lnTo>
                  <a:pt x="340" y="900"/>
                </a:lnTo>
                <a:lnTo>
                  <a:pt x="332" y="894"/>
                </a:lnTo>
                <a:lnTo>
                  <a:pt x="326" y="886"/>
                </a:lnTo>
                <a:lnTo>
                  <a:pt x="320" y="877"/>
                </a:lnTo>
                <a:lnTo>
                  <a:pt x="314" y="867"/>
                </a:lnTo>
                <a:lnTo>
                  <a:pt x="314" y="867"/>
                </a:lnTo>
                <a:lnTo>
                  <a:pt x="307" y="855"/>
                </a:lnTo>
                <a:lnTo>
                  <a:pt x="298" y="842"/>
                </a:lnTo>
                <a:lnTo>
                  <a:pt x="283" y="827"/>
                </a:lnTo>
                <a:lnTo>
                  <a:pt x="275" y="819"/>
                </a:lnTo>
                <a:lnTo>
                  <a:pt x="265" y="813"/>
                </a:lnTo>
                <a:lnTo>
                  <a:pt x="254" y="806"/>
                </a:lnTo>
                <a:lnTo>
                  <a:pt x="243" y="800"/>
                </a:lnTo>
                <a:lnTo>
                  <a:pt x="231" y="795"/>
                </a:lnTo>
                <a:lnTo>
                  <a:pt x="217" y="791"/>
                </a:lnTo>
                <a:lnTo>
                  <a:pt x="201" y="788"/>
                </a:lnTo>
                <a:lnTo>
                  <a:pt x="184" y="788"/>
                </a:lnTo>
                <a:lnTo>
                  <a:pt x="184" y="788"/>
                </a:lnTo>
                <a:lnTo>
                  <a:pt x="166" y="788"/>
                </a:lnTo>
                <a:lnTo>
                  <a:pt x="148" y="792"/>
                </a:lnTo>
                <a:lnTo>
                  <a:pt x="130" y="797"/>
                </a:lnTo>
                <a:lnTo>
                  <a:pt x="112" y="806"/>
                </a:lnTo>
                <a:lnTo>
                  <a:pt x="98" y="815"/>
                </a:lnTo>
                <a:lnTo>
                  <a:pt x="83" y="827"/>
                </a:lnTo>
                <a:lnTo>
                  <a:pt x="68" y="840"/>
                </a:lnTo>
                <a:lnTo>
                  <a:pt x="54" y="855"/>
                </a:lnTo>
                <a:lnTo>
                  <a:pt x="42" y="870"/>
                </a:lnTo>
                <a:lnTo>
                  <a:pt x="32" y="888"/>
                </a:lnTo>
                <a:lnTo>
                  <a:pt x="23" y="907"/>
                </a:lnTo>
                <a:lnTo>
                  <a:pt x="15" y="927"/>
                </a:lnTo>
                <a:lnTo>
                  <a:pt x="9" y="948"/>
                </a:lnTo>
                <a:lnTo>
                  <a:pt x="5" y="970"/>
                </a:lnTo>
                <a:lnTo>
                  <a:pt x="2" y="993"/>
                </a:lnTo>
                <a:lnTo>
                  <a:pt x="0" y="1016"/>
                </a:lnTo>
                <a:lnTo>
                  <a:pt x="0" y="1016"/>
                </a:lnTo>
                <a:lnTo>
                  <a:pt x="2" y="1040"/>
                </a:lnTo>
                <a:lnTo>
                  <a:pt x="5" y="1063"/>
                </a:lnTo>
                <a:lnTo>
                  <a:pt x="9" y="1085"/>
                </a:lnTo>
                <a:lnTo>
                  <a:pt x="15" y="1106"/>
                </a:lnTo>
                <a:lnTo>
                  <a:pt x="23" y="1126"/>
                </a:lnTo>
                <a:lnTo>
                  <a:pt x="32" y="1145"/>
                </a:lnTo>
                <a:lnTo>
                  <a:pt x="42" y="1163"/>
                </a:lnTo>
                <a:lnTo>
                  <a:pt x="54" y="1179"/>
                </a:lnTo>
                <a:lnTo>
                  <a:pt x="68" y="1193"/>
                </a:lnTo>
                <a:lnTo>
                  <a:pt x="83" y="1206"/>
                </a:lnTo>
                <a:lnTo>
                  <a:pt x="98" y="1218"/>
                </a:lnTo>
                <a:lnTo>
                  <a:pt x="112" y="1227"/>
                </a:lnTo>
                <a:lnTo>
                  <a:pt x="130" y="1236"/>
                </a:lnTo>
                <a:lnTo>
                  <a:pt x="148" y="1241"/>
                </a:lnTo>
                <a:lnTo>
                  <a:pt x="166" y="1245"/>
                </a:lnTo>
                <a:lnTo>
                  <a:pt x="184" y="1245"/>
                </a:lnTo>
                <a:lnTo>
                  <a:pt x="184" y="1245"/>
                </a:lnTo>
                <a:lnTo>
                  <a:pt x="201" y="1245"/>
                </a:lnTo>
                <a:lnTo>
                  <a:pt x="217" y="1242"/>
                </a:lnTo>
                <a:lnTo>
                  <a:pt x="231" y="1239"/>
                </a:lnTo>
                <a:lnTo>
                  <a:pt x="243" y="1233"/>
                </a:lnTo>
                <a:lnTo>
                  <a:pt x="254" y="1227"/>
                </a:lnTo>
                <a:lnTo>
                  <a:pt x="265" y="1220"/>
                </a:lnTo>
                <a:lnTo>
                  <a:pt x="275" y="1214"/>
                </a:lnTo>
                <a:lnTo>
                  <a:pt x="283" y="1206"/>
                </a:lnTo>
                <a:lnTo>
                  <a:pt x="298" y="1191"/>
                </a:lnTo>
                <a:lnTo>
                  <a:pt x="307" y="1178"/>
                </a:lnTo>
                <a:lnTo>
                  <a:pt x="314" y="1166"/>
                </a:lnTo>
                <a:lnTo>
                  <a:pt x="314" y="1166"/>
                </a:lnTo>
                <a:lnTo>
                  <a:pt x="320" y="1155"/>
                </a:lnTo>
                <a:lnTo>
                  <a:pt x="326" y="1147"/>
                </a:lnTo>
                <a:lnTo>
                  <a:pt x="332" y="1139"/>
                </a:lnTo>
                <a:lnTo>
                  <a:pt x="340" y="1133"/>
                </a:lnTo>
                <a:lnTo>
                  <a:pt x="346" y="1129"/>
                </a:lnTo>
                <a:lnTo>
                  <a:pt x="353" y="1126"/>
                </a:lnTo>
                <a:lnTo>
                  <a:pt x="359" y="1124"/>
                </a:lnTo>
                <a:lnTo>
                  <a:pt x="365" y="1124"/>
                </a:lnTo>
                <a:lnTo>
                  <a:pt x="371" y="1126"/>
                </a:lnTo>
                <a:lnTo>
                  <a:pt x="377" y="1129"/>
                </a:lnTo>
                <a:lnTo>
                  <a:pt x="383" y="1133"/>
                </a:lnTo>
                <a:lnTo>
                  <a:pt x="388" y="1139"/>
                </a:lnTo>
                <a:lnTo>
                  <a:pt x="390" y="1147"/>
                </a:lnTo>
                <a:lnTo>
                  <a:pt x="393" y="1155"/>
                </a:lnTo>
                <a:lnTo>
                  <a:pt x="395" y="1166"/>
                </a:lnTo>
                <a:lnTo>
                  <a:pt x="395" y="1178"/>
                </a:lnTo>
                <a:lnTo>
                  <a:pt x="395" y="1429"/>
                </a:lnTo>
                <a:lnTo>
                  <a:pt x="398" y="1429"/>
                </a:lnTo>
                <a:lnTo>
                  <a:pt x="398" y="1975"/>
                </a:lnTo>
                <a:lnTo>
                  <a:pt x="1199" y="1975"/>
                </a:lnTo>
                <a:lnTo>
                  <a:pt x="1199" y="1975"/>
                </a:lnTo>
                <a:lnTo>
                  <a:pt x="1211" y="1975"/>
                </a:lnTo>
                <a:lnTo>
                  <a:pt x="1220" y="1973"/>
                </a:lnTo>
                <a:lnTo>
                  <a:pt x="1229" y="1970"/>
                </a:lnTo>
                <a:lnTo>
                  <a:pt x="1237" y="1967"/>
                </a:lnTo>
                <a:lnTo>
                  <a:pt x="1242" y="1963"/>
                </a:lnTo>
                <a:lnTo>
                  <a:pt x="1247" y="1957"/>
                </a:lnTo>
                <a:lnTo>
                  <a:pt x="1250" y="1951"/>
                </a:lnTo>
                <a:lnTo>
                  <a:pt x="1251" y="1945"/>
                </a:lnTo>
                <a:lnTo>
                  <a:pt x="1251" y="1939"/>
                </a:lnTo>
                <a:lnTo>
                  <a:pt x="1250" y="1933"/>
                </a:lnTo>
                <a:lnTo>
                  <a:pt x="1247" y="1925"/>
                </a:lnTo>
                <a:lnTo>
                  <a:pt x="1242" y="1919"/>
                </a:lnTo>
                <a:lnTo>
                  <a:pt x="1238" y="1912"/>
                </a:lnTo>
                <a:lnTo>
                  <a:pt x="1231" y="1906"/>
                </a:lnTo>
                <a:lnTo>
                  <a:pt x="1222" y="1900"/>
                </a:lnTo>
                <a:lnTo>
                  <a:pt x="1211" y="1894"/>
                </a:lnTo>
                <a:lnTo>
                  <a:pt x="1211" y="1894"/>
                </a:lnTo>
                <a:lnTo>
                  <a:pt x="1198" y="1886"/>
                </a:lnTo>
                <a:lnTo>
                  <a:pt x="1186" y="1878"/>
                </a:lnTo>
                <a:lnTo>
                  <a:pt x="1171" y="1863"/>
                </a:lnTo>
                <a:lnTo>
                  <a:pt x="1163" y="1855"/>
                </a:lnTo>
                <a:lnTo>
                  <a:pt x="1156" y="1845"/>
                </a:lnTo>
                <a:lnTo>
                  <a:pt x="1150" y="1834"/>
                </a:lnTo>
                <a:lnTo>
                  <a:pt x="1142" y="1822"/>
                </a:lnTo>
                <a:lnTo>
                  <a:pt x="1138" y="1810"/>
                </a:lnTo>
                <a:lnTo>
                  <a:pt x="1133" y="1797"/>
                </a:lnTo>
                <a:lnTo>
                  <a:pt x="1132" y="1780"/>
                </a:lnTo>
                <a:lnTo>
                  <a:pt x="1130" y="1764"/>
                </a:lnTo>
                <a:lnTo>
                  <a:pt x="1130" y="1764"/>
                </a:lnTo>
                <a:lnTo>
                  <a:pt x="1132" y="1746"/>
                </a:lnTo>
                <a:lnTo>
                  <a:pt x="1135" y="1728"/>
                </a:lnTo>
                <a:lnTo>
                  <a:pt x="1141" y="1710"/>
                </a:lnTo>
                <a:lnTo>
                  <a:pt x="1148" y="1692"/>
                </a:lnTo>
                <a:lnTo>
                  <a:pt x="1159" y="1677"/>
                </a:lnTo>
                <a:lnTo>
                  <a:pt x="1169" y="1662"/>
                </a:lnTo>
                <a:lnTo>
                  <a:pt x="1183" y="1647"/>
                </a:lnTo>
                <a:lnTo>
                  <a:pt x="1198" y="1634"/>
                </a:lnTo>
                <a:lnTo>
                  <a:pt x="1214" y="1622"/>
                </a:lnTo>
                <a:lnTo>
                  <a:pt x="1232" y="1611"/>
                </a:lnTo>
                <a:lnTo>
                  <a:pt x="1250" y="1602"/>
                </a:lnTo>
                <a:lnTo>
                  <a:pt x="1271" y="1595"/>
                </a:lnTo>
                <a:lnTo>
                  <a:pt x="1292" y="1589"/>
                </a:lnTo>
                <a:lnTo>
                  <a:pt x="1314" y="1585"/>
                </a:lnTo>
                <a:lnTo>
                  <a:pt x="1337" y="1582"/>
                </a:lnTo>
                <a:lnTo>
                  <a:pt x="1361" y="1580"/>
                </a:lnTo>
                <a:lnTo>
                  <a:pt x="1361" y="1580"/>
                </a:lnTo>
                <a:lnTo>
                  <a:pt x="1383" y="1582"/>
                </a:lnTo>
                <a:lnTo>
                  <a:pt x="1405" y="1585"/>
                </a:lnTo>
                <a:lnTo>
                  <a:pt x="1428" y="1589"/>
                </a:lnTo>
                <a:lnTo>
                  <a:pt x="1449" y="1595"/>
                </a:lnTo>
                <a:lnTo>
                  <a:pt x="1470" y="1602"/>
                </a:lnTo>
                <a:lnTo>
                  <a:pt x="1488" y="1611"/>
                </a:lnTo>
                <a:lnTo>
                  <a:pt x="1506" y="1622"/>
                </a:lnTo>
                <a:lnTo>
                  <a:pt x="1522" y="1634"/>
                </a:lnTo>
                <a:lnTo>
                  <a:pt x="1537" y="1647"/>
                </a:lnTo>
                <a:lnTo>
                  <a:pt x="1550" y="1662"/>
                </a:lnTo>
                <a:lnTo>
                  <a:pt x="1561" y="1677"/>
                </a:lnTo>
                <a:lnTo>
                  <a:pt x="1571" y="1692"/>
                </a:lnTo>
                <a:lnTo>
                  <a:pt x="1579" y="1710"/>
                </a:lnTo>
                <a:lnTo>
                  <a:pt x="1585" y="1728"/>
                </a:lnTo>
                <a:lnTo>
                  <a:pt x="1588" y="1746"/>
                </a:lnTo>
                <a:lnTo>
                  <a:pt x="1589" y="1764"/>
                </a:lnTo>
                <a:lnTo>
                  <a:pt x="1589" y="1764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chemeClr val="bg1">
                <a:lumMod val="50000"/>
              </a:schemeClr>
            </a:solidFill>
            <a:prstDash val="solid"/>
            <a:round/>
            <a:headEnd/>
            <a:tailEnd/>
          </a:ln>
        </p:spPr>
        <p:txBody>
          <a:bodyPr lIns="360000" anchor="ctr"/>
          <a:lstStyle/>
          <a:p>
            <a:pPr algn="ctr">
              <a:defRPr/>
            </a:pPr>
            <a:r>
              <a:rPr lang="en-US" sz="4000" b="1" dirty="0" smtClean="0">
                <a:solidFill>
                  <a:prstClr val="black"/>
                </a:solidFill>
              </a:rPr>
              <a:t>Future</a:t>
            </a:r>
            <a:endParaRPr lang="en-GB" sz="4000" b="1" dirty="0">
              <a:solidFill>
                <a:prstClr val="black"/>
              </a:solidFill>
            </a:endParaRPr>
          </a:p>
        </p:txBody>
      </p:sp>
      <p:sp>
        <p:nvSpPr>
          <p:cNvPr id="5" name="Freeform 10"/>
          <p:cNvSpPr>
            <a:spLocks/>
          </p:cNvSpPr>
          <p:nvPr/>
        </p:nvSpPr>
        <p:spPr bwMode="auto">
          <a:xfrm>
            <a:off x="611560" y="1772452"/>
            <a:ext cx="2607803" cy="2162425"/>
          </a:xfrm>
          <a:custGeom>
            <a:avLst/>
            <a:gdLst>
              <a:gd name="T0" fmla="*/ 1797 w 1976"/>
              <a:gd name="T1" fmla="*/ 791 h 2375"/>
              <a:gd name="T2" fmla="*/ 1846 w 1976"/>
              <a:gd name="T3" fmla="*/ 812 h 2375"/>
              <a:gd name="T4" fmla="*/ 1886 w 1976"/>
              <a:gd name="T5" fmla="*/ 855 h 2375"/>
              <a:gd name="T6" fmla="*/ 1906 w 1976"/>
              <a:gd name="T7" fmla="*/ 886 h 2375"/>
              <a:gd name="T8" fmla="*/ 1933 w 1976"/>
              <a:gd name="T9" fmla="*/ 907 h 2375"/>
              <a:gd name="T10" fmla="*/ 1958 w 1976"/>
              <a:gd name="T11" fmla="*/ 903 h 2375"/>
              <a:gd name="T12" fmla="*/ 1973 w 1976"/>
              <a:gd name="T13" fmla="*/ 877 h 2375"/>
              <a:gd name="T14" fmla="*/ 0 w 1976"/>
              <a:gd name="T15" fmla="*/ 0 h 2375"/>
              <a:gd name="T16" fmla="*/ 856 w 1976"/>
              <a:gd name="T17" fmla="*/ 1981 h 2375"/>
              <a:gd name="T18" fmla="*/ 886 w 1976"/>
              <a:gd name="T19" fmla="*/ 1985 h 2375"/>
              <a:gd name="T20" fmla="*/ 907 w 1976"/>
              <a:gd name="T21" fmla="*/ 2005 h 2375"/>
              <a:gd name="T22" fmla="*/ 904 w 1976"/>
              <a:gd name="T23" fmla="*/ 2030 h 2375"/>
              <a:gd name="T24" fmla="*/ 879 w 1976"/>
              <a:gd name="T25" fmla="*/ 2057 h 2375"/>
              <a:gd name="T26" fmla="*/ 843 w 1976"/>
              <a:gd name="T27" fmla="*/ 2079 h 2375"/>
              <a:gd name="T28" fmla="*/ 807 w 1976"/>
              <a:gd name="T29" fmla="*/ 2121 h 2375"/>
              <a:gd name="T30" fmla="*/ 789 w 1976"/>
              <a:gd name="T31" fmla="*/ 2175 h 2375"/>
              <a:gd name="T32" fmla="*/ 792 w 1976"/>
              <a:gd name="T33" fmla="*/ 2229 h 2375"/>
              <a:gd name="T34" fmla="*/ 827 w 1976"/>
              <a:gd name="T35" fmla="*/ 2295 h 2375"/>
              <a:gd name="T36" fmla="*/ 889 w 1976"/>
              <a:gd name="T37" fmla="*/ 2344 h 2375"/>
              <a:gd name="T38" fmla="*/ 972 w 1976"/>
              <a:gd name="T39" fmla="*/ 2372 h 2375"/>
              <a:gd name="T40" fmla="*/ 1040 w 1976"/>
              <a:gd name="T41" fmla="*/ 2374 h 2375"/>
              <a:gd name="T42" fmla="*/ 1127 w 1976"/>
              <a:gd name="T43" fmla="*/ 2353 h 2375"/>
              <a:gd name="T44" fmla="*/ 1194 w 1976"/>
              <a:gd name="T45" fmla="*/ 2308 h 2375"/>
              <a:gd name="T46" fmla="*/ 1236 w 1976"/>
              <a:gd name="T47" fmla="*/ 2245 h 2375"/>
              <a:gd name="T48" fmla="*/ 1247 w 1976"/>
              <a:gd name="T49" fmla="*/ 2191 h 2375"/>
              <a:gd name="T50" fmla="*/ 1235 w 1976"/>
              <a:gd name="T51" fmla="*/ 2133 h 2375"/>
              <a:gd name="T52" fmla="*/ 1206 w 1976"/>
              <a:gd name="T53" fmla="*/ 2093 h 2375"/>
              <a:gd name="T54" fmla="*/ 1166 w 1976"/>
              <a:gd name="T55" fmla="*/ 2061 h 2375"/>
              <a:gd name="T56" fmla="*/ 1134 w 1976"/>
              <a:gd name="T57" fmla="*/ 2037 h 2375"/>
              <a:gd name="T58" fmla="*/ 1125 w 1976"/>
              <a:gd name="T59" fmla="*/ 2011 h 2375"/>
              <a:gd name="T60" fmla="*/ 1140 w 1976"/>
              <a:gd name="T61" fmla="*/ 1990 h 2375"/>
              <a:gd name="T62" fmla="*/ 1178 w 1976"/>
              <a:gd name="T63" fmla="*/ 1981 h 2375"/>
              <a:gd name="T64" fmla="*/ 1976 w 1976"/>
              <a:gd name="T65" fmla="*/ 1176 h 2375"/>
              <a:gd name="T66" fmla="*/ 1972 w 1976"/>
              <a:gd name="T67" fmla="*/ 1147 h 2375"/>
              <a:gd name="T68" fmla="*/ 1952 w 1976"/>
              <a:gd name="T69" fmla="*/ 1126 h 2375"/>
              <a:gd name="T70" fmla="*/ 1927 w 1976"/>
              <a:gd name="T71" fmla="*/ 1129 h 2375"/>
              <a:gd name="T72" fmla="*/ 1900 w 1976"/>
              <a:gd name="T73" fmla="*/ 1155 h 2375"/>
              <a:gd name="T74" fmla="*/ 1877 w 1976"/>
              <a:gd name="T75" fmla="*/ 1190 h 2375"/>
              <a:gd name="T76" fmla="*/ 1835 w 1976"/>
              <a:gd name="T77" fmla="*/ 1227 h 2375"/>
              <a:gd name="T78" fmla="*/ 1782 w 1976"/>
              <a:gd name="T79" fmla="*/ 1245 h 2375"/>
              <a:gd name="T80" fmla="*/ 1728 w 1976"/>
              <a:gd name="T81" fmla="*/ 1241 h 2375"/>
              <a:gd name="T82" fmla="*/ 1662 w 1976"/>
              <a:gd name="T83" fmla="*/ 1206 h 2375"/>
              <a:gd name="T84" fmla="*/ 1613 w 1976"/>
              <a:gd name="T85" fmla="*/ 1145 h 2375"/>
              <a:gd name="T86" fmla="*/ 1584 w 1976"/>
              <a:gd name="T87" fmla="*/ 1063 h 2375"/>
              <a:gd name="T88" fmla="*/ 1581 w 1976"/>
              <a:gd name="T89" fmla="*/ 993 h 2375"/>
              <a:gd name="T90" fmla="*/ 1604 w 1976"/>
              <a:gd name="T91" fmla="*/ 907 h 2375"/>
              <a:gd name="T92" fmla="*/ 1649 w 1976"/>
              <a:gd name="T93" fmla="*/ 839 h 2375"/>
              <a:gd name="T94" fmla="*/ 1710 w 1976"/>
              <a:gd name="T95" fmla="*/ 797 h 2375"/>
              <a:gd name="T96" fmla="*/ 1765 w 1976"/>
              <a:gd name="T97" fmla="*/ 786 h 2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76" h="2375">
                <a:moveTo>
                  <a:pt x="1765" y="786"/>
                </a:moveTo>
                <a:lnTo>
                  <a:pt x="1765" y="786"/>
                </a:lnTo>
                <a:lnTo>
                  <a:pt x="1782" y="788"/>
                </a:lnTo>
                <a:lnTo>
                  <a:pt x="1797" y="791"/>
                </a:lnTo>
                <a:lnTo>
                  <a:pt x="1810" y="794"/>
                </a:lnTo>
                <a:lnTo>
                  <a:pt x="1824" y="800"/>
                </a:lnTo>
                <a:lnTo>
                  <a:pt x="1835" y="806"/>
                </a:lnTo>
                <a:lnTo>
                  <a:pt x="1846" y="812"/>
                </a:lnTo>
                <a:lnTo>
                  <a:pt x="1855" y="819"/>
                </a:lnTo>
                <a:lnTo>
                  <a:pt x="1864" y="827"/>
                </a:lnTo>
                <a:lnTo>
                  <a:pt x="1877" y="842"/>
                </a:lnTo>
                <a:lnTo>
                  <a:pt x="1886" y="855"/>
                </a:lnTo>
                <a:lnTo>
                  <a:pt x="1894" y="867"/>
                </a:lnTo>
                <a:lnTo>
                  <a:pt x="1894" y="867"/>
                </a:lnTo>
                <a:lnTo>
                  <a:pt x="1900" y="877"/>
                </a:lnTo>
                <a:lnTo>
                  <a:pt x="1906" y="886"/>
                </a:lnTo>
                <a:lnTo>
                  <a:pt x="1913" y="894"/>
                </a:lnTo>
                <a:lnTo>
                  <a:pt x="1919" y="900"/>
                </a:lnTo>
                <a:lnTo>
                  <a:pt x="1927" y="904"/>
                </a:lnTo>
                <a:lnTo>
                  <a:pt x="1933" y="907"/>
                </a:lnTo>
                <a:lnTo>
                  <a:pt x="1940" y="907"/>
                </a:lnTo>
                <a:lnTo>
                  <a:pt x="1946" y="907"/>
                </a:lnTo>
                <a:lnTo>
                  <a:pt x="1952" y="906"/>
                </a:lnTo>
                <a:lnTo>
                  <a:pt x="1958" y="903"/>
                </a:lnTo>
                <a:lnTo>
                  <a:pt x="1963" y="898"/>
                </a:lnTo>
                <a:lnTo>
                  <a:pt x="1967" y="892"/>
                </a:lnTo>
                <a:lnTo>
                  <a:pt x="1972" y="886"/>
                </a:lnTo>
                <a:lnTo>
                  <a:pt x="1973" y="877"/>
                </a:lnTo>
                <a:lnTo>
                  <a:pt x="1976" y="867"/>
                </a:lnTo>
                <a:lnTo>
                  <a:pt x="1976" y="855"/>
                </a:lnTo>
                <a:lnTo>
                  <a:pt x="1976" y="0"/>
                </a:lnTo>
                <a:lnTo>
                  <a:pt x="0" y="0"/>
                </a:lnTo>
                <a:lnTo>
                  <a:pt x="0" y="1979"/>
                </a:lnTo>
                <a:lnTo>
                  <a:pt x="454" y="1979"/>
                </a:lnTo>
                <a:lnTo>
                  <a:pt x="454" y="1981"/>
                </a:lnTo>
                <a:lnTo>
                  <a:pt x="856" y="1981"/>
                </a:lnTo>
                <a:lnTo>
                  <a:pt x="856" y="1981"/>
                </a:lnTo>
                <a:lnTo>
                  <a:pt x="868" y="1981"/>
                </a:lnTo>
                <a:lnTo>
                  <a:pt x="877" y="1982"/>
                </a:lnTo>
                <a:lnTo>
                  <a:pt x="886" y="1985"/>
                </a:lnTo>
                <a:lnTo>
                  <a:pt x="894" y="1990"/>
                </a:lnTo>
                <a:lnTo>
                  <a:pt x="900" y="1994"/>
                </a:lnTo>
                <a:lnTo>
                  <a:pt x="904" y="1999"/>
                </a:lnTo>
                <a:lnTo>
                  <a:pt x="907" y="2005"/>
                </a:lnTo>
                <a:lnTo>
                  <a:pt x="909" y="2011"/>
                </a:lnTo>
                <a:lnTo>
                  <a:pt x="909" y="2017"/>
                </a:lnTo>
                <a:lnTo>
                  <a:pt x="907" y="2024"/>
                </a:lnTo>
                <a:lnTo>
                  <a:pt x="904" y="2030"/>
                </a:lnTo>
                <a:lnTo>
                  <a:pt x="900" y="2037"/>
                </a:lnTo>
                <a:lnTo>
                  <a:pt x="895" y="2043"/>
                </a:lnTo>
                <a:lnTo>
                  <a:pt x="888" y="2051"/>
                </a:lnTo>
                <a:lnTo>
                  <a:pt x="879" y="2057"/>
                </a:lnTo>
                <a:lnTo>
                  <a:pt x="868" y="2061"/>
                </a:lnTo>
                <a:lnTo>
                  <a:pt x="868" y="2061"/>
                </a:lnTo>
                <a:lnTo>
                  <a:pt x="855" y="2069"/>
                </a:lnTo>
                <a:lnTo>
                  <a:pt x="843" y="2079"/>
                </a:lnTo>
                <a:lnTo>
                  <a:pt x="828" y="2093"/>
                </a:lnTo>
                <a:lnTo>
                  <a:pt x="821" y="2102"/>
                </a:lnTo>
                <a:lnTo>
                  <a:pt x="813" y="2111"/>
                </a:lnTo>
                <a:lnTo>
                  <a:pt x="807" y="2121"/>
                </a:lnTo>
                <a:lnTo>
                  <a:pt x="800" y="2133"/>
                </a:lnTo>
                <a:lnTo>
                  <a:pt x="795" y="2145"/>
                </a:lnTo>
                <a:lnTo>
                  <a:pt x="791" y="2160"/>
                </a:lnTo>
                <a:lnTo>
                  <a:pt x="789" y="2175"/>
                </a:lnTo>
                <a:lnTo>
                  <a:pt x="788" y="2191"/>
                </a:lnTo>
                <a:lnTo>
                  <a:pt x="788" y="2191"/>
                </a:lnTo>
                <a:lnTo>
                  <a:pt x="789" y="2209"/>
                </a:lnTo>
                <a:lnTo>
                  <a:pt x="792" y="2229"/>
                </a:lnTo>
                <a:lnTo>
                  <a:pt x="798" y="2245"/>
                </a:lnTo>
                <a:lnTo>
                  <a:pt x="806" y="2263"/>
                </a:lnTo>
                <a:lnTo>
                  <a:pt x="816" y="2280"/>
                </a:lnTo>
                <a:lnTo>
                  <a:pt x="827" y="2295"/>
                </a:lnTo>
                <a:lnTo>
                  <a:pt x="840" y="2308"/>
                </a:lnTo>
                <a:lnTo>
                  <a:pt x="855" y="2321"/>
                </a:lnTo>
                <a:lnTo>
                  <a:pt x="871" y="2333"/>
                </a:lnTo>
                <a:lnTo>
                  <a:pt x="889" y="2344"/>
                </a:lnTo>
                <a:lnTo>
                  <a:pt x="907" y="2353"/>
                </a:lnTo>
                <a:lnTo>
                  <a:pt x="928" y="2360"/>
                </a:lnTo>
                <a:lnTo>
                  <a:pt x="949" y="2368"/>
                </a:lnTo>
                <a:lnTo>
                  <a:pt x="972" y="2372"/>
                </a:lnTo>
                <a:lnTo>
                  <a:pt x="994" y="2374"/>
                </a:lnTo>
                <a:lnTo>
                  <a:pt x="1018" y="2375"/>
                </a:lnTo>
                <a:lnTo>
                  <a:pt x="1018" y="2375"/>
                </a:lnTo>
                <a:lnTo>
                  <a:pt x="1040" y="2374"/>
                </a:lnTo>
                <a:lnTo>
                  <a:pt x="1063" y="2372"/>
                </a:lnTo>
                <a:lnTo>
                  <a:pt x="1085" y="2368"/>
                </a:lnTo>
                <a:lnTo>
                  <a:pt x="1106" y="2360"/>
                </a:lnTo>
                <a:lnTo>
                  <a:pt x="1127" y="2353"/>
                </a:lnTo>
                <a:lnTo>
                  <a:pt x="1145" y="2344"/>
                </a:lnTo>
                <a:lnTo>
                  <a:pt x="1163" y="2333"/>
                </a:lnTo>
                <a:lnTo>
                  <a:pt x="1179" y="2321"/>
                </a:lnTo>
                <a:lnTo>
                  <a:pt x="1194" y="2308"/>
                </a:lnTo>
                <a:lnTo>
                  <a:pt x="1208" y="2295"/>
                </a:lnTo>
                <a:lnTo>
                  <a:pt x="1218" y="2280"/>
                </a:lnTo>
                <a:lnTo>
                  <a:pt x="1229" y="2263"/>
                </a:lnTo>
                <a:lnTo>
                  <a:pt x="1236" y="2245"/>
                </a:lnTo>
                <a:lnTo>
                  <a:pt x="1242" y="2229"/>
                </a:lnTo>
                <a:lnTo>
                  <a:pt x="1245" y="2209"/>
                </a:lnTo>
                <a:lnTo>
                  <a:pt x="1247" y="2191"/>
                </a:lnTo>
                <a:lnTo>
                  <a:pt x="1247" y="2191"/>
                </a:lnTo>
                <a:lnTo>
                  <a:pt x="1245" y="2175"/>
                </a:lnTo>
                <a:lnTo>
                  <a:pt x="1244" y="2160"/>
                </a:lnTo>
                <a:lnTo>
                  <a:pt x="1239" y="2145"/>
                </a:lnTo>
                <a:lnTo>
                  <a:pt x="1235" y="2133"/>
                </a:lnTo>
                <a:lnTo>
                  <a:pt x="1229" y="2121"/>
                </a:lnTo>
                <a:lnTo>
                  <a:pt x="1221" y="2111"/>
                </a:lnTo>
                <a:lnTo>
                  <a:pt x="1214" y="2102"/>
                </a:lnTo>
                <a:lnTo>
                  <a:pt x="1206" y="2093"/>
                </a:lnTo>
                <a:lnTo>
                  <a:pt x="1191" y="2079"/>
                </a:lnTo>
                <a:lnTo>
                  <a:pt x="1179" y="2069"/>
                </a:lnTo>
                <a:lnTo>
                  <a:pt x="1166" y="2061"/>
                </a:lnTo>
                <a:lnTo>
                  <a:pt x="1166" y="2061"/>
                </a:lnTo>
                <a:lnTo>
                  <a:pt x="1155" y="2057"/>
                </a:lnTo>
                <a:lnTo>
                  <a:pt x="1146" y="2051"/>
                </a:lnTo>
                <a:lnTo>
                  <a:pt x="1139" y="2043"/>
                </a:lnTo>
                <a:lnTo>
                  <a:pt x="1134" y="2037"/>
                </a:lnTo>
                <a:lnTo>
                  <a:pt x="1130" y="2030"/>
                </a:lnTo>
                <a:lnTo>
                  <a:pt x="1127" y="2024"/>
                </a:lnTo>
                <a:lnTo>
                  <a:pt x="1125" y="2017"/>
                </a:lnTo>
                <a:lnTo>
                  <a:pt x="1125" y="2011"/>
                </a:lnTo>
                <a:lnTo>
                  <a:pt x="1127" y="2005"/>
                </a:lnTo>
                <a:lnTo>
                  <a:pt x="1130" y="1999"/>
                </a:lnTo>
                <a:lnTo>
                  <a:pt x="1134" y="1994"/>
                </a:lnTo>
                <a:lnTo>
                  <a:pt x="1140" y="1990"/>
                </a:lnTo>
                <a:lnTo>
                  <a:pt x="1148" y="1985"/>
                </a:lnTo>
                <a:lnTo>
                  <a:pt x="1157" y="1982"/>
                </a:lnTo>
                <a:lnTo>
                  <a:pt x="1166" y="1981"/>
                </a:lnTo>
                <a:lnTo>
                  <a:pt x="1178" y="1981"/>
                </a:lnTo>
                <a:lnTo>
                  <a:pt x="1429" y="1981"/>
                </a:lnTo>
                <a:lnTo>
                  <a:pt x="1429" y="1979"/>
                </a:lnTo>
                <a:lnTo>
                  <a:pt x="1976" y="1979"/>
                </a:lnTo>
                <a:lnTo>
                  <a:pt x="1976" y="1176"/>
                </a:lnTo>
                <a:lnTo>
                  <a:pt x="1976" y="1176"/>
                </a:lnTo>
                <a:lnTo>
                  <a:pt x="1976" y="1166"/>
                </a:lnTo>
                <a:lnTo>
                  <a:pt x="1973" y="1155"/>
                </a:lnTo>
                <a:lnTo>
                  <a:pt x="1972" y="1147"/>
                </a:lnTo>
                <a:lnTo>
                  <a:pt x="1967" y="1139"/>
                </a:lnTo>
                <a:lnTo>
                  <a:pt x="1963" y="1133"/>
                </a:lnTo>
                <a:lnTo>
                  <a:pt x="1958" y="1129"/>
                </a:lnTo>
                <a:lnTo>
                  <a:pt x="1952" y="1126"/>
                </a:lnTo>
                <a:lnTo>
                  <a:pt x="1946" y="1124"/>
                </a:lnTo>
                <a:lnTo>
                  <a:pt x="1940" y="1124"/>
                </a:lnTo>
                <a:lnTo>
                  <a:pt x="1933" y="1126"/>
                </a:lnTo>
                <a:lnTo>
                  <a:pt x="1927" y="1129"/>
                </a:lnTo>
                <a:lnTo>
                  <a:pt x="1919" y="1133"/>
                </a:lnTo>
                <a:lnTo>
                  <a:pt x="1913" y="1139"/>
                </a:lnTo>
                <a:lnTo>
                  <a:pt x="1906" y="1147"/>
                </a:lnTo>
                <a:lnTo>
                  <a:pt x="1900" y="1155"/>
                </a:lnTo>
                <a:lnTo>
                  <a:pt x="1894" y="1164"/>
                </a:lnTo>
                <a:lnTo>
                  <a:pt x="1894" y="1164"/>
                </a:lnTo>
                <a:lnTo>
                  <a:pt x="1886" y="1178"/>
                </a:lnTo>
                <a:lnTo>
                  <a:pt x="1877" y="1190"/>
                </a:lnTo>
                <a:lnTo>
                  <a:pt x="1864" y="1205"/>
                </a:lnTo>
                <a:lnTo>
                  <a:pt x="1855" y="1212"/>
                </a:lnTo>
                <a:lnTo>
                  <a:pt x="1846" y="1220"/>
                </a:lnTo>
                <a:lnTo>
                  <a:pt x="1835" y="1227"/>
                </a:lnTo>
                <a:lnTo>
                  <a:pt x="1824" y="1233"/>
                </a:lnTo>
                <a:lnTo>
                  <a:pt x="1810" y="1238"/>
                </a:lnTo>
                <a:lnTo>
                  <a:pt x="1797" y="1242"/>
                </a:lnTo>
                <a:lnTo>
                  <a:pt x="1782" y="1245"/>
                </a:lnTo>
                <a:lnTo>
                  <a:pt x="1765" y="1245"/>
                </a:lnTo>
                <a:lnTo>
                  <a:pt x="1765" y="1245"/>
                </a:lnTo>
                <a:lnTo>
                  <a:pt x="1746" y="1244"/>
                </a:lnTo>
                <a:lnTo>
                  <a:pt x="1728" y="1241"/>
                </a:lnTo>
                <a:lnTo>
                  <a:pt x="1710" y="1235"/>
                </a:lnTo>
                <a:lnTo>
                  <a:pt x="1693" y="1227"/>
                </a:lnTo>
                <a:lnTo>
                  <a:pt x="1677" y="1218"/>
                </a:lnTo>
                <a:lnTo>
                  <a:pt x="1662" y="1206"/>
                </a:lnTo>
                <a:lnTo>
                  <a:pt x="1649" y="1193"/>
                </a:lnTo>
                <a:lnTo>
                  <a:pt x="1635" y="1178"/>
                </a:lnTo>
                <a:lnTo>
                  <a:pt x="1623" y="1161"/>
                </a:lnTo>
                <a:lnTo>
                  <a:pt x="1613" y="1145"/>
                </a:lnTo>
                <a:lnTo>
                  <a:pt x="1604" y="1126"/>
                </a:lnTo>
                <a:lnTo>
                  <a:pt x="1595" y="1105"/>
                </a:lnTo>
                <a:lnTo>
                  <a:pt x="1589" y="1084"/>
                </a:lnTo>
                <a:lnTo>
                  <a:pt x="1584" y="1063"/>
                </a:lnTo>
                <a:lnTo>
                  <a:pt x="1581" y="1039"/>
                </a:lnTo>
                <a:lnTo>
                  <a:pt x="1581" y="1016"/>
                </a:lnTo>
                <a:lnTo>
                  <a:pt x="1581" y="1016"/>
                </a:lnTo>
                <a:lnTo>
                  <a:pt x="1581" y="993"/>
                </a:lnTo>
                <a:lnTo>
                  <a:pt x="1584" y="970"/>
                </a:lnTo>
                <a:lnTo>
                  <a:pt x="1589" y="948"/>
                </a:lnTo>
                <a:lnTo>
                  <a:pt x="1595" y="927"/>
                </a:lnTo>
                <a:lnTo>
                  <a:pt x="1604" y="907"/>
                </a:lnTo>
                <a:lnTo>
                  <a:pt x="1613" y="888"/>
                </a:lnTo>
                <a:lnTo>
                  <a:pt x="1623" y="870"/>
                </a:lnTo>
                <a:lnTo>
                  <a:pt x="1635" y="854"/>
                </a:lnTo>
                <a:lnTo>
                  <a:pt x="1649" y="839"/>
                </a:lnTo>
                <a:lnTo>
                  <a:pt x="1662" y="825"/>
                </a:lnTo>
                <a:lnTo>
                  <a:pt x="1677" y="815"/>
                </a:lnTo>
                <a:lnTo>
                  <a:pt x="1693" y="804"/>
                </a:lnTo>
                <a:lnTo>
                  <a:pt x="1710" y="797"/>
                </a:lnTo>
                <a:lnTo>
                  <a:pt x="1728" y="791"/>
                </a:lnTo>
                <a:lnTo>
                  <a:pt x="1746" y="788"/>
                </a:lnTo>
                <a:lnTo>
                  <a:pt x="1765" y="786"/>
                </a:lnTo>
                <a:lnTo>
                  <a:pt x="1765" y="786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chemeClr val="bg1">
                <a:lumMod val="50000"/>
              </a:schemeClr>
            </a:solidFill>
            <a:prstDash val="solid"/>
            <a:round/>
            <a:headEnd/>
            <a:tailEnd/>
          </a:ln>
        </p:spPr>
        <p:txBody>
          <a:bodyPr bIns="360000" anchor="ctr"/>
          <a:lstStyle/>
          <a:p>
            <a:pPr algn="ctr">
              <a:defRPr/>
            </a:pPr>
            <a:r>
              <a:rPr lang="en-US" sz="4000" b="1" dirty="0" smtClean="0">
                <a:solidFill>
                  <a:prstClr val="black"/>
                </a:solidFill>
              </a:rPr>
              <a:t>Within Strands</a:t>
            </a:r>
            <a:endParaRPr lang="en-GB" sz="4000" b="1" dirty="0">
              <a:solidFill>
                <a:prstClr val="black"/>
              </a:solidFill>
            </a:endParaRPr>
          </a:p>
        </p:txBody>
      </p:sp>
      <p:sp>
        <p:nvSpPr>
          <p:cNvPr id="4" name="Freeform 8"/>
          <p:cNvSpPr>
            <a:spLocks/>
          </p:cNvSpPr>
          <p:nvPr/>
        </p:nvSpPr>
        <p:spPr bwMode="auto">
          <a:xfrm>
            <a:off x="2699792" y="1774272"/>
            <a:ext cx="3135699" cy="2158784"/>
          </a:xfrm>
          <a:custGeom>
            <a:avLst/>
            <a:gdLst>
              <a:gd name="T0" fmla="*/ 2222 w 2377"/>
              <a:gd name="T1" fmla="*/ 795 h 2371"/>
              <a:gd name="T2" fmla="*/ 2275 w 2377"/>
              <a:gd name="T3" fmla="*/ 827 h 2371"/>
              <a:gd name="T4" fmla="*/ 2314 w 2377"/>
              <a:gd name="T5" fmla="*/ 882 h 2371"/>
              <a:gd name="T6" fmla="*/ 2362 w 2377"/>
              <a:gd name="T7" fmla="*/ 907 h 2371"/>
              <a:gd name="T8" fmla="*/ 395 w 2377"/>
              <a:gd name="T9" fmla="*/ 855 h 2371"/>
              <a:gd name="T10" fmla="*/ 386 w 2377"/>
              <a:gd name="T11" fmla="*/ 892 h 2371"/>
              <a:gd name="T12" fmla="*/ 358 w 2377"/>
              <a:gd name="T13" fmla="*/ 907 h 2371"/>
              <a:gd name="T14" fmla="*/ 325 w 2377"/>
              <a:gd name="T15" fmla="*/ 886 h 2371"/>
              <a:gd name="T16" fmla="*/ 296 w 2377"/>
              <a:gd name="T17" fmla="*/ 842 h 2371"/>
              <a:gd name="T18" fmla="*/ 242 w 2377"/>
              <a:gd name="T19" fmla="*/ 800 h 2371"/>
              <a:gd name="T20" fmla="*/ 184 w 2377"/>
              <a:gd name="T21" fmla="*/ 786 h 2371"/>
              <a:gd name="T22" fmla="*/ 96 w 2377"/>
              <a:gd name="T23" fmla="*/ 815 h 2371"/>
              <a:gd name="T24" fmla="*/ 32 w 2377"/>
              <a:gd name="T25" fmla="*/ 888 h 2371"/>
              <a:gd name="T26" fmla="*/ 0 w 2377"/>
              <a:gd name="T27" fmla="*/ 993 h 2371"/>
              <a:gd name="T28" fmla="*/ 8 w 2377"/>
              <a:gd name="T29" fmla="*/ 1084 h 2371"/>
              <a:gd name="T30" fmla="*/ 54 w 2377"/>
              <a:gd name="T31" fmla="*/ 1178 h 2371"/>
              <a:gd name="T32" fmla="*/ 129 w 2377"/>
              <a:gd name="T33" fmla="*/ 1235 h 2371"/>
              <a:gd name="T34" fmla="*/ 201 w 2377"/>
              <a:gd name="T35" fmla="*/ 1245 h 2371"/>
              <a:gd name="T36" fmla="*/ 265 w 2377"/>
              <a:gd name="T37" fmla="*/ 1220 h 2371"/>
              <a:gd name="T38" fmla="*/ 313 w 2377"/>
              <a:gd name="T39" fmla="*/ 1164 h 2371"/>
              <a:gd name="T40" fmla="*/ 338 w 2377"/>
              <a:gd name="T41" fmla="*/ 1133 h 2371"/>
              <a:gd name="T42" fmla="*/ 371 w 2377"/>
              <a:gd name="T43" fmla="*/ 1126 h 2371"/>
              <a:gd name="T44" fmla="*/ 392 w 2377"/>
              <a:gd name="T45" fmla="*/ 1155 h 2371"/>
              <a:gd name="T46" fmla="*/ 1256 w 2377"/>
              <a:gd name="T47" fmla="*/ 1976 h 2371"/>
              <a:gd name="T48" fmla="*/ 1298 w 2377"/>
              <a:gd name="T49" fmla="*/ 1990 h 2371"/>
              <a:gd name="T50" fmla="*/ 1305 w 2377"/>
              <a:gd name="T51" fmla="*/ 2020 h 2371"/>
              <a:gd name="T52" fmla="*/ 1275 w 2377"/>
              <a:gd name="T53" fmla="*/ 2052 h 2371"/>
              <a:gd name="T54" fmla="*/ 1225 w 2377"/>
              <a:gd name="T55" fmla="*/ 2088 h 2371"/>
              <a:gd name="T56" fmla="*/ 1193 w 2377"/>
              <a:gd name="T57" fmla="*/ 2141 h 2371"/>
              <a:gd name="T58" fmla="*/ 1186 w 2377"/>
              <a:gd name="T59" fmla="*/ 2206 h 2371"/>
              <a:gd name="T60" fmla="*/ 1225 w 2377"/>
              <a:gd name="T61" fmla="*/ 2290 h 2371"/>
              <a:gd name="T62" fmla="*/ 1305 w 2377"/>
              <a:gd name="T63" fmla="*/ 2348 h 2371"/>
              <a:gd name="T64" fmla="*/ 1414 w 2377"/>
              <a:gd name="T65" fmla="*/ 2371 h 2371"/>
              <a:gd name="T66" fmla="*/ 1504 w 2377"/>
              <a:gd name="T67" fmla="*/ 2357 h 2371"/>
              <a:gd name="T68" fmla="*/ 1591 w 2377"/>
              <a:gd name="T69" fmla="*/ 2304 h 2371"/>
              <a:gd name="T70" fmla="*/ 1639 w 2377"/>
              <a:gd name="T71" fmla="*/ 2224 h 2371"/>
              <a:gd name="T72" fmla="*/ 1640 w 2377"/>
              <a:gd name="T73" fmla="*/ 2156 h 2371"/>
              <a:gd name="T74" fmla="*/ 1612 w 2377"/>
              <a:gd name="T75" fmla="*/ 2097 h 2371"/>
              <a:gd name="T76" fmla="*/ 1564 w 2377"/>
              <a:gd name="T77" fmla="*/ 2057 h 2371"/>
              <a:gd name="T78" fmla="*/ 1526 w 2377"/>
              <a:gd name="T79" fmla="*/ 2026 h 2371"/>
              <a:gd name="T80" fmla="*/ 1526 w 2377"/>
              <a:gd name="T81" fmla="*/ 1994 h 2371"/>
              <a:gd name="T82" fmla="*/ 1564 w 2377"/>
              <a:gd name="T83" fmla="*/ 1976 h 2371"/>
              <a:gd name="T84" fmla="*/ 2370 w 2377"/>
              <a:gd name="T85" fmla="*/ 1130 h 2371"/>
              <a:gd name="T86" fmla="*/ 2323 w 2377"/>
              <a:gd name="T87" fmla="*/ 1139 h 2371"/>
              <a:gd name="T88" fmla="*/ 2289 w 2377"/>
              <a:gd name="T89" fmla="*/ 1191 h 2371"/>
              <a:gd name="T90" fmla="*/ 2235 w 2377"/>
              <a:gd name="T91" fmla="*/ 1233 h 2371"/>
              <a:gd name="T92" fmla="*/ 2177 w 2377"/>
              <a:gd name="T93" fmla="*/ 1245 h 2371"/>
              <a:gd name="T94" fmla="*/ 2089 w 2377"/>
              <a:gd name="T95" fmla="*/ 1218 h 2371"/>
              <a:gd name="T96" fmla="*/ 2024 w 2377"/>
              <a:gd name="T97" fmla="*/ 1145 h 2371"/>
              <a:gd name="T98" fmla="*/ 1993 w 2377"/>
              <a:gd name="T99" fmla="*/ 1040 h 2371"/>
              <a:gd name="T100" fmla="*/ 2000 w 2377"/>
              <a:gd name="T101" fmla="*/ 948 h 2371"/>
              <a:gd name="T102" fmla="*/ 2047 w 2377"/>
              <a:gd name="T103" fmla="*/ 855 h 2371"/>
              <a:gd name="T104" fmla="*/ 2121 w 2377"/>
              <a:gd name="T105" fmla="*/ 797 h 23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377" h="2371">
                <a:moveTo>
                  <a:pt x="2177" y="788"/>
                </a:moveTo>
                <a:lnTo>
                  <a:pt x="2177" y="788"/>
                </a:lnTo>
                <a:lnTo>
                  <a:pt x="2193" y="788"/>
                </a:lnTo>
                <a:lnTo>
                  <a:pt x="2208" y="791"/>
                </a:lnTo>
                <a:lnTo>
                  <a:pt x="2222" y="795"/>
                </a:lnTo>
                <a:lnTo>
                  <a:pt x="2235" y="800"/>
                </a:lnTo>
                <a:lnTo>
                  <a:pt x="2247" y="806"/>
                </a:lnTo>
                <a:lnTo>
                  <a:pt x="2257" y="813"/>
                </a:lnTo>
                <a:lnTo>
                  <a:pt x="2266" y="819"/>
                </a:lnTo>
                <a:lnTo>
                  <a:pt x="2275" y="827"/>
                </a:lnTo>
                <a:lnTo>
                  <a:pt x="2289" y="842"/>
                </a:lnTo>
                <a:lnTo>
                  <a:pt x="2298" y="855"/>
                </a:lnTo>
                <a:lnTo>
                  <a:pt x="2305" y="867"/>
                </a:lnTo>
                <a:lnTo>
                  <a:pt x="2305" y="867"/>
                </a:lnTo>
                <a:lnTo>
                  <a:pt x="2314" y="882"/>
                </a:lnTo>
                <a:lnTo>
                  <a:pt x="2323" y="894"/>
                </a:lnTo>
                <a:lnTo>
                  <a:pt x="2334" y="901"/>
                </a:lnTo>
                <a:lnTo>
                  <a:pt x="2343" y="907"/>
                </a:lnTo>
                <a:lnTo>
                  <a:pt x="2353" y="909"/>
                </a:lnTo>
                <a:lnTo>
                  <a:pt x="2362" y="907"/>
                </a:lnTo>
                <a:lnTo>
                  <a:pt x="2370" y="903"/>
                </a:lnTo>
                <a:lnTo>
                  <a:pt x="2377" y="895"/>
                </a:lnTo>
                <a:lnTo>
                  <a:pt x="2377" y="0"/>
                </a:lnTo>
                <a:lnTo>
                  <a:pt x="395" y="0"/>
                </a:lnTo>
                <a:lnTo>
                  <a:pt x="395" y="855"/>
                </a:lnTo>
                <a:lnTo>
                  <a:pt x="395" y="855"/>
                </a:lnTo>
                <a:lnTo>
                  <a:pt x="393" y="867"/>
                </a:lnTo>
                <a:lnTo>
                  <a:pt x="392" y="877"/>
                </a:lnTo>
                <a:lnTo>
                  <a:pt x="389" y="886"/>
                </a:lnTo>
                <a:lnTo>
                  <a:pt x="386" y="892"/>
                </a:lnTo>
                <a:lnTo>
                  <a:pt x="382" y="898"/>
                </a:lnTo>
                <a:lnTo>
                  <a:pt x="377" y="903"/>
                </a:lnTo>
                <a:lnTo>
                  <a:pt x="371" y="906"/>
                </a:lnTo>
                <a:lnTo>
                  <a:pt x="365" y="907"/>
                </a:lnTo>
                <a:lnTo>
                  <a:pt x="358" y="907"/>
                </a:lnTo>
                <a:lnTo>
                  <a:pt x="352" y="907"/>
                </a:lnTo>
                <a:lnTo>
                  <a:pt x="344" y="904"/>
                </a:lnTo>
                <a:lnTo>
                  <a:pt x="338" y="900"/>
                </a:lnTo>
                <a:lnTo>
                  <a:pt x="331" y="894"/>
                </a:lnTo>
                <a:lnTo>
                  <a:pt x="325" y="886"/>
                </a:lnTo>
                <a:lnTo>
                  <a:pt x="319" y="877"/>
                </a:lnTo>
                <a:lnTo>
                  <a:pt x="313" y="867"/>
                </a:lnTo>
                <a:lnTo>
                  <a:pt x="313" y="867"/>
                </a:lnTo>
                <a:lnTo>
                  <a:pt x="305" y="855"/>
                </a:lnTo>
                <a:lnTo>
                  <a:pt x="296" y="842"/>
                </a:lnTo>
                <a:lnTo>
                  <a:pt x="283" y="827"/>
                </a:lnTo>
                <a:lnTo>
                  <a:pt x="274" y="819"/>
                </a:lnTo>
                <a:lnTo>
                  <a:pt x="265" y="812"/>
                </a:lnTo>
                <a:lnTo>
                  <a:pt x="254" y="806"/>
                </a:lnTo>
                <a:lnTo>
                  <a:pt x="242" y="800"/>
                </a:lnTo>
                <a:lnTo>
                  <a:pt x="229" y="794"/>
                </a:lnTo>
                <a:lnTo>
                  <a:pt x="216" y="791"/>
                </a:lnTo>
                <a:lnTo>
                  <a:pt x="201" y="788"/>
                </a:lnTo>
                <a:lnTo>
                  <a:pt x="184" y="786"/>
                </a:lnTo>
                <a:lnTo>
                  <a:pt x="184" y="786"/>
                </a:lnTo>
                <a:lnTo>
                  <a:pt x="165" y="788"/>
                </a:lnTo>
                <a:lnTo>
                  <a:pt x="147" y="791"/>
                </a:lnTo>
                <a:lnTo>
                  <a:pt x="129" y="797"/>
                </a:lnTo>
                <a:lnTo>
                  <a:pt x="112" y="804"/>
                </a:lnTo>
                <a:lnTo>
                  <a:pt x="96" y="815"/>
                </a:lnTo>
                <a:lnTo>
                  <a:pt x="81" y="825"/>
                </a:lnTo>
                <a:lnTo>
                  <a:pt x="66" y="839"/>
                </a:lnTo>
                <a:lnTo>
                  <a:pt x="54" y="854"/>
                </a:lnTo>
                <a:lnTo>
                  <a:pt x="42" y="870"/>
                </a:lnTo>
                <a:lnTo>
                  <a:pt x="32" y="888"/>
                </a:lnTo>
                <a:lnTo>
                  <a:pt x="21" y="907"/>
                </a:lnTo>
                <a:lnTo>
                  <a:pt x="14" y="927"/>
                </a:lnTo>
                <a:lnTo>
                  <a:pt x="8" y="948"/>
                </a:lnTo>
                <a:lnTo>
                  <a:pt x="3" y="970"/>
                </a:lnTo>
                <a:lnTo>
                  <a:pt x="0" y="993"/>
                </a:lnTo>
                <a:lnTo>
                  <a:pt x="0" y="1016"/>
                </a:lnTo>
                <a:lnTo>
                  <a:pt x="0" y="1016"/>
                </a:lnTo>
                <a:lnTo>
                  <a:pt x="0" y="1039"/>
                </a:lnTo>
                <a:lnTo>
                  <a:pt x="3" y="1063"/>
                </a:lnTo>
                <a:lnTo>
                  <a:pt x="8" y="1084"/>
                </a:lnTo>
                <a:lnTo>
                  <a:pt x="14" y="1105"/>
                </a:lnTo>
                <a:lnTo>
                  <a:pt x="21" y="1126"/>
                </a:lnTo>
                <a:lnTo>
                  <a:pt x="32" y="1145"/>
                </a:lnTo>
                <a:lnTo>
                  <a:pt x="42" y="1161"/>
                </a:lnTo>
                <a:lnTo>
                  <a:pt x="54" y="1178"/>
                </a:lnTo>
                <a:lnTo>
                  <a:pt x="66" y="1193"/>
                </a:lnTo>
                <a:lnTo>
                  <a:pt x="81" y="1206"/>
                </a:lnTo>
                <a:lnTo>
                  <a:pt x="96" y="1218"/>
                </a:lnTo>
                <a:lnTo>
                  <a:pt x="112" y="1227"/>
                </a:lnTo>
                <a:lnTo>
                  <a:pt x="129" y="1235"/>
                </a:lnTo>
                <a:lnTo>
                  <a:pt x="147" y="1241"/>
                </a:lnTo>
                <a:lnTo>
                  <a:pt x="165" y="1244"/>
                </a:lnTo>
                <a:lnTo>
                  <a:pt x="184" y="1245"/>
                </a:lnTo>
                <a:lnTo>
                  <a:pt x="184" y="1245"/>
                </a:lnTo>
                <a:lnTo>
                  <a:pt x="201" y="1245"/>
                </a:lnTo>
                <a:lnTo>
                  <a:pt x="216" y="1242"/>
                </a:lnTo>
                <a:lnTo>
                  <a:pt x="229" y="1238"/>
                </a:lnTo>
                <a:lnTo>
                  <a:pt x="242" y="1233"/>
                </a:lnTo>
                <a:lnTo>
                  <a:pt x="254" y="1227"/>
                </a:lnTo>
                <a:lnTo>
                  <a:pt x="265" y="1220"/>
                </a:lnTo>
                <a:lnTo>
                  <a:pt x="274" y="1212"/>
                </a:lnTo>
                <a:lnTo>
                  <a:pt x="283" y="1205"/>
                </a:lnTo>
                <a:lnTo>
                  <a:pt x="296" y="1190"/>
                </a:lnTo>
                <a:lnTo>
                  <a:pt x="305" y="1178"/>
                </a:lnTo>
                <a:lnTo>
                  <a:pt x="313" y="1164"/>
                </a:lnTo>
                <a:lnTo>
                  <a:pt x="313" y="1164"/>
                </a:lnTo>
                <a:lnTo>
                  <a:pt x="319" y="1155"/>
                </a:lnTo>
                <a:lnTo>
                  <a:pt x="325" y="1147"/>
                </a:lnTo>
                <a:lnTo>
                  <a:pt x="331" y="1139"/>
                </a:lnTo>
                <a:lnTo>
                  <a:pt x="338" y="1133"/>
                </a:lnTo>
                <a:lnTo>
                  <a:pt x="344" y="1129"/>
                </a:lnTo>
                <a:lnTo>
                  <a:pt x="352" y="1126"/>
                </a:lnTo>
                <a:lnTo>
                  <a:pt x="358" y="1124"/>
                </a:lnTo>
                <a:lnTo>
                  <a:pt x="365" y="1124"/>
                </a:lnTo>
                <a:lnTo>
                  <a:pt x="371" y="1126"/>
                </a:lnTo>
                <a:lnTo>
                  <a:pt x="377" y="1129"/>
                </a:lnTo>
                <a:lnTo>
                  <a:pt x="382" y="1133"/>
                </a:lnTo>
                <a:lnTo>
                  <a:pt x="386" y="1139"/>
                </a:lnTo>
                <a:lnTo>
                  <a:pt x="389" y="1147"/>
                </a:lnTo>
                <a:lnTo>
                  <a:pt x="392" y="1155"/>
                </a:lnTo>
                <a:lnTo>
                  <a:pt x="393" y="1166"/>
                </a:lnTo>
                <a:lnTo>
                  <a:pt x="395" y="1176"/>
                </a:lnTo>
                <a:lnTo>
                  <a:pt x="395" y="1979"/>
                </a:lnTo>
                <a:lnTo>
                  <a:pt x="1256" y="1976"/>
                </a:lnTo>
                <a:lnTo>
                  <a:pt x="1256" y="1976"/>
                </a:lnTo>
                <a:lnTo>
                  <a:pt x="1266" y="1978"/>
                </a:lnTo>
                <a:lnTo>
                  <a:pt x="1277" y="1979"/>
                </a:lnTo>
                <a:lnTo>
                  <a:pt x="1286" y="1982"/>
                </a:lnTo>
                <a:lnTo>
                  <a:pt x="1292" y="1985"/>
                </a:lnTo>
                <a:lnTo>
                  <a:pt x="1298" y="1990"/>
                </a:lnTo>
                <a:lnTo>
                  <a:pt x="1302" y="1996"/>
                </a:lnTo>
                <a:lnTo>
                  <a:pt x="1305" y="2000"/>
                </a:lnTo>
                <a:lnTo>
                  <a:pt x="1307" y="2006"/>
                </a:lnTo>
                <a:lnTo>
                  <a:pt x="1307" y="2014"/>
                </a:lnTo>
                <a:lnTo>
                  <a:pt x="1305" y="2020"/>
                </a:lnTo>
                <a:lnTo>
                  <a:pt x="1302" y="2027"/>
                </a:lnTo>
                <a:lnTo>
                  <a:pt x="1298" y="2033"/>
                </a:lnTo>
                <a:lnTo>
                  <a:pt x="1292" y="2040"/>
                </a:lnTo>
                <a:lnTo>
                  <a:pt x="1284" y="2046"/>
                </a:lnTo>
                <a:lnTo>
                  <a:pt x="1275" y="2052"/>
                </a:lnTo>
                <a:lnTo>
                  <a:pt x="1265" y="2057"/>
                </a:lnTo>
                <a:lnTo>
                  <a:pt x="1265" y="2057"/>
                </a:lnTo>
                <a:lnTo>
                  <a:pt x="1253" y="2064"/>
                </a:lnTo>
                <a:lnTo>
                  <a:pt x="1239" y="2075"/>
                </a:lnTo>
                <a:lnTo>
                  <a:pt x="1225" y="2088"/>
                </a:lnTo>
                <a:lnTo>
                  <a:pt x="1217" y="2097"/>
                </a:lnTo>
                <a:lnTo>
                  <a:pt x="1211" y="2106"/>
                </a:lnTo>
                <a:lnTo>
                  <a:pt x="1204" y="2117"/>
                </a:lnTo>
                <a:lnTo>
                  <a:pt x="1198" y="2129"/>
                </a:lnTo>
                <a:lnTo>
                  <a:pt x="1193" y="2141"/>
                </a:lnTo>
                <a:lnTo>
                  <a:pt x="1189" y="2156"/>
                </a:lnTo>
                <a:lnTo>
                  <a:pt x="1186" y="2171"/>
                </a:lnTo>
                <a:lnTo>
                  <a:pt x="1186" y="2187"/>
                </a:lnTo>
                <a:lnTo>
                  <a:pt x="1186" y="2187"/>
                </a:lnTo>
                <a:lnTo>
                  <a:pt x="1186" y="2206"/>
                </a:lnTo>
                <a:lnTo>
                  <a:pt x="1190" y="2224"/>
                </a:lnTo>
                <a:lnTo>
                  <a:pt x="1196" y="2242"/>
                </a:lnTo>
                <a:lnTo>
                  <a:pt x="1204" y="2259"/>
                </a:lnTo>
                <a:lnTo>
                  <a:pt x="1213" y="2275"/>
                </a:lnTo>
                <a:lnTo>
                  <a:pt x="1225" y="2290"/>
                </a:lnTo>
                <a:lnTo>
                  <a:pt x="1238" y="2304"/>
                </a:lnTo>
                <a:lnTo>
                  <a:pt x="1253" y="2317"/>
                </a:lnTo>
                <a:lnTo>
                  <a:pt x="1268" y="2329"/>
                </a:lnTo>
                <a:lnTo>
                  <a:pt x="1286" y="2339"/>
                </a:lnTo>
                <a:lnTo>
                  <a:pt x="1305" y="2348"/>
                </a:lnTo>
                <a:lnTo>
                  <a:pt x="1325" y="2357"/>
                </a:lnTo>
                <a:lnTo>
                  <a:pt x="1346" y="2363"/>
                </a:lnTo>
                <a:lnTo>
                  <a:pt x="1368" y="2368"/>
                </a:lnTo>
                <a:lnTo>
                  <a:pt x="1390" y="2371"/>
                </a:lnTo>
                <a:lnTo>
                  <a:pt x="1414" y="2371"/>
                </a:lnTo>
                <a:lnTo>
                  <a:pt x="1414" y="2371"/>
                </a:lnTo>
                <a:lnTo>
                  <a:pt x="1438" y="2371"/>
                </a:lnTo>
                <a:lnTo>
                  <a:pt x="1461" y="2368"/>
                </a:lnTo>
                <a:lnTo>
                  <a:pt x="1483" y="2363"/>
                </a:lnTo>
                <a:lnTo>
                  <a:pt x="1504" y="2357"/>
                </a:lnTo>
                <a:lnTo>
                  <a:pt x="1523" y="2348"/>
                </a:lnTo>
                <a:lnTo>
                  <a:pt x="1543" y="2339"/>
                </a:lnTo>
                <a:lnTo>
                  <a:pt x="1561" y="2329"/>
                </a:lnTo>
                <a:lnTo>
                  <a:pt x="1577" y="2317"/>
                </a:lnTo>
                <a:lnTo>
                  <a:pt x="1591" y="2304"/>
                </a:lnTo>
                <a:lnTo>
                  <a:pt x="1604" y="2290"/>
                </a:lnTo>
                <a:lnTo>
                  <a:pt x="1616" y="2275"/>
                </a:lnTo>
                <a:lnTo>
                  <a:pt x="1625" y="2259"/>
                </a:lnTo>
                <a:lnTo>
                  <a:pt x="1634" y="2242"/>
                </a:lnTo>
                <a:lnTo>
                  <a:pt x="1639" y="2224"/>
                </a:lnTo>
                <a:lnTo>
                  <a:pt x="1643" y="2206"/>
                </a:lnTo>
                <a:lnTo>
                  <a:pt x="1645" y="2187"/>
                </a:lnTo>
                <a:lnTo>
                  <a:pt x="1645" y="2187"/>
                </a:lnTo>
                <a:lnTo>
                  <a:pt x="1643" y="2171"/>
                </a:lnTo>
                <a:lnTo>
                  <a:pt x="1640" y="2156"/>
                </a:lnTo>
                <a:lnTo>
                  <a:pt x="1637" y="2141"/>
                </a:lnTo>
                <a:lnTo>
                  <a:pt x="1631" y="2129"/>
                </a:lnTo>
                <a:lnTo>
                  <a:pt x="1625" y="2117"/>
                </a:lnTo>
                <a:lnTo>
                  <a:pt x="1619" y="2106"/>
                </a:lnTo>
                <a:lnTo>
                  <a:pt x="1612" y="2097"/>
                </a:lnTo>
                <a:lnTo>
                  <a:pt x="1604" y="2088"/>
                </a:lnTo>
                <a:lnTo>
                  <a:pt x="1589" y="2075"/>
                </a:lnTo>
                <a:lnTo>
                  <a:pt x="1576" y="2064"/>
                </a:lnTo>
                <a:lnTo>
                  <a:pt x="1564" y="2057"/>
                </a:lnTo>
                <a:lnTo>
                  <a:pt x="1564" y="2057"/>
                </a:lnTo>
                <a:lnTo>
                  <a:pt x="1553" y="2052"/>
                </a:lnTo>
                <a:lnTo>
                  <a:pt x="1544" y="2046"/>
                </a:lnTo>
                <a:lnTo>
                  <a:pt x="1537" y="2039"/>
                </a:lnTo>
                <a:lnTo>
                  <a:pt x="1531" y="2033"/>
                </a:lnTo>
                <a:lnTo>
                  <a:pt x="1526" y="2026"/>
                </a:lnTo>
                <a:lnTo>
                  <a:pt x="1523" y="2020"/>
                </a:lnTo>
                <a:lnTo>
                  <a:pt x="1522" y="2012"/>
                </a:lnTo>
                <a:lnTo>
                  <a:pt x="1522" y="2006"/>
                </a:lnTo>
                <a:lnTo>
                  <a:pt x="1523" y="2000"/>
                </a:lnTo>
                <a:lnTo>
                  <a:pt x="1526" y="1994"/>
                </a:lnTo>
                <a:lnTo>
                  <a:pt x="1531" y="1990"/>
                </a:lnTo>
                <a:lnTo>
                  <a:pt x="1537" y="1985"/>
                </a:lnTo>
                <a:lnTo>
                  <a:pt x="1544" y="1981"/>
                </a:lnTo>
                <a:lnTo>
                  <a:pt x="1553" y="1978"/>
                </a:lnTo>
                <a:lnTo>
                  <a:pt x="1564" y="1976"/>
                </a:lnTo>
                <a:lnTo>
                  <a:pt x="1576" y="1976"/>
                </a:lnTo>
                <a:lnTo>
                  <a:pt x="2377" y="1976"/>
                </a:lnTo>
                <a:lnTo>
                  <a:pt x="2377" y="1138"/>
                </a:lnTo>
                <a:lnTo>
                  <a:pt x="2377" y="1138"/>
                </a:lnTo>
                <a:lnTo>
                  <a:pt x="2370" y="1130"/>
                </a:lnTo>
                <a:lnTo>
                  <a:pt x="2362" y="1126"/>
                </a:lnTo>
                <a:lnTo>
                  <a:pt x="2353" y="1124"/>
                </a:lnTo>
                <a:lnTo>
                  <a:pt x="2343" y="1127"/>
                </a:lnTo>
                <a:lnTo>
                  <a:pt x="2334" y="1132"/>
                </a:lnTo>
                <a:lnTo>
                  <a:pt x="2323" y="1139"/>
                </a:lnTo>
                <a:lnTo>
                  <a:pt x="2314" y="1151"/>
                </a:lnTo>
                <a:lnTo>
                  <a:pt x="2305" y="1166"/>
                </a:lnTo>
                <a:lnTo>
                  <a:pt x="2305" y="1166"/>
                </a:lnTo>
                <a:lnTo>
                  <a:pt x="2298" y="1178"/>
                </a:lnTo>
                <a:lnTo>
                  <a:pt x="2289" y="1191"/>
                </a:lnTo>
                <a:lnTo>
                  <a:pt x="2275" y="1206"/>
                </a:lnTo>
                <a:lnTo>
                  <a:pt x="2266" y="1214"/>
                </a:lnTo>
                <a:lnTo>
                  <a:pt x="2257" y="1220"/>
                </a:lnTo>
                <a:lnTo>
                  <a:pt x="2247" y="1227"/>
                </a:lnTo>
                <a:lnTo>
                  <a:pt x="2235" y="1233"/>
                </a:lnTo>
                <a:lnTo>
                  <a:pt x="2222" y="1239"/>
                </a:lnTo>
                <a:lnTo>
                  <a:pt x="2208" y="1242"/>
                </a:lnTo>
                <a:lnTo>
                  <a:pt x="2193" y="1245"/>
                </a:lnTo>
                <a:lnTo>
                  <a:pt x="2177" y="1245"/>
                </a:lnTo>
                <a:lnTo>
                  <a:pt x="2177" y="1245"/>
                </a:lnTo>
                <a:lnTo>
                  <a:pt x="2157" y="1245"/>
                </a:lnTo>
                <a:lnTo>
                  <a:pt x="2139" y="1241"/>
                </a:lnTo>
                <a:lnTo>
                  <a:pt x="2121" y="1236"/>
                </a:lnTo>
                <a:lnTo>
                  <a:pt x="2105" y="1227"/>
                </a:lnTo>
                <a:lnTo>
                  <a:pt x="2089" y="1218"/>
                </a:lnTo>
                <a:lnTo>
                  <a:pt x="2074" y="1206"/>
                </a:lnTo>
                <a:lnTo>
                  <a:pt x="2060" y="1193"/>
                </a:lnTo>
                <a:lnTo>
                  <a:pt x="2047" y="1179"/>
                </a:lnTo>
                <a:lnTo>
                  <a:pt x="2035" y="1163"/>
                </a:lnTo>
                <a:lnTo>
                  <a:pt x="2024" y="1145"/>
                </a:lnTo>
                <a:lnTo>
                  <a:pt x="2015" y="1126"/>
                </a:lnTo>
                <a:lnTo>
                  <a:pt x="2006" y="1106"/>
                </a:lnTo>
                <a:lnTo>
                  <a:pt x="2000" y="1085"/>
                </a:lnTo>
                <a:lnTo>
                  <a:pt x="1996" y="1063"/>
                </a:lnTo>
                <a:lnTo>
                  <a:pt x="1993" y="1040"/>
                </a:lnTo>
                <a:lnTo>
                  <a:pt x="1993" y="1016"/>
                </a:lnTo>
                <a:lnTo>
                  <a:pt x="1993" y="1016"/>
                </a:lnTo>
                <a:lnTo>
                  <a:pt x="1993" y="993"/>
                </a:lnTo>
                <a:lnTo>
                  <a:pt x="1996" y="970"/>
                </a:lnTo>
                <a:lnTo>
                  <a:pt x="2000" y="948"/>
                </a:lnTo>
                <a:lnTo>
                  <a:pt x="2006" y="927"/>
                </a:lnTo>
                <a:lnTo>
                  <a:pt x="2015" y="907"/>
                </a:lnTo>
                <a:lnTo>
                  <a:pt x="2024" y="888"/>
                </a:lnTo>
                <a:lnTo>
                  <a:pt x="2035" y="870"/>
                </a:lnTo>
                <a:lnTo>
                  <a:pt x="2047" y="855"/>
                </a:lnTo>
                <a:lnTo>
                  <a:pt x="2060" y="840"/>
                </a:lnTo>
                <a:lnTo>
                  <a:pt x="2074" y="827"/>
                </a:lnTo>
                <a:lnTo>
                  <a:pt x="2089" y="815"/>
                </a:lnTo>
                <a:lnTo>
                  <a:pt x="2105" y="806"/>
                </a:lnTo>
                <a:lnTo>
                  <a:pt x="2121" y="797"/>
                </a:lnTo>
                <a:lnTo>
                  <a:pt x="2139" y="792"/>
                </a:lnTo>
                <a:lnTo>
                  <a:pt x="2157" y="788"/>
                </a:lnTo>
                <a:lnTo>
                  <a:pt x="2177" y="788"/>
                </a:lnTo>
                <a:lnTo>
                  <a:pt x="2177" y="78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bg1">
                <a:lumMod val="50000"/>
              </a:schemeClr>
            </a:solidFill>
            <a:prstDash val="solid"/>
            <a:round/>
            <a:headEnd/>
            <a:tailEnd/>
          </a:ln>
        </p:spPr>
        <p:txBody>
          <a:bodyPr bIns="360000" anchor="ctr"/>
          <a:lstStyle/>
          <a:p>
            <a:pPr algn="ctr">
              <a:defRPr/>
            </a:pPr>
            <a:r>
              <a:rPr lang="en-US" sz="4000" b="1" dirty="0" smtClean="0">
                <a:solidFill>
                  <a:prstClr val="black"/>
                </a:solidFill>
              </a:rPr>
              <a:t>  </a:t>
            </a:r>
          </a:p>
          <a:p>
            <a:pPr algn="ctr">
              <a:defRPr/>
            </a:pP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smtClean="0">
                <a:solidFill>
                  <a:prstClr val="black"/>
                </a:solidFill>
              </a:rPr>
              <a:t>   Curriculum</a:t>
            </a:r>
          </a:p>
          <a:p>
            <a:pPr algn="ctr">
              <a:defRPr/>
            </a:pPr>
            <a:endParaRPr lang="en-US" sz="2000" b="1" dirty="0">
              <a:solidFill>
                <a:prstClr val="black"/>
              </a:solidFill>
            </a:endParaRPr>
          </a:p>
          <a:p>
            <a:pPr algn="ctr">
              <a:defRPr/>
            </a:pPr>
            <a:r>
              <a:rPr lang="en-US" sz="4000" b="1" dirty="0" smtClean="0">
                <a:solidFill>
                  <a:prstClr val="black"/>
                </a:solidFill>
              </a:rPr>
              <a:t>     Subjects</a:t>
            </a:r>
          </a:p>
          <a:p>
            <a:pPr algn="ctr">
              <a:defRPr/>
            </a:pPr>
            <a:endParaRPr lang="en-GB" sz="4000" b="1" dirty="0">
              <a:solidFill>
                <a:prstClr val="black"/>
              </a:solidFill>
            </a:endParaRPr>
          </a:p>
        </p:txBody>
      </p:sp>
      <p:sp>
        <p:nvSpPr>
          <p:cNvPr id="6" name="Freeform 11"/>
          <p:cNvSpPr>
            <a:spLocks/>
          </p:cNvSpPr>
          <p:nvPr/>
        </p:nvSpPr>
        <p:spPr bwMode="auto">
          <a:xfrm>
            <a:off x="611560" y="3572652"/>
            <a:ext cx="3138339" cy="1800200"/>
          </a:xfrm>
          <a:custGeom>
            <a:avLst/>
            <a:gdLst>
              <a:gd name="T0" fmla="*/ 791 w 2377"/>
              <a:gd name="T1" fmla="*/ 179 h 1976"/>
              <a:gd name="T2" fmla="*/ 813 w 2377"/>
              <a:gd name="T3" fmla="*/ 131 h 1976"/>
              <a:gd name="T4" fmla="*/ 855 w 2377"/>
              <a:gd name="T5" fmla="*/ 89 h 1976"/>
              <a:gd name="T6" fmla="*/ 886 w 2377"/>
              <a:gd name="T7" fmla="*/ 70 h 1976"/>
              <a:gd name="T8" fmla="*/ 907 w 2377"/>
              <a:gd name="T9" fmla="*/ 43 h 1976"/>
              <a:gd name="T10" fmla="*/ 904 w 2377"/>
              <a:gd name="T11" fmla="*/ 19 h 1976"/>
              <a:gd name="T12" fmla="*/ 877 w 2377"/>
              <a:gd name="T13" fmla="*/ 3 h 1976"/>
              <a:gd name="T14" fmla="*/ 0 w 2377"/>
              <a:gd name="T15" fmla="*/ 1976 h 1976"/>
              <a:gd name="T16" fmla="*/ 1980 w 2377"/>
              <a:gd name="T17" fmla="*/ 1121 h 1976"/>
              <a:gd name="T18" fmla="*/ 1986 w 2377"/>
              <a:gd name="T19" fmla="*/ 1090 h 1976"/>
              <a:gd name="T20" fmla="*/ 2004 w 2377"/>
              <a:gd name="T21" fmla="*/ 1069 h 1976"/>
              <a:gd name="T22" fmla="*/ 2031 w 2377"/>
              <a:gd name="T23" fmla="*/ 1072 h 1976"/>
              <a:gd name="T24" fmla="*/ 2057 w 2377"/>
              <a:gd name="T25" fmla="*/ 1099 h 1976"/>
              <a:gd name="T26" fmla="*/ 2079 w 2377"/>
              <a:gd name="T27" fmla="*/ 1134 h 1976"/>
              <a:gd name="T28" fmla="*/ 2121 w 2377"/>
              <a:gd name="T29" fmla="*/ 1170 h 1976"/>
              <a:gd name="T30" fmla="*/ 2175 w 2377"/>
              <a:gd name="T31" fmla="*/ 1188 h 1976"/>
              <a:gd name="T32" fmla="*/ 2229 w 2377"/>
              <a:gd name="T33" fmla="*/ 1184 h 1976"/>
              <a:gd name="T34" fmla="*/ 2294 w 2377"/>
              <a:gd name="T35" fmla="*/ 1149 h 1976"/>
              <a:gd name="T36" fmla="*/ 2345 w 2377"/>
              <a:gd name="T37" fmla="*/ 1088 h 1976"/>
              <a:gd name="T38" fmla="*/ 2372 w 2377"/>
              <a:gd name="T39" fmla="*/ 1006 h 1976"/>
              <a:gd name="T40" fmla="*/ 2375 w 2377"/>
              <a:gd name="T41" fmla="*/ 936 h 1976"/>
              <a:gd name="T42" fmla="*/ 2354 w 2377"/>
              <a:gd name="T43" fmla="*/ 850 h 1976"/>
              <a:gd name="T44" fmla="*/ 2309 w 2377"/>
              <a:gd name="T45" fmla="*/ 783 h 1976"/>
              <a:gd name="T46" fmla="*/ 2247 w 2377"/>
              <a:gd name="T47" fmla="*/ 740 h 1976"/>
              <a:gd name="T48" fmla="*/ 2191 w 2377"/>
              <a:gd name="T49" fmla="*/ 729 h 1976"/>
              <a:gd name="T50" fmla="*/ 2133 w 2377"/>
              <a:gd name="T51" fmla="*/ 743 h 1976"/>
              <a:gd name="T52" fmla="*/ 2093 w 2377"/>
              <a:gd name="T53" fmla="*/ 770 h 1976"/>
              <a:gd name="T54" fmla="*/ 2063 w 2377"/>
              <a:gd name="T55" fmla="*/ 810 h 1976"/>
              <a:gd name="T56" fmla="*/ 2037 w 2377"/>
              <a:gd name="T57" fmla="*/ 843 h 1976"/>
              <a:gd name="T58" fmla="*/ 2010 w 2377"/>
              <a:gd name="T59" fmla="*/ 852 h 1976"/>
              <a:gd name="T60" fmla="*/ 1989 w 2377"/>
              <a:gd name="T61" fmla="*/ 837 h 1976"/>
              <a:gd name="T62" fmla="*/ 1980 w 2377"/>
              <a:gd name="T63" fmla="*/ 798 h 1976"/>
              <a:gd name="T64" fmla="*/ 1178 w 2377"/>
              <a:gd name="T65" fmla="*/ 0 h 1976"/>
              <a:gd name="T66" fmla="*/ 1146 w 2377"/>
              <a:gd name="T67" fmla="*/ 6 h 1976"/>
              <a:gd name="T68" fmla="*/ 1127 w 2377"/>
              <a:gd name="T69" fmla="*/ 25 h 1976"/>
              <a:gd name="T70" fmla="*/ 1128 w 2377"/>
              <a:gd name="T71" fmla="*/ 51 h 1976"/>
              <a:gd name="T72" fmla="*/ 1155 w 2377"/>
              <a:gd name="T73" fmla="*/ 76 h 1976"/>
              <a:gd name="T74" fmla="*/ 1191 w 2377"/>
              <a:gd name="T75" fmla="*/ 98 h 1976"/>
              <a:gd name="T76" fmla="*/ 1227 w 2377"/>
              <a:gd name="T77" fmla="*/ 142 h 1976"/>
              <a:gd name="T78" fmla="*/ 1245 w 2377"/>
              <a:gd name="T79" fmla="*/ 196 h 1976"/>
              <a:gd name="T80" fmla="*/ 1242 w 2377"/>
              <a:gd name="T81" fmla="*/ 248 h 1976"/>
              <a:gd name="T82" fmla="*/ 1206 w 2377"/>
              <a:gd name="T83" fmla="*/ 314 h 1976"/>
              <a:gd name="T84" fmla="*/ 1145 w 2377"/>
              <a:gd name="T85" fmla="*/ 365 h 1976"/>
              <a:gd name="T86" fmla="*/ 1063 w 2377"/>
              <a:gd name="T87" fmla="*/ 391 h 1976"/>
              <a:gd name="T88" fmla="*/ 994 w 2377"/>
              <a:gd name="T89" fmla="*/ 394 h 1976"/>
              <a:gd name="T90" fmla="*/ 907 w 2377"/>
              <a:gd name="T91" fmla="*/ 374 h 1976"/>
              <a:gd name="T92" fmla="*/ 840 w 2377"/>
              <a:gd name="T93" fmla="*/ 329 h 1976"/>
              <a:gd name="T94" fmla="*/ 798 w 2377"/>
              <a:gd name="T95" fmla="*/ 266 h 1976"/>
              <a:gd name="T96" fmla="*/ 788 w 2377"/>
              <a:gd name="T97" fmla="*/ 212 h 19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377" h="1976">
                <a:moveTo>
                  <a:pt x="788" y="212"/>
                </a:moveTo>
                <a:lnTo>
                  <a:pt x="788" y="212"/>
                </a:lnTo>
                <a:lnTo>
                  <a:pt x="788" y="196"/>
                </a:lnTo>
                <a:lnTo>
                  <a:pt x="791" y="179"/>
                </a:lnTo>
                <a:lnTo>
                  <a:pt x="795" y="166"/>
                </a:lnTo>
                <a:lnTo>
                  <a:pt x="800" y="152"/>
                </a:lnTo>
                <a:lnTo>
                  <a:pt x="806" y="142"/>
                </a:lnTo>
                <a:lnTo>
                  <a:pt x="813" y="131"/>
                </a:lnTo>
                <a:lnTo>
                  <a:pt x="821" y="121"/>
                </a:lnTo>
                <a:lnTo>
                  <a:pt x="828" y="113"/>
                </a:lnTo>
                <a:lnTo>
                  <a:pt x="843" y="98"/>
                </a:lnTo>
                <a:lnTo>
                  <a:pt x="855" y="89"/>
                </a:lnTo>
                <a:lnTo>
                  <a:pt x="868" y="82"/>
                </a:lnTo>
                <a:lnTo>
                  <a:pt x="868" y="82"/>
                </a:lnTo>
                <a:lnTo>
                  <a:pt x="877" y="76"/>
                </a:lnTo>
                <a:lnTo>
                  <a:pt x="886" y="70"/>
                </a:lnTo>
                <a:lnTo>
                  <a:pt x="894" y="64"/>
                </a:lnTo>
                <a:lnTo>
                  <a:pt x="900" y="57"/>
                </a:lnTo>
                <a:lnTo>
                  <a:pt x="904" y="51"/>
                </a:lnTo>
                <a:lnTo>
                  <a:pt x="907" y="43"/>
                </a:lnTo>
                <a:lnTo>
                  <a:pt x="909" y="37"/>
                </a:lnTo>
                <a:lnTo>
                  <a:pt x="909" y="31"/>
                </a:lnTo>
                <a:lnTo>
                  <a:pt x="907" y="25"/>
                </a:lnTo>
                <a:lnTo>
                  <a:pt x="904" y="19"/>
                </a:lnTo>
                <a:lnTo>
                  <a:pt x="900" y="13"/>
                </a:lnTo>
                <a:lnTo>
                  <a:pt x="894" y="9"/>
                </a:lnTo>
                <a:lnTo>
                  <a:pt x="886" y="6"/>
                </a:lnTo>
                <a:lnTo>
                  <a:pt x="877" y="3"/>
                </a:lnTo>
                <a:lnTo>
                  <a:pt x="867" y="1"/>
                </a:lnTo>
                <a:lnTo>
                  <a:pt x="856" y="0"/>
                </a:lnTo>
                <a:lnTo>
                  <a:pt x="0" y="0"/>
                </a:lnTo>
                <a:lnTo>
                  <a:pt x="0" y="1976"/>
                </a:lnTo>
                <a:lnTo>
                  <a:pt x="1979" y="1976"/>
                </a:lnTo>
                <a:lnTo>
                  <a:pt x="1979" y="1522"/>
                </a:lnTo>
                <a:lnTo>
                  <a:pt x="1980" y="1522"/>
                </a:lnTo>
                <a:lnTo>
                  <a:pt x="1980" y="1121"/>
                </a:lnTo>
                <a:lnTo>
                  <a:pt x="1980" y="1121"/>
                </a:lnTo>
                <a:lnTo>
                  <a:pt x="1982" y="1109"/>
                </a:lnTo>
                <a:lnTo>
                  <a:pt x="1983" y="1099"/>
                </a:lnTo>
                <a:lnTo>
                  <a:pt x="1986" y="1090"/>
                </a:lnTo>
                <a:lnTo>
                  <a:pt x="1989" y="1082"/>
                </a:lnTo>
                <a:lnTo>
                  <a:pt x="1994" y="1076"/>
                </a:lnTo>
                <a:lnTo>
                  <a:pt x="2000" y="1072"/>
                </a:lnTo>
                <a:lnTo>
                  <a:pt x="2004" y="1069"/>
                </a:lnTo>
                <a:lnTo>
                  <a:pt x="2010" y="1067"/>
                </a:lnTo>
                <a:lnTo>
                  <a:pt x="2018" y="1067"/>
                </a:lnTo>
                <a:lnTo>
                  <a:pt x="2024" y="1069"/>
                </a:lnTo>
                <a:lnTo>
                  <a:pt x="2031" y="1072"/>
                </a:lnTo>
                <a:lnTo>
                  <a:pt x="2037" y="1076"/>
                </a:lnTo>
                <a:lnTo>
                  <a:pt x="2045" y="1082"/>
                </a:lnTo>
                <a:lnTo>
                  <a:pt x="2051" y="1090"/>
                </a:lnTo>
                <a:lnTo>
                  <a:pt x="2057" y="1099"/>
                </a:lnTo>
                <a:lnTo>
                  <a:pt x="2063" y="1109"/>
                </a:lnTo>
                <a:lnTo>
                  <a:pt x="2063" y="1109"/>
                </a:lnTo>
                <a:lnTo>
                  <a:pt x="2070" y="1121"/>
                </a:lnTo>
                <a:lnTo>
                  <a:pt x="2079" y="1134"/>
                </a:lnTo>
                <a:lnTo>
                  <a:pt x="2093" y="1149"/>
                </a:lnTo>
                <a:lnTo>
                  <a:pt x="2102" y="1157"/>
                </a:lnTo>
                <a:lnTo>
                  <a:pt x="2111" y="1163"/>
                </a:lnTo>
                <a:lnTo>
                  <a:pt x="2121" y="1170"/>
                </a:lnTo>
                <a:lnTo>
                  <a:pt x="2133" y="1176"/>
                </a:lnTo>
                <a:lnTo>
                  <a:pt x="2146" y="1181"/>
                </a:lnTo>
                <a:lnTo>
                  <a:pt x="2160" y="1185"/>
                </a:lnTo>
                <a:lnTo>
                  <a:pt x="2175" y="1188"/>
                </a:lnTo>
                <a:lnTo>
                  <a:pt x="2191" y="1188"/>
                </a:lnTo>
                <a:lnTo>
                  <a:pt x="2191" y="1188"/>
                </a:lnTo>
                <a:lnTo>
                  <a:pt x="2211" y="1188"/>
                </a:lnTo>
                <a:lnTo>
                  <a:pt x="2229" y="1184"/>
                </a:lnTo>
                <a:lnTo>
                  <a:pt x="2247" y="1179"/>
                </a:lnTo>
                <a:lnTo>
                  <a:pt x="2263" y="1170"/>
                </a:lnTo>
                <a:lnTo>
                  <a:pt x="2279" y="1161"/>
                </a:lnTo>
                <a:lnTo>
                  <a:pt x="2294" y="1149"/>
                </a:lnTo>
                <a:lnTo>
                  <a:pt x="2309" y="1136"/>
                </a:lnTo>
                <a:lnTo>
                  <a:pt x="2321" y="1121"/>
                </a:lnTo>
                <a:lnTo>
                  <a:pt x="2333" y="1106"/>
                </a:lnTo>
                <a:lnTo>
                  <a:pt x="2345" y="1088"/>
                </a:lnTo>
                <a:lnTo>
                  <a:pt x="2354" y="1069"/>
                </a:lnTo>
                <a:lnTo>
                  <a:pt x="2362" y="1049"/>
                </a:lnTo>
                <a:lnTo>
                  <a:pt x="2368" y="1028"/>
                </a:lnTo>
                <a:lnTo>
                  <a:pt x="2372" y="1006"/>
                </a:lnTo>
                <a:lnTo>
                  <a:pt x="2375" y="983"/>
                </a:lnTo>
                <a:lnTo>
                  <a:pt x="2377" y="960"/>
                </a:lnTo>
                <a:lnTo>
                  <a:pt x="2377" y="960"/>
                </a:lnTo>
                <a:lnTo>
                  <a:pt x="2375" y="936"/>
                </a:lnTo>
                <a:lnTo>
                  <a:pt x="2372" y="913"/>
                </a:lnTo>
                <a:lnTo>
                  <a:pt x="2368" y="891"/>
                </a:lnTo>
                <a:lnTo>
                  <a:pt x="2362" y="870"/>
                </a:lnTo>
                <a:lnTo>
                  <a:pt x="2354" y="850"/>
                </a:lnTo>
                <a:lnTo>
                  <a:pt x="2345" y="831"/>
                </a:lnTo>
                <a:lnTo>
                  <a:pt x="2333" y="813"/>
                </a:lnTo>
                <a:lnTo>
                  <a:pt x="2321" y="797"/>
                </a:lnTo>
                <a:lnTo>
                  <a:pt x="2309" y="783"/>
                </a:lnTo>
                <a:lnTo>
                  <a:pt x="2294" y="770"/>
                </a:lnTo>
                <a:lnTo>
                  <a:pt x="2279" y="758"/>
                </a:lnTo>
                <a:lnTo>
                  <a:pt x="2263" y="749"/>
                </a:lnTo>
                <a:lnTo>
                  <a:pt x="2247" y="740"/>
                </a:lnTo>
                <a:lnTo>
                  <a:pt x="2229" y="735"/>
                </a:lnTo>
                <a:lnTo>
                  <a:pt x="2211" y="731"/>
                </a:lnTo>
                <a:lnTo>
                  <a:pt x="2191" y="729"/>
                </a:lnTo>
                <a:lnTo>
                  <a:pt x="2191" y="729"/>
                </a:lnTo>
                <a:lnTo>
                  <a:pt x="2175" y="731"/>
                </a:lnTo>
                <a:lnTo>
                  <a:pt x="2160" y="734"/>
                </a:lnTo>
                <a:lnTo>
                  <a:pt x="2146" y="737"/>
                </a:lnTo>
                <a:lnTo>
                  <a:pt x="2133" y="743"/>
                </a:lnTo>
                <a:lnTo>
                  <a:pt x="2121" y="749"/>
                </a:lnTo>
                <a:lnTo>
                  <a:pt x="2111" y="755"/>
                </a:lnTo>
                <a:lnTo>
                  <a:pt x="2102" y="762"/>
                </a:lnTo>
                <a:lnTo>
                  <a:pt x="2093" y="770"/>
                </a:lnTo>
                <a:lnTo>
                  <a:pt x="2079" y="785"/>
                </a:lnTo>
                <a:lnTo>
                  <a:pt x="2070" y="798"/>
                </a:lnTo>
                <a:lnTo>
                  <a:pt x="2063" y="810"/>
                </a:lnTo>
                <a:lnTo>
                  <a:pt x="2063" y="810"/>
                </a:lnTo>
                <a:lnTo>
                  <a:pt x="2057" y="820"/>
                </a:lnTo>
                <a:lnTo>
                  <a:pt x="2051" y="829"/>
                </a:lnTo>
                <a:lnTo>
                  <a:pt x="2045" y="837"/>
                </a:lnTo>
                <a:lnTo>
                  <a:pt x="2037" y="843"/>
                </a:lnTo>
                <a:lnTo>
                  <a:pt x="2031" y="847"/>
                </a:lnTo>
                <a:lnTo>
                  <a:pt x="2024" y="850"/>
                </a:lnTo>
                <a:lnTo>
                  <a:pt x="2018" y="852"/>
                </a:lnTo>
                <a:lnTo>
                  <a:pt x="2010" y="852"/>
                </a:lnTo>
                <a:lnTo>
                  <a:pt x="2004" y="850"/>
                </a:lnTo>
                <a:lnTo>
                  <a:pt x="2000" y="847"/>
                </a:lnTo>
                <a:lnTo>
                  <a:pt x="1994" y="843"/>
                </a:lnTo>
                <a:lnTo>
                  <a:pt x="1989" y="837"/>
                </a:lnTo>
                <a:lnTo>
                  <a:pt x="1986" y="829"/>
                </a:lnTo>
                <a:lnTo>
                  <a:pt x="1983" y="820"/>
                </a:lnTo>
                <a:lnTo>
                  <a:pt x="1982" y="810"/>
                </a:lnTo>
                <a:lnTo>
                  <a:pt x="1980" y="798"/>
                </a:lnTo>
                <a:lnTo>
                  <a:pt x="1980" y="547"/>
                </a:lnTo>
                <a:lnTo>
                  <a:pt x="1979" y="547"/>
                </a:lnTo>
                <a:lnTo>
                  <a:pt x="1979" y="0"/>
                </a:lnTo>
                <a:lnTo>
                  <a:pt x="1178" y="0"/>
                </a:lnTo>
                <a:lnTo>
                  <a:pt x="1178" y="0"/>
                </a:lnTo>
                <a:lnTo>
                  <a:pt x="1166" y="1"/>
                </a:lnTo>
                <a:lnTo>
                  <a:pt x="1155" y="3"/>
                </a:lnTo>
                <a:lnTo>
                  <a:pt x="1146" y="6"/>
                </a:lnTo>
                <a:lnTo>
                  <a:pt x="1140" y="9"/>
                </a:lnTo>
                <a:lnTo>
                  <a:pt x="1134" y="13"/>
                </a:lnTo>
                <a:lnTo>
                  <a:pt x="1130" y="19"/>
                </a:lnTo>
                <a:lnTo>
                  <a:pt x="1127" y="25"/>
                </a:lnTo>
                <a:lnTo>
                  <a:pt x="1125" y="31"/>
                </a:lnTo>
                <a:lnTo>
                  <a:pt x="1125" y="37"/>
                </a:lnTo>
                <a:lnTo>
                  <a:pt x="1125" y="43"/>
                </a:lnTo>
                <a:lnTo>
                  <a:pt x="1128" y="51"/>
                </a:lnTo>
                <a:lnTo>
                  <a:pt x="1133" y="57"/>
                </a:lnTo>
                <a:lnTo>
                  <a:pt x="1139" y="64"/>
                </a:lnTo>
                <a:lnTo>
                  <a:pt x="1146" y="70"/>
                </a:lnTo>
                <a:lnTo>
                  <a:pt x="1155" y="76"/>
                </a:lnTo>
                <a:lnTo>
                  <a:pt x="1166" y="82"/>
                </a:lnTo>
                <a:lnTo>
                  <a:pt x="1166" y="82"/>
                </a:lnTo>
                <a:lnTo>
                  <a:pt x="1178" y="89"/>
                </a:lnTo>
                <a:lnTo>
                  <a:pt x="1191" y="98"/>
                </a:lnTo>
                <a:lnTo>
                  <a:pt x="1206" y="113"/>
                </a:lnTo>
                <a:lnTo>
                  <a:pt x="1214" y="121"/>
                </a:lnTo>
                <a:lnTo>
                  <a:pt x="1221" y="131"/>
                </a:lnTo>
                <a:lnTo>
                  <a:pt x="1227" y="142"/>
                </a:lnTo>
                <a:lnTo>
                  <a:pt x="1233" y="152"/>
                </a:lnTo>
                <a:lnTo>
                  <a:pt x="1239" y="166"/>
                </a:lnTo>
                <a:lnTo>
                  <a:pt x="1242" y="179"/>
                </a:lnTo>
                <a:lnTo>
                  <a:pt x="1245" y="196"/>
                </a:lnTo>
                <a:lnTo>
                  <a:pt x="1247" y="212"/>
                </a:lnTo>
                <a:lnTo>
                  <a:pt x="1247" y="212"/>
                </a:lnTo>
                <a:lnTo>
                  <a:pt x="1245" y="230"/>
                </a:lnTo>
                <a:lnTo>
                  <a:pt x="1242" y="248"/>
                </a:lnTo>
                <a:lnTo>
                  <a:pt x="1236" y="266"/>
                </a:lnTo>
                <a:lnTo>
                  <a:pt x="1229" y="282"/>
                </a:lnTo>
                <a:lnTo>
                  <a:pt x="1218" y="299"/>
                </a:lnTo>
                <a:lnTo>
                  <a:pt x="1206" y="314"/>
                </a:lnTo>
                <a:lnTo>
                  <a:pt x="1194" y="329"/>
                </a:lnTo>
                <a:lnTo>
                  <a:pt x="1179" y="342"/>
                </a:lnTo>
                <a:lnTo>
                  <a:pt x="1163" y="354"/>
                </a:lnTo>
                <a:lnTo>
                  <a:pt x="1145" y="365"/>
                </a:lnTo>
                <a:lnTo>
                  <a:pt x="1125" y="374"/>
                </a:lnTo>
                <a:lnTo>
                  <a:pt x="1106" y="381"/>
                </a:lnTo>
                <a:lnTo>
                  <a:pt x="1085" y="387"/>
                </a:lnTo>
                <a:lnTo>
                  <a:pt x="1063" y="391"/>
                </a:lnTo>
                <a:lnTo>
                  <a:pt x="1040" y="394"/>
                </a:lnTo>
                <a:lnTo>
                  <a:pt x="1016" y="396"/>
                </a:lnTo>
                <a:lnTo>
                  <a:pt x="1016" y="396"/>
                </a:lnTo>
                <a:lnTo>
                  <a:pt x="994" y="394"/>
                </a:lnTo>
                <a:lnTo>
                  <a:pt x="970" y="391"/>
                </a:lnTo>
                <a:lnTo>
                  <a:pt x="949" y="387"/>
                </a:lnTo>
                <a:lnTo>
                  <a:pt x="928" y="381"/>
                </a:lnTo>
                <a:lnTo>
                  <a:pt x="907" y="374"/>
                </a:lnTo>
                <a:lnTo>
                  <a:pt x="888" y="365"/>
                </a:lnTo>
                <a:lnTo>
                  <a:pt x="871" y="354"/>
                </a:lnTo>
                <a:lnTo>
                  <a:pt x="855" y="342"/>
                </a:lnTo>
                <a:lnTo>
                  <a:pt x="840" y="329"/>
                </a:lnTo>
                <a:lnTo>
                  <a:pt x="827" y="314"/>
                </a:lnTo>
                <a:lnTo>
                  <a:pt x="815" y="299"/>
                </a:lnTo>
                <a:lnTo>
                  <a:pt x="806" y="282"/>
                </a:lnTo>
                <a:lnTo>
                  <a:pt x="798" y="266"/>
                </a:lnTo>
                <a:lnTo>
                  <a:pt x="792" y="248"/>
                </a:lnTo>
                <a:lnTo>
                  <a:pt x="789" y="230"/>
                </a:lnTo>
                <a:lnTo>
                  <a:pt x="788" y="212"/>
                </a:lnTo>
                <a:lnTo>
                  <a:pt x="788" y="212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bg1">
                <a:lumMod val="50000"/>
              </a:schemeClr>
            </a:solidFill>
            <a:prstDash val="solid"/>
            <a:round/>
            <a:headEnd/>
            <a:tailEnd/>
          </a:ln>
        </p:spPr>
        <p:txBody>
          <a:bodyPr rIns="324000" anchor="ctr"/>
          <a:lstStyle/>
          <a:p>
            <a:pPr algn="ctr">
              <a:defRPr/>
            </a:pPr>
            <a:r>
              <a:rPr lang="en-GB" sz="4000" b="1" dirty="0" smtClean="0">
                <a:solidFill>
                  <a:prstClr val="black"/>
                </a:solidFill>
              </a:rPr>
              <a:t>Past</a:t>
            </a:r>
            <a:endParaRPr lang="en-GB" sz="4000" b="1" dirty="0">
              <a:solidFill>
                <a:prstClr val="black"/>
              </a:solidFill>
            </a:endParaRPr>
          </a:p>
        </p:txBody>
      </p:sp>
      <p:sp>
        <p:nvSpPr>
          <p:cNvPr id="8" name="Freeform 13"/>
          <p:cNvSpPr>
            <a:spLocks/>
          </p:cNvSpPr>
          <p:nvPr/>
        </p:nvSpPr>
        <p:spPr bwMode="auto">
          <a:xfrm>
            <a:off x="5796136" y="3210426"/>
            <a:ext cx="2610444" cy="2162425"/>
          </a:xfrm>
          <a:custGeom>
            <a:avLst/>
            <a:gdLst>
              <a:gd name="T0" fmla="*/ 179 w 1976"/>
              <a:gd name="T1" fmla="*/ 1584 h 2375"/>
              <a:gd name="T2" fmla="*/ 130 w 1976"/>
              <a:gd name="T3" fmla="*/ 1563 h 2375"/>
              <a:gd name="T4" fmla="*/ 88 w 1976"/>
              <a:gd name="T5" fmla="*/ 1520 h 2375"/>
              <a:gd name="T6" fmla="*/ 70 w 1976"/>
              <a:gd name="T7" fmla="*/ 1489 h 2375"/>
              <a:gd name="T8" fmla="*/ 43 w 1976"/>
              <a:gd name="T9" fmla="*/ 1468 h 2375"/>
              <a:gd name="T10" fmla="*/ 18 w 1976"/>
              <a:gd name="T11" fmla="*/ 1472 h 2375"/>
              <a:gd name="T12" fmla="*/ 1 w 1976"/>
              <a:gd name="T13" fmla="*/ 1498 h 2375"/>
              <a:gd name="T14" fmla="*/ 1976 w 1976"/>
              <a:gd name="T15" fmla="*/ 2375 h 2375"/>
              <a:gd name="T16" fmla="*/ 1120 w 1976"/>
              <a:gd name="T17" fmla="*/ 394 h 2375"/>
              <a:gd name="T18" fmla="*/ 1088 w 1976"/>
              <a:gd name="T19" fmla="*/ 390 h 2375"/>
              <a:gd name="T20" fmla="*/ 1069 w 1976"/>
              <a:gd name="T21" fmla="*/ 370 h 2375"/>
              <a:gd name="T22" fmla="*/ 1070 w 1976"/>
              <a:gd name="T23" fmla="*/ 345 h 2375"/>
              <a:gd name="T24" fmla="*/ 1097 w 1976"/>
              <a:gd name="T25" fmla="*/ 318 h 2375"/>
              <a:gd name="T26" fmla="*/ 1133 w 1976"/>
              <a:gd name="T27" fmla="*/ 296 h 2375"/>
              <a:gd name="T28" fmla="*/ 1169 w 1976"/>
              <a:gd name="T29" fmla="*/ 254 h 2375"/>
              <a:gd name="T30" fmla="*/ 1187 w 1976"/>
              <a:gd name="T31" fmla="*/ 200 h 2375"/>
              <a:gd name="T32" fmla="*/ 1184 w 1976"/>
              <a:gd name="T33" fmla="*/ 146 h 2375"/>
              <a:gd name="T34" fmla="*/ 1149 w 1976"/>
              <a:gd name="T35" fmla="*/ 80 h 2375"/>
              <a:gd name="T36" fmla="*/ 1087 w 1976"/>
              <a:gd name="T37" fmla="*/ 31 h 2375"/>
              <a:gd name="T38" fmla="*/ 1004 w 1976"/>
              <a:gd name="T39" fmla="*/ 3 h 2375"/>
              <a:gd name="T40" fmla="*/ 936 w 1976"/>
              <a:gd name="T41" fmla="*/ 1 h 2375"/>
              <a:gd name="T42" fmla="*/ 849 w 1976"/>
              <a:gd name="T43" fmla="*/ 22 h 2375"/>
              <a:gd name="T44" fmla="*/ 782 w 1976"/>
              <a:gd name="T45" fmla="*/ 67 h 2375"/>
              <a:gd name="T46" fmla="*/ 740 w 1976"/>
              <a:gd name="T47" fmla="*/ 130 h 2375"/>
              <a:gd name="T48" fmla="*/ 729 w 1976"/>
              <a:gd name="T49" fmla="*/ 184 h 2375"/>
              <a:gd name="T50" fmla="*/ 741 w 1976"/>
              <a:gd name="T51" fmla="*/ 242 h 2375"/>
              <a:gd name="T52" fmla="*/ 770 w 1976"/>
              <a:gd name="T53" fmla="*/ 282 h 2375"/>
              <a:gd name="T54" fmla="*/ 810 w 1976"/>
              <a:gd name="T55" fmla="*/ 314 h 2375"/>
              <a:gd name="T56" fmla="*/ 841 w 1976"/>
              <a:gd name="T57" fmla="*/ 338 h 2375"/>
              <a:gd name="T58" fmla="*/ 850 w 1976"/>
              <a:gd name="T59" fmla="*/ 364 h 2375"/>
              <a:gd name="T60" fmla="*/ 836 w 1976"/>
              <a:gd name="T61" fmla="*/ 385 h 2375"/>
              <a:gd name="T62" fmla="*/ 798 w 1976"/>
              <a:gd name="T63" fmla="*/ 394 h 2375"/>
              <a:gd name="T64" fmla="*/ 0 w 1976"/>
              <a:gd name="T65" fmla="*/ 1199 h 2375"/>
              <a:gd name="T66" fmla="*/ 4 w 1976"/>
              <a:gd name="T67" fmla="*/ 1228 h 2375"/>
              <a:gd name="T68" fmla="*/ 24 w 1976"/>
              <a:gd name="T69" fmla="*/ 1249 h 2375"/>
              <a:gd name="T70" fmla="*/ 49 w 1976"/>
              <a:gd name="T71" fmla="*/ 1246 h 2375"/>
              <a:gd name="T72" fmla="*/ 76 w 1976"/>
              <a:gd name="T73" fmla="*/ 1219 h 2375"/>
              <a:gd name="T74" fmla="*/ 99 w 1976"/>
              <a:gd name="T75" fmla="*/ 1185 h 2375"/>
              <a:gd name="T76" fmla="*/ 140 w 1976"/>
              <a:gd name="T77" fmla="*/ 1148 h 2375"/>
              <a:gd name="T78" fmla="*/ 194 w 1976"/>
              <a:gd name="T79" fmla="*/ 1130 h 2375"/>
              <a:gd name="T80" fmla="*/ 248 w 1976"/>
              <a:gd name="T81" fmla="*/ 1134 h 2375"/>
              <a:gd name="T82" fmla="*/ 314 w 1976"/>
              <a:gd name="T83" fmla="*/ 1169 h 2375"/>
              <a:gd name="T84" fmla="*/ 363 w 1976"/>
              <a:gd name="T85" fmla="*/ 1230 h 2375"/>
              <a:gd name="T86" fmla="*/ 392 w 1976"/>
              <a:gd name="T87" fmla="*/ 1312 h 2375"/>
              <a:gd name="T88" fmla="*/ 393 w 1976"/>
              <a:gd name="T89" fmla="*/ 1382 h 2375"/>
              <a:gd name="T90" fmla="*/ 372 w 1976"/>
              <a:gd name="T91" fmla="*/ 1468 h 2375"/>
              <a:gd name="T92" fmla="*/ 327 w 1976"/>
              <a:gd name="T93" fmla="*/ 1536 h 2375"/>
              <a:gd name="T94" fmla="*/ 265 w 1976"/>
              <a:gd name="T95" fmla="*/ 1578 h 2375"/>
              <a:gd name="T96" fmla="*/ 211 w 1976"/>
              <a:gd name="T97" fmla="*/ 1589 h 2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76" h="2375">
                <a:moveTo>
                  <a:pt x="211" y="1589"/>
                </a:moveTo>
                <a:lnTo>
                  <a:pt x="211" y="1589"/>
                </a:lnTo>
                <a:lnTo>
                  <a:pt x="194" y="1587"/>
                </a:lnTo>
                <a:lnTo>
                  <a:pt x="179" y="1584"/>
                </a:lnTo>
                <a:lnTo>
                  <a:pt x="164" y="1581"/>
                </a:lnTo>
                <a:lnTo>
                  <a:pt x="152" y="1575"/>
                </a:lnTo>
                <a:lnTo>
                  <a:pt x="140" y="1569"/>
                </a:lnTo>
                <a:lnTo>
                  <a:pt x="130" y="1563"/>
                </a:lnTo>
                <a:lnTo>
                  <a:pt x="121" y="1556"/>
                </a:lnTo>
                <a:lnTo>
                  <a:pt x="112" y="1548"/>
                </a:lnTo>
                <a:lnTo>
                  <a:pt x="99" y="1533"/>
                </a:lnTo>
                <a:lnTo>
                  <a:pt x="88" y="1520"/>
                </a:lnTo>
                <a:lnTo>
                  <a:pt x="81" y="1508"/>
                </a:lnTo>
                <a:lnTo>
                  <a:pt x="81" y="1508"/>
                </a:lnTo>
                <a:lnTo>
                  <a:pt x="76" y="1498"/>
                </a:lnTo>
                <a:lnTo>
                  <a:pt x="70" y="1489"/>
                </a:lnTo>
                <a:lnTo>
                  <a:pt x="63" y="1481"/>
                </a:lnTo>
                <a:lnTo>
                  <a:pt x="57" y="1475"/>
                </a:lnTo>
                <a:lnTo>
                  <a:pt x="49" y="1471"/>
                </a:lnTo>
                <a:lnTo>
                  <a:pt x="43" y="1468"/>
                </a:lnTo>
                <a:lnTo>
                  <a:pt x="36" y="1468"/>
                </a:lnTo>
                <a:lnTo>
                  <a:pt x="30" y="1468"/>
                </a:lnTo>
                <a:lnTo>
                  <a:pt x="24" y="1469"/>
                </a:lnTo>
                <a:lnTo>
                  <a:pt x="18" y="1472"/>
                </a:lnTo>
                <a:lnTo>
                  <a:pt x="13" y="1477"/>
                </a:lnTo>
                <a:lnTo>
                  <a:pt x="9" y="1483"/>
                </a:lnTo>
                <a:lnTo>
                  <a:pt x="4" y="1489"/>
                </a:lnTo>
                <a:lnTo>
                  <a:pt x="1" y="1498"/>
                </a:lnTo>
                <a:lnTo>
                  <a:pt x="0" y="1508"/>
                </a:lnTo>
                <a:lnTo>
                  <a:pt x="0" y="1520"/>
                </a:lnTo>
                <a:lnTo>
                  <a:pt x="0" y="2375"/>
                </a:lnTo>
                <a:lnTo>
                  <a:pt x="1976" y="2375"/>
                </a:lnTo>
                <a:lnTo>
                  <a:pt x="1976" y="396"/>
                </a:lnTo>
                <a:lnTo>
                  <a:pt x="1522" y="396"/>
                </a:lnTo>
                <a:lnTo>
                  <a:pt x="1522" y="394"/>
                </a:lnTo>
                <a:lnTo>
                  <a:pt x="1120" y="394"/>
                </a:lnTo>
                <a:lnTo>
                  <a:pt x="1120" y="394"/>
                </a:lnTo>
                <a:lnTo>
                  <a:pt x="1108" y="394"/>
                </a:lnTo>
                <a:lnTo>
                  <a:pt x="1097" y="393"/>
                </a:lnTo>
                <a:lnTo>
                  <a:pt x="1088" y="390"/>
                </a:lnTo>
                <a:lnTo>
                  <a:pt x="1082" y="385"/>
                </a:lnTo>
                <a:lnTo>
                  <a:pt x="1076" y="381"/>
                </a:lnTo>
                <a:lnTo>
                  <a:pt x="1072" y="376"/>
                </a:lnTo>
                <a:lnTo>
                  <a:pt x="1069" y="370"/>
                </a:lnTo>
                <a:lnTo>
                  <a:pt x="1067" y="364"/>
                </a:lnTo>
                <a:lnTo>
                  <a:pt x="1067" y="358"/>
                </a:lnTo>
                <a:lnTo>
                  <a:pt x="1067" y="351"/>
                </a:lnTo>
                <a:lnTo>
                  <a:pt x="1070" y="345"/>
                </a:lnTo>
                <a:lnTo>
                  <a:pt x="1075" y="338"/>
                </a:lnTo>
                <a:lnTo>
                  <a:pt x="1081" y="332"/>
                </a:lnTo>
                <a:lnTo>
                  <a:pt x="1088" y="324"/>
                </a:lnTo>
                <a:lnTo>
                  <a:pt x="1097" y="318"/>
                </a:lnTo>
                <a:lnTo>
                  <a:pt x="1108" y="314"/>
                </a:lnTo>
                <a:lnTo>
                  <a:pt x="1108" y="314"/>
                </a:lnTo>
                <a:lnTo>
                  <a:pt x="1120" y="306"/>
                </a:lnTo>
                <a:lnTo>
                  <a:pt x="1133" y="296"/>
                </a:lnTo>
                <a:lnTo>
                  <a:pt x="1148" y="282"/>
                </a:lnTo>
                <a:lnTo>
                  <a:pt x="1155" y="273"/>
                </a:lnTo>
                <a:lnTo>
                  <a:pt x="1163" y="264"/>
                </a:lnTo>
                <a:lnTo>
                  <a:pt x="1169" y="254"/>
                </a:lnTo>
                <a:lnTo>
                  <a:pt x="1175" y="242"/>
                </a:lnTo>
                <a:lnTo>
                  <a:pt x="1181" y="230"/>
                </a:lnTo>
                <a:lnTo>
                  <a:pt x="1184" y="215"/>
                </a:lnTo>
                <a:lnTo>
                  <a:pt x="1187" y="200"/>
                </a:lnTo>
                <a:lnTo>
                  <a:pt x="1188" y="184"/>
                </a:lnTo>
                <a:lnTo>
                  <a:pt x="1188" y="184"/>
                </a:lnTo>
                <a:lnTo>
                  <a:pt x="1187" y="166"/>
                </a:lnTo>
                <a:lnTo>
                  <a:pt x="1184" y="146"/>
                </a:lnTo>
                <a:lnTo>
                  <a:pt x="1178" y="130"/>
                </a:lnTo>
                <a:lnTo>
                  <a:pt x="1170" y="112"/>
                </a:lnTo>
                <a:lnTo>
                  <a:pt x="1160" y="95"/>
                </a:lnTo>
                <a:lnTo>
                  <a:pt x="1149" y="80"/>
                </a:lnTo>
                <a:lnTo>
                  <a:pt x="1136" y="67"/>
                </a:lnTo>
                <a:lnTo>
                  <a:pt x="1121" y="53"/>
                </a:lnTo>
                <a:lnTo>
                  <a:pt x="1105" y="42"/>
                </a:lnTo>
                <a:lnTo>
                  <a:pt x="1087" y="31"/>
                </a:lnTo>
                <a:lnTo>
                  <a:pt x="1067" y="22"/>
                </a:lnTo>
                <a:lnTo>
                  <a:pt x="1048" y="15"/>
                </a:lnTo>
                <a:lnTo>
                  <a:pt x="1027" y="7"/>
                </a:lnTo>
                <a:lnTo>
                  <a:pt x="1004" y="3"/>
                </a:lnTo>
                <a:lnTo>
                  <a:pt x="982" y="1"/>
                </a:lnTo>
                <a:lnTo>
                  <a:pt x="958" y="0"/>
                </a:lnTo>
                <a:lnTo>
                  <a:pt x="958" y="0"/>
                </a:lnTo>
                <a:lnTo>
                  <a:pt x="936" y="1"/>
                </a:lnTo>
                <a:lnTo>
                  <a:pt x="912" y="3"/>
                </a:lnTo>
                <a:lnTo>
                  <a:pt x="891" y="7"/>
                </a:lnTo>
                <a:lnTo>
                  <a:pt x="870" y="15"/>
                </a:lnTo>
                <a:lnTo>
                  <a:pt x="849" y="22"/>
                </a:lnTo>
                <a:lnTo>
                  <a:pt x="830" y="31"/>
                </a:lnTo>
                <a:lnTo>
                  <a:pt x="813" y="42"/>
                </a:lnTo>
                <a:lnTo>
                  <a:pt x="797" y="53"/>
                </a:lnTo>
                <a:lnTo>
                  <a:pt x="782" y="67"/>
                </a:lnTo>
                <a:lnTo>
                  <a:pt x="768" y="80"/>
                </a:lnTo>
                <a:lnTo>
                  <a:pt x="756" y="95"/>
                </a:lnTo>
                <a:lnTo>
                  <a:pt x="747" y="112"/>
                </a:lnTo>
                <a:lnTo>
                  <a:pt x="740" y="130"/>
                </a:lnTo>
                <a:lnTo>
                  <a:pt x="734" y="146"/>
                </a:lnTo>
                <a:lnTo>
                  <a:pt x="731" y="166"/>
                </a:lnTo>
                <a:lnTo>
                  <a:pt x="729" y="184"/>
                </a:lnTo>
                <a:lnTo>
                  <a:pt x="729" y="184"/>
                </a:lnTo>
                <a:lnTo>
                  <a:pt x="729" y="200"/>
                </a:lnTo>
                <a:lnTo>
                  <a:pt x="732" y="215"/>
                </a:lnTo>
                <a:lnTo>
                  <a:pt x="737" y="230"/>
                </a:lnTo>
                <a:lnTo>
                  <a:pt x="741" y="242"/>
                </a:lnTo>
                <a:lnTo>
                  <a:pt x="747" y="254"/>
                </a:lnTo>
                <a:lnTo>
                  <a:pt x="755" y="264"/>
                </a:lnTo>
                <a:lnTo>
                  <a:pt x="762" y="273"/>
                </a:lnTo>
                <a:lnTo>
                  <a:pt x="770" y="282"/>
                </a:lnTo>
                <a:lnTo>
                  <a:pt x="785" y="296"/>
                </a:lnTo>
                <a:lnTo>
                  <a:pt x="797" y="306"/>
                </a:lnTo>
                <a:lnTo>
                  <a:pt x="810" y="314"/>
                </a:lnTo>
                <a:lnTo>
                  <a:pt x="810" y="314"/>
                </a:lnTo>
                <a:lnTo>
                  <a:pt x="819" y="318"/>
                </a:lnTo>
                <a:lnTo>
                  <a:pt x="828" y="324"/>
                </a:lnTo>
                <a:lnTo>
                  <a:pt x="836" y="332"/>
                </a:lnTo>
                <a:lnTo>
                  <a:pt x="841" y="338"/>
                </a:lnTo>
                <a:lnTo>
                  <a:pt x="846" y="345"/>
                </a:lnTo>
                <a:lnTo>
                  <a:pt x="849" y="351"/>
                </a:lnTo>
                <a:lnTo>
                  <a:pt x="850" y="358"/>
                </a:lnTo>
                <a:lnTo>
                  <a:pt x="850" y="364"/>
                </a:lnTo>
                <a:lnTo>
                  <a:pt x="849" y="370"/>
                </a:lnTo>
                <a:lnTo>
                  <a:pt x="846" y="376"/>
                </a:lnTo>
                <a:lnTo>
                  <a:pt x="841" y="381"/>
                </a:lnTo>
                <a:lnTo>
                  <a:pt x="836" y="385"/>
                </a:lnTo>
                <a:lnTo>
                  <a:pt x="828" y="390"/>
                </a:lnTo>
                <a:lnTo>
                  <a:pt x="819" y="393"/>
                </a:lnTo>
                <a:lnTo>
                  <a:pt x="809" y="394"/>
                </a:lnTo>
                <a:lnTo>
                  <a:pt x="798" y="394"/>
                </a:lnTo>
                <a:lnTo>
                  <a:pt x="547" y="394"/>
                </a:lnTo>
                <a:lnTo>
                  <a:pt x="547" y="396"/>
                </a:lnTo>
                <a:lnTo>
                  <a:pt x="0" y="396"/>
                </a:lnTo>
                <a:lnTo>
                  <a:pt x="0" y="1199"/>
                </a:lnTo>
                <a:lnTo>
                  <a:pt x="0" y="1199"/>
                </a:lnTo>
                <a:lnTo>
                  <a:pt x="0" y="1209"/>
                </a:lnTo>
                <a:lnTo>
                  <a:pt x="1" y="1219"/>
                </a:lnTo>
                <a:lnTo>
                  <a:pt x="4" y="1228"/>
                </a:lnTo>
                <a:lnTo>
                  <a:pt x="9" y="1236"/>
                </a:lnTo>
                <a:lnTo>
                  <a:pt x="13" y="1242"/>
                </a:lnTo>
                <a:lnTo>
                  <a:pt x="18" y="1246"/>
                </a:lnTo>
                <a:lnTo>
                  <a:pt x="24" y="1249"/>
                </a:lnTo>
                <a:lnTo>
                  <a:pt x="30" y="1251"/>
                </a:lnTo>
                <a:lnTo>
                  <a:pt x="36" y="1251"/>
                </a:lnTo>
                <a:lnTo>
                  <a:pt x="43" y="1249"/>
                </a:lnTo>
                <a:lnTo>
                  <a:pt x="49" y="1246"/>
                </a:lnTo>
                <a:lnTo>
                  <a:pt x="57" y="1242"/>
                </a:lnTo>
                <a:lnTo>
                  <a:pt x="63" y="1236"/>
                </a:lnTo>
                <a:lnTo>
                  <a:pt x="70" y="1228"/>
                </a:lnTo>
                <a:lnTo>
                  <a:pt x="76" y="1219"/>
                </a:lnTo>
                <a:lnTo>
                  <a:pt x="81" y="1211"/>
                </a:lnTo>
                <a:lnTo>
                  <a:pt x="81" y="1211"/>
                </a:lnTo>
                <a:lnTo>
                  <a:pt x="88" y="1197"/>
                </a:lnTo>
                <a:lnTo>
                  <a:pt x="99" y="1185"/>
                </a:lnTo>
                <a:lnTo>
                  <a:pt x="112" y="1170"/>
                </a:lnTo>
                <a:lnTo>
                  <a:pt x="121" y="1163"/>
                </a:lnTo>
                <a:lnTo>
                  <a:pt x="130" y="1155"/>
                </a:lnTo>
                <a:lnTo>
                  <a:pt x="140" y="1148"/>
                </a:lnTo>
                <a:lnTo>
                  <a:pt x="152" y="1142"/>
                </a:lnTo>
                <a:lnTo>
                  <a:pt x="164" y="1137"/>
                </a:lnTo>
                <a:lnTo>
                  <a:pt x="179" y="1133"/>
                </a:lnTo>
                <a:lnTo>
                  <a:pt x="194" y="1130"/>
                </a:lnTo>
                <a:lnTo>
                  <a:pt x="211" y="1130"/>
                </a:lnTo>
                <a:lnTo>
                  <a:pt x="211" y="1130"/>
                </a:lnTo>
                <a:lnTo>
                  <a:pt x="229" y="1131"/>
                </a:lnTo>
                <a:lnTo>
                  <a:pt x="248" y="1134"/>
                </a:lnTo>
                <a:lnTo>
                  <a:pt x="265" y="1140"/>
                </a:lnTo>
                <a:lnTo>
                  <a:pt x="282" y="1148"/>
                </a:lnTo>
                <a:lnTo>
                  <a:pt x="299" y="1157"/>
                </a:lnTo>
                <a:lnTo>
                  <a:pt x="314" y="1169"/>
                </a:lnTo>
                <a:lnTo>
                  <a:pt x="327" y="1182"/>
                </a:lnTo>
                <a:lnTo>
                  <a:pt x="341" y="1197"/>
                </a:lnTo>
                <a:lnTo>
                  <a:pt x="353" y="1214"/>
                </a:lnTo>
                <a:lnTo>
                  <a:pt x="363" y="1230"/>
                </a:lnTo>
                <a:lnTo>
                  <a:pt x="372" y="1249"/>
                </a:lnTo>
                <a:lnTo>
                  <a:pt x="380" y="1270"/>
                </a:lnTo>
                <a:lnTo>
                  <a:pt x="387" y="1291"/>
                </a:lnTo>
                <a:lnTo>
                  <a:pt x="392" y="1312"/>
                </a:lnTo>
                <a:lnTo>
                  <a:pt x="393" y="1336"/>
                </a:lnTo>
                <a:lnTo>
                  <a:pt x="395" y="1359"/>
                </a:lnTo>
                <a:lnTo>
                  <a:pt x="395" y="1359"/>
                </a:lnTo>
                <a:lnTo>
                  <a:pt x="393" y="1382"/>
                </a:lnTo>
                <a:lnTo>
                  <a:pt x="392" y="1405"/>
                </a:lnTo>
                <a:lnTo>
                  <a:pt x="387" y="1427"/>
                </a:lnTo>
                <a:lnTo>
                  <a:pt x="380" y="1448"/>
                </a:lnTo>
                <a:lnTo>
                  <a:pt x="372" y="1468"/>
                </a:lnTo>
                <a:lnTo>
                  <a:pt x="363" y="1487"/>
                </a:lnTo>
                <a:lnTo>
                  <a:pt x="353" y="1505"/>
                </a:lnTo>
                <a:lnTo>
                  <a:pt x="341" y="1521"/>
                </a:lnTo>
                <a:lnTo>
                  <a:pt x="327" y="1536"/>
                </a:lnTo>
                <a:lnTo>
                  <a:pt x="314" y="1548"/>
                </a:lnTo>
                <a:lnTo>
                  <a:pt x="299" y="1560"/>
                </a:lnTo>
                <a:lnTo>
                  <a:pt x="282" y="1571"/>
                </a:lnTo>
                <a:lnTo>
                  <a:pt x="265" y="1578"/>
                </a:lnTo>
                <a:lnTo>
                  <a:pt x="248" y="1584"/>
                </a:lnTo>
                <a:lnTo>
                  <a:pt x="229" y="1587"/>
                </a:lnTo>
                <a:lnTo>
                  <a:pt x="211" y="1589"/>
                </a:lnTo>
                <a:lnTo>
                  <a:pt x="211" y="1589"/>
                </a:lnTo>
                <a:close/>
              </a:path>
            </a:pathLst>
          </a:custGeom>
          <a:solidFill>
            <a:srgbClr val="4EFB25"/>
          </a:solidFill>
          <a:ln w="28575">
            <a:solidFill>
              <a:schemeClr val="bg1">
                <a:lumMod val="50000"/>
              </a:schemeClr>
            </a:solidFill>
            <a:prstDash val="solid"/>
            <a:round/>
            <a:headEnd/>
            <a:tailEnd/>
          </a:ln>
        </p:spPr>
        <p:txBody>
          <a:bodyPr lIns="324000" tIns="288000" anchor="ctr"/>
          <a:lstStyle/>
          <a:p>
            <a:pPr algn="ctr">
              <a:defRPr/>
            </a:pPr>
            <a:r>
              <a:rPr lang="en-US" sz="4000" b="1" dirty="0" smtClean="0">
                <a:solidFill>
                  <a:prstClr val="black"/>
                </a:solidFill>
              </a:rPr>
              <a:t>Across Strands</a:t>
            </a:r>
            <a:endParaRPr lang="en-GB" sz="4000" b="1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547" y="-243408"/>
            <a:ext cx="7772400" cy="1143000"/>
          </a:xfrm>
        </p:spPr>
        <p:txBody>
          <a:bodyPr>
            <a:normAutofit/>
          </a:bodyPr>
          <a:lstStyle/>
          <a:p>
            <a:r>
              <a:rPr lang="en-GB" dirty="0">
                <a:ea typeface="Times New Roman" pitchFamily="18" charset="0"/>
                <a:cs typeface="Arial" pitchFamily="34" charset="0"/>
              </a:rPr>
              <a:t>Connections in Mathematics 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1752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Surface Area of a cube using nets</a:t>
            </a:r>
            <a:endParaRPr lang="en-IE" dirty="0"/>
          </a:p>
        </p:txBody>
      </p:sp>
      <p:pic>
        <p:nvPicPr>
          <p:cNvPr id="17414" name="Picture 6" descr="http://t1.gstatic.com/images?q=tbn:ANd9GcQKegjts0aznsZ86D2AThJ1c01nP6Dc8xqaDtAiY8Gk9LSeddz7w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895" y="386671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576435" y="1257310"/>
            <a:ext cx="11073160" cy="4752528"/>
            <a:chOff x="403313" y="1933947"/>
            <a:chExt cx="9842153" cy="4500628"/>
          </a:xfrm>
        </p:grpSpPr>
        <p:pic>
          <p:nvPicPr>
            <p:cNvPr id="17426" name="Picture 18" descr="http://t3.gstatic.com/images?q=tbn:ANd9GcRlhEYg0WrnMjhNVn7KPtuyt4ghxJjA19rVSkPI2CdQKn-_17-Nhw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313" y="1933947"/>
              <a:ext cx="4500628" cy="4500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29" name="Picture 21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274136" y="2885581"/>
              <a:ext cx="971330" cy="94888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AutoShape 23" descr="data:image/jpeg;base64,/9j/4AAQSkZJRgABAQAAAQABAAD/2wCEAAkGBhQSERUTExQWFRUVGBoYGBgYFhwYGBgYGBocFxgaGBkYHCYeFxokGhgYHy8gJCcpLCwsFx4xNTAqNSYrLCkBCQoKDgwOGg8PGjUkHyUsLSwsKjQqLiwsNCkvLywsLCwsLCwsLDUsLCktLCwtLCwsLCwsLCwsLCwpLCwsLCwsLP/AABEIANsA5gMBIgACEQEDEQH/xAAaAAADAQEBAQAAAAAAAAAAAAADBAUCBgAB/8QAPRAAAgECBAMFBQYFBQADAQAAAQIRAAMEEiExBUFRImFxgZETMqGxwQYjQnLR8DNSYpLhFBWCsvFjk9JT/8QAGQEAAwEBAQAAAAAAAAAAAAAAAgMEAQUA/8QALxEAAgIBAwIEBQQDAQEAAAAAAQIAEQMSITEEQRMiYYFRcZGh8BQyscFC0fHhI//aAAwDAQACEQMRAD8An8V0CzOQXAbn5ADuOmbKT4U4mIGWQVII3nTyNHOe5J3ga9wFJnCJM5FnrlFVASAsKAMVxTC/CLqkgs34YUhgFP4iSBqKpI0GSJHSipgHKqyiQdB3axrQ/ZHOyDUqYMa614EfHeYwahttNNeMnLoDy5RyoKu4eI7MTmB1npHprTBACkGcwPlHMeNK8PxucZikQSCpkHTr5QfOvWOJoDUWqx/Fxtb5yleR18+ooCIBsI8BRr9wFiQIHIdKyiE7CdJoxXMUbJrmZxGEZLnvgrEFQJ8DO4PdT/DgrK6NMAZxG+m8UjeBVA7AhS2UHvM/pWrNwgypg/uaErYIBjdZDAkbfLt/cq3WVmtXRoCYMnbL1/fSl8XxAOdRqD2WGmnf1pT2TRmgx1jSsChXGJ5srH3hMTeLsWIAJ6UJmnfWi3bDL7wietZFolSwEhYnummigIo6id+Yd0tCILHSeUyeXlSdy6FEmYkDadSYG1FuIVVWOgckDy+lba9KxA8Y18KwcbGFtfmEGKYay6qGHu7gg7H6Gp2B9p2jcjVpUAzCwNKpLh3ZRGo1jX18K9di5pTSSOflBLiCM3VgQfPei28UUCjLoGz+P+KWNGWy7LI1VTG+091aQO8FS3aO2eMBQ0LLMxOuw6eNDtcSggAErqX01YneksVb9mwRokia1ZulTKmDt60HhqRYjPFcGjPoeFZIO4PhE/rUr2mW6xfSQoQnaANRPIzJ86rsr226H9aFew5gFho3XWiqCCRYMUu41QACRp01Jnw1NLYe0S5uMMumVRzAmST3k8u6nrdkSIAE9BTV7hboHLAQgmZ38K8SByZoBI8ogLF0AGVBkaHoetZNwkQSYHwr7btEjMB2Rz5UHimJyKGRC2wI3jqdK8SBvMRGchR/qZw154OYZTOkHQjka+01h7wGpQNO016vbjtf0mmibuvTeJ4fFI5IRwSN4Oo8RVDAcP8AaN0Ubn6Cp+Hwy25yiMxJPUk10PBL4KlQNRr48v0pLsypfeORMbZaXj1mLz5blq2g7IaT6H9a+cT4RBN60SHGpHJuvga9kPt7fiZ/tNVcTdCIzHZQTUKMwNidTLjXSB6Tk7T5gD1rWOxKW0zEmFGs8zyAryATOsEzHjX3F4dWkMoIOuVhPzrpG62nEXSD5uPvM2GLhTEFgNOcnlVdsItperkeQ7hSODvBHDETFUuLCp+oZgAJd0KIzFobDYRLuHQMJBAPn1HrUa8jWGa0TKuJVuZA5eNX+EH7i3+UVH49iA91Uj+HrPiNqXgJ1V2jerUUW7xe0ze6JhuXU0jxPBO4Cq+QhpmJ225jnR7uMFvLJILGBAJJPlQLN+4bjhkAUbNO+0ac/HuqtqPlMgxDIv8A9B23F18tr5lDD2musqkyYAJ7gKtX8Mtq2Qo33PM+NS+FYkJcGm/Z8JI1qtxAaGdoqbqCRt2lnRKp8x5gsPw5buGtq06KCCDqD1qJ7IpcNt+XMc1POum4YPuU/KK57iWL9peOghOyCOfj++de6cm67T3WKvPeYcCTlMjrWSaStpccuLkKp0TKdeszv0+NHw1oooUsWI5nc1YrE9pBkQKOd/gP9+kewGCN1o2A3P750zxbD5EypoBv1J7+ta4JiobJpDc+c8q3xcdlu4VH1LNddp0ugRa1DmM8Q4Qt5ZOjxoa5dRcD5ZAyEhpGp6QdhXaPcypJ5CfhXKLd9q5cwCfIac6PpySKPET1QCmwN5jE4oKMztAnc163dDAFTIPMVi9ZS6sHtKT8j/ijWwBGmg5DpVW9+khOjR31Xv8ACv8Acr8O4WAouP4gfU0fAfeG7nHZJAHhFGa+HtggaHl0oHBRAfvb6VzXZi287WHGi4/LJnEuHew90k22O38p5eVBsqs9rbnG9VvtBiRkFsiS/wAI51Jw/MZSTBju76uxMSlmcvqFVclCI8T4oltoAJnUDmB316itZWZgTtMaxXq0rkJ2P2h48vTBQHQk/Op9tQCCwkcx17q3axGR8ySOgOvl30S1YUsQTOUkGOoMfSqmFtouwEj1ip2zoPWHj6TKdzt/MFbul7ltiuUyZHlvrSXF+IPcZrZGVFbzaNj4c6oux9tb8T8jVJ7IbcA+IqZHCtdS7NjZkCgzk1NbuXCxkmT1roLvBrZ5EeBqTxDAi2yiZzT46R+tWfqEO85v6PLdCCbDqN3kZZ7P83TXbxotrGFlyHUAaHmO7wpnD4Bek+Na4iQqaCAPKk5MysK5lmDpXRwbqZOOe1hrRRZJEdQvfU3C5cxa5mYnUxzJ7+QrouEmbNv8tFu4C226j5fKhx5FUURN6jCztYPtOWZR+lbs3MrAxMVbucBU+6SPjUnC21ZmEnssynlqpKn5VT46VI16TMTtBG4MoGUac+fnVPC4m4ylWWRB7RHoJ50WyiprCjvP6mmcQ3ZOvKkZMwYVUrw9M2NgS3tEcRirq2bYtr7y6tE5fSpFlcvee8TJ75rrMB/CTwFEewrbgHxFZjzBBVTM+A5Gu5x/sgbouESQCI2EHuFabWulfg9s/hjwNQsHdRmYR7pIk67H0p46hB2iP0eZ+/EG92SMoggDaZJHOn/bs9tvaDlE7E01YQcqV4kdGA6UjJmDiqlfT9Kcb3q9oLjeIuMfZ7JA1jfTrSC2lIymQu2m8d1dgiyAD0pe/wAJttyjw0/xTMeZVGkiT5endm1AzlxYVIS3OVRAneBRUdQCCCSdjMR+tO8R4V7JS+aVEeOpgfOsYXDJAJ1567U3xsYXmJHTZnYkj3mcBi3WQoLA7j97U7hrjW0usFzGZA66UwpXL2QI5RtXuFfj/N9KkyOHa6nQw4mx4ytznb15nYu/vbRyA6CtWrrLqCRXVXMMje8oPlrSV3gls7SP331UudKoiQP0uS9QNyEiTzAr1EWyCWG+UkehivVp6hJ4dDlrgfWJsHYu05Qxlsump7zr1q9w3Ai3aGnabtE8+6T4VN4fhs7gchqfKr2KOlS5qXyiU9MXc6mMRU/fJ4/Q1Uv2QylTswipdpfvk8/kasKKnEteccHvWnZBdcFTsTmUjkQGmvuJxN24wZmWVEAgfTrVf7SYSMt9RJQ9ofzJUMKxfMH7BHuxz11n0q5NLi6nLfXjYjVX1jOBwr3HCtccjc6wIG+3pVTHbRsBoPCjcIwuVMx3b5Das4yCp86nzsC1DtLekUhdTcmN8K/gpPSp/wBpMM2UXUZlK+9lJEr106U/wk/cp4fWm8gIIOoOlLVtJuMyLqsTmLGNxKpnFzMsx2lB+WtIqzyRnCliWhdzJlj6n41riOEe0z21MEibZO3gdOVeThstbZyHuAEDKIGp6GYNXAKdwJzdTKPM1ene+3te0e4RwwO2ZyWC/wAxJk8hrVjFmAaLhbAtoFHLfvPOg4ttKkyvqbaX9OhRd+YzgP4SflFS/tLgTAvLIK6NlJBy9dOlVsEZtp3qPlTDoCCDqCKFW0m5uRdYInI4e/fAlbrEf1drfbehWOGnM4L5YlidgTPUeNY4hhntu1tTB0KEjdZ1HjFOYPC+0cLy3PhXQpTvOZbrQvvVX+fgMocC4eFBuHdtATvHXXr9KxxTn4H/ABVmABpsKjcWbQioHbUbnWwJoAEtWth4CoH2isPbcXUdlB0aCdDyMbV0FgaDwFDxuFFxGQ7Ef+VqNpazF5E1KQJy13G3WQozhlMbjXQzuK9huHm5cVXJI0Pdl32H71pXD4QozhixaQCCdo2jurpOC4WFLndtvAVY+lV1VIELs+jUSPz/AJDYhQAY06VjhI7J8fpWsUazwoQrfm+gqHvOr/jA8fwJe3mWcyaiDBI5jT96VDw/Ebyjs3SR0btfPWuwArlMfhvY3WWOy5zIenVapwsD5SJB1CsPOpqIjOJh4kkmBzOpr1ew+FbLDtnM7xFeqoItftkjZWBI136/9nTcHwuS2JgsdyNdtKJijFc3hc9ublpoGmZSey3l17xVfBcXF4hGUq/qp6wf1rn5cbWTzL8GZKA4nsOfvk8/katrUm/lS7bJ5kgekfUU7jMWLSM7TC6mN+lJoyp3EYdQQQdQa5vC8HK3jbIOQdoHllPLxmvX/tDef+GgQdW1b02pYYm8vaF5iTyMEf27CqseN1BkGbLiYi50188qmY2cpoSccdIF63yBleh/pP60y9wMuZdiJ1EH0qdkK8y7FlVuIzwk/cp5/M1QFSuB4lWtgLPZ+pJoXE+P+yf2apmaJ3gRWhCTUFsijzXtGuNcN9qmnvrqp7+lK8Bwsj2jCDsB0I0NS7nELtwgPcyA/hTTTn3mhthChDI7pOoIbf8AMNjVS43C6bkD5cZcPU6m8daUxvuk1MscavLo+W4P7W+GnwquWzWwxBUETHMDflU742TmXYs6PxGeGn7q3+VflTIakuHXA1pSp0iPTSpGM4/cztbtqoynLmOuvcKxcZY0Jj5VUajKHG8B7RJEBk1U/TzrfB8OFSeban9K56DcYe1uEjnyA8AK+YXCtJ9kWUjXsnceHOqvCbTpuReOhfVU6u8+1SOJ3NOlY4bxO6XCMA88/dI6noaY+0CqqAkakhRr1qZsbA6ZfizoRq7S1ZPZHgK+tS2GvfdBh/LPoKgnjF68YDLaBnXnp31q4i1wHzKoHrHuJ8ODXEaQCTDSYkfrVcKAIGwri3sTMy08zzp/D8Qu2IUn2iRtMsB4/rVD4W0gXJMedNRNVKmJG9e4R7h/Ma3YureXMsxtBEV84bdWXUHVW1+X0qXSbnQ1qVj1T+L8P9rbIHvDVT3ivnE+MiyQoQsxEjkPM1ExHEL9zdsinkm/mxpuPExNiTZcyKNJlHguClc7rqdII2616p1vG3k7K3M4H8wzeh3r1NdMhN3EY8mFVqoK5cX8AgdWgn0AgfGnuDYaGzmAIMSddaQvuWMlQPARSpwK9Io9NrQk4em1Ece0qcdvzftgH3FLeZOn/WrWLRbtpkkdtSN+orl/YIoGUyTv3dBrQbqqWAKEzPa5COtLOIaRvxGjOdR259Y1ZxBtE23UZiIBmZHVSKySIO+bkeQ8aEmHUGYFMteUtJWB0Bjbxp9SUkHiK4A3Lig3IDneWgeOtXMVcUWoDocqfzCSQOVR7ig8qSt4q211rYHaXcxptJ15HxpboDQJlOLIbZkX1PoJe+zN0IpDEDQbmOvXxr5xkAXVvqVcKsFQwJ8Y5+FJLbB0bb1rN3B25hQCOsRNacfm1QBn8mkiZWyjOLsaxAMmAOgGwp23ZUnVoESTHPpHOh2QkQZG+2vhArIOtNr4RBa6veLYrHpbbLJJ6AS3dIHu+dOYj7SubJVbGUZCsvdQHaPdUsfKo2DZUXLegOWJZm2ck+8Dtr05U6vs+WX1FLK66syhXGKwov1jWA+0F2zbCnD5h/TeSf7Xy/OlzxC29xrikozQxS4MrAgfhM5X25GvuIv2oEsO/MQNe7Wof2gxltrRS32nJUqUE5crAkk7bSNOtCVCEuDGK5ygYyvvLGJ9o1xGDAjXPJ3Bj5U46FI11I5HkeVTeG8QDIgMh4AIKkaxryimr94J72gHODHrTNSjvEFMjbBeO9Snwu7aRs73EB1gT86zx3GpcNsIwYAkmDMdKV4bhDfkosAaSwy6wDoCJ2IMxzpu9Yw9gTeujwXs/I5vj5UhnQNqu5VjxZCmiq/mUcBjFFoKT2oPZGrRJ5DWp1jgrCcxCrJgtoY7wP1oa/aK0BFg2kHXOgPjE/OlMVincSHRzI3cRE6xB00mhXVuQajHVdkK3XsJRum0PxNcjYbKPWlWOYwAB3D6k7161fyg6KZ0k6/WgPbDaGDVSqB3kDuT2r2nS8OQW7cFhOpMGpP2exHbLHTPmPqZqfZwCTqco67/ACojKNhty8KEYub7w2z7LQ4lXj+Gz5XQqWSZEiSDG3fpUsY0OgAA7M7b989+lK2ratPYKwY15xzEcqZw5CbKD8taJE0j4wczhmNij9YHH3rigGxo2zTr5/KvlNI6jdZPjXyvMlnvDxZ9C1S+4iQw4OkLryCgUxZweVvZxk1jbaafxOGEKZBZCFePhPyrPE8SjEnZlMA7hh9KQpH+Im5Ax3doS5wcKyAtIYxtB8qHe4eq3MmY6jsnoTsGoV7iE3Rc1IBBgn1il7V3K4beDPprRKHPJ7QGOMHYd/tCYi2qmAZI3PKe7upm7wuLYfMNQDB7+Q60iTJqnf4ij5RljKRqeQHSKJtQqveCmg3ftF14WxdlUglYnkNawnDXJIAEg6iQP/acw2PUFyTBdjr0EGD60rhmh2JYe62s7kgisBfeaVx7V/Mz/om7veC7jc8q1/oHylgJAJB8t6YwGKVUEwT7Qb8hA7XlTFriCotzUEl2yjrOx8K8XcHYTVx4yLJiKYI+zFzdZ1GxjrX26i+zzLOrQZ3Gmgnvn4URMcQUVNQBBU6Bid/ianY29cTsqs5mhhm0Ubyd9q2z3maVOy/h+c2AOe3Oh3cHb1lB/TKjXxoeIunMiKcpYMxI94KmUQvQksNeQHfX1+GWwAxCEnr2m6SSaZdmLA0iyYK9hwB2LaEzzAAjmaZW4qA5so03JygHqKjcbwAyKLRKOWUDKxWQT2pAPISfKnsJwxEjTM38zHM3qaHe6jDp0Ak/H5/z/UYGNU+6Gf8AKIH9zQPSaO62yyt7JSy+6W1Ck84HvHoTtyArANH/ANQCoVuQMR1PXrXmS+d4KZdP7NopxDEEoc950XnlMSTpqQJ6DU1Is8EsO0jO2khyZBnT3jvqPhV3GYUQVaCGGo33GopfC4YWwQCSCZE8hAAA7gBQ+ECRQFR69QVQ2Tq+0+WuFImuRddpHKmGsiPcSPy6Vq5fLGWMnb0r5movBT4RZ6vLf7jMpbA2VP7RWxhc8nKDl12GnfFUcBZWA4IGWQ+bUQdoolkewa4dxAy94J0oPKp8o3hk5HALttFuH8P9rPaiO6mLHCVOcFoKGJ5bTrQBilRmKSAy/wBpP0pcYnsFepBmelMpzwYoHGoFizv/AOQ9nDIy5s0Zfe7+mXxoeFsB3C7A0Jb8KVjcgz4T+tFwGLFt8xBOnKiNgH7RYKkrfvGG4T28gYHSfprXq3Y4qgdnjLIAjeepr1JL5B2lK48J3v7yVcul2kmJieQ86UxeGJdcrkBTOgjN0BnlvTKXSu1esqp94keAn61pEUrG7HM1YwTMJGg6n6UW5wtwgdYYETA3jw50/iVgBQYAECnOGH7m3+UfKpT1DXtOh+jQJvzOYt3J2optmJ5Gj49LS3WVQcx1bpr0pHF4xbYBadTAgE6nlpVYexqnOOI69A3MYeyVgnnqPDrWVBJgCTX1WmN4+XOqfD7KgFgZO2oiPjXnfQtmexYvEfSIkuBcmAJMTEiaDZYFoaVI3BGo8qqcI/jN+U/NYrXHcAhK3C4Rhpr+LoNKRj6gk0ZZn6NUFrJ0gQRM8/HlFYisYh8qkgZiBoJifM7VnC3SyKxEEgEjeD0qoEXUgKnTq7cTGKweeDJVl1VhyncEbEHpWLWHxDHKpQnuRv8A9QKfUZj2mjYag/SrNqyLaAAzOpbrSsuQIPWP6fGchrt7Tn/9le3944Zz/NoYHcF90fs0HD3WOYsAoB7MGZEbn98q6vhDk2gT/M//AGNRuIcMVHYZlyv+DmJ30HKgx5dRox+fAEvv/XyiNm4HAZSCDsRRVSSB1rNu0FGVQABsAIFFd9oER069aqF1vIG02dPH3gMajqDlXtjk2nPn5Vu3YYicp74BI9abwtgXHAZzPQySfPlT3FrpVCq6ADTkKRkzaDK8HT+MK4Hx7yOzKoIYMH79BXwCuj4jgVu24bSBIPMVz/s1GgfPHOOlHjy64nPh8OZw+NIZ0CmCokn3TPId4o+WVJLbaAan/wAFCFEa8SADsO79zTKiiwPaJYbDMrMSxbO0gch0A+FVLfCGJAJCk8t+/WmOE2kzTJLATBECms/3qeJ/6mpsmUodKy7D04zefJ+fSQsdhmtGHGh2Ybf4oQEmun4naRrbe090CT1010rmGZd0mOU7/Cm4shcbyfPhGM7cTTWyDHMV6kv9xTOU7RZd4Un416maxAOFh2hrt7KV7LHMY0Exzk67UPBW7ksGhu1CQNSO+NOcbcqaVQRzzchFN4fhN06js95MH9aQxA3JjUsrpC89/wA4jXt1dQNnGhHPSjWMalqwhdo7MDqY00HOhLwzIc7MWb9+tY/2kXrdszBUGOY1P+KiITVztOkDk8LcbyVYuB7jXbkgMZgbwNhW0ZGuFc0RB13AMwTHgaau8FuDaG8D+tJvgGVixQgkAE67Dbu5mrQy/wCJnMKtvqEIZUTAhpAn08qPw6+ASrGA3PlI/wDaDYwDuYHxNOjgUCWf0H1NY7oRRMLFjyq4ZRCcMgXn20TUz1IifSkuN44XnVUMqmpPIt0HWqGEwqlnSOzkA74k86y/2dgdhvI/qKmwlAbJl/VeIwpROfVXZri3ADbbResEQQaYwWGRAEHZUeZ7/E07d4XcXdZ8NaWyEmIM9KtXTyDOY7P+0ihtt2sbX85oOsMIJPI9PKq+Buh7QWe0oiPlU61wm43KPExTlrg5SHZvd1gd3eaVmKFauN6cZVewsa4fdCWpYgAFpJ05mobY3Pde5AIIhZHIbGKpf7Z7eyoJIgsfjzoD8BuLtBHcf1pWDQOTKer8QmlG0nG+M2WRmImJ1jrFFQawTHUnlWX4eUcuUIYiJjl+/lWyHc7Fj1j51YDOcyjtc+4fEZHB6H4VS4y4KZhqpjUeNJ2uDXG5BfE0TF4D2dppaZIMDlFS9QVYWDvL+iDq1EbGUuLY5bdoydSIA566VzeFQgAVZx3Ai7m4G1I2P60newV1YkGBtGselMwFQOd4nqQ7HcbQNwjSPPTnSWJvOwYWwVZSNWAysOceVMT1oow5YwgLeVObiiZPjNGwL/Ph3jHC8QUOYjT3WIGmv/lU84NxCpBBJ2/KaSscJuRBbKp3G/w2pi1hxbe2o11O/wCU1JmKncHedHpQ62CNoHj3ExkNpDLNo0fhHOe+p1s2whBnNyPIAU/c+zkSUYakmD367ilb3CLgmVkd2tPxFAtAyXOMhayu0FYyFcwI1jbmCJmvUJcIVAUKQANBHKvU3UO5iDjY/tU1GnxqLdchhlkRl5iOUU5a47nYLbtsZ5t2RHM9am27SwxO4iB15fCqnB7ACl5BY6R0H+ahbEqAk7zoJ1D5WCjaGxl/lRuGH7pfD60niRI8aY4MfuU8/wDsall7DyzPEuLiyyhkYhtiscuUEikOK8aS5ZdVLBiBAKkcxzHdTn2ishrW4DAyniOXpUZU7OYxy0qnHjV1syHLmfG+0ZwXF1QaK7GI2gepNUf9Y7W8zJlnYTm06nQR4VC4Tbd8ouhVY+9B0jz592tX+IHQAbUOVVUCo7A75HOrt8JnhX8RzygU7jsUbdtnC5somJjTnyPKkeEt22HcPnVQrMzt9KSKj8l3tJOH+1Ns++rp4iR6rNIcU4ghxAdXBX2YBI6y3LedaFZtQWsrBAYlW6ryE92tDCiZirRgVpzv1boeJSwHGlnKqu5OgAGnqxFUcTenSleEZWZn0B2C9BRb43qfIoU0JZgc5BqMNwh5tf8AJv8Asa+Y/jIssodWhtiBPlG9e4R/CHi3/Y0PjmHD2jJgjVT3jl50KAEgGblJFkQlnjVm4IVxMbN2T6NFRfs/xJbafePGmx39KUVQw1GtDw9xGdkX3l30Oh8TpVR6dQdzJF6typpfnOpwfFUukhMxjc5SB6mleK9pf31p7DYYW7YUb7nvNS8dMd8/WpWq9pdis0TzLlR732jCXGR7bjKdxDCOR6/CrFRPtJgtry7ro3etFjCk0YnKWVbWaxfE7FxCVZS2mhENuJ3FYscatoI1Y9FFSwopk2FzKqnQgSTpvv6VV4CjkyL9WxFACWcFjjcUuUyjlJknrttQlabqT3/I0xcUKAq7UoBF634n/qajNXtOljBC78yuKk2vtKmuZXWDB0nUeBn4VYUVy/FLAF9ihBDCTHJtj607EoY0ZNndsa6hPmP4gjXswJK5ANAd5PdXqQ4oLiQLSq55ydBp49a9TDiQdjCx5crrepR6E0YfETEqI00nUT+lOcCtFiWIggRAMiT0PP8AzSFwQY6aeldBwyzltjqdT5/4r2ZqWR9Oup+ON4HELFNcJP3S/wDL/saxi1gEnYCfSvnBcTnsqQOuniZ+tQ6TVzqM447wH2jw2a2HG9sz5bGpKXRCmJjU9/6aV1NxAQQdiINcZdwpD5CxU2mnT8QOgBnlFVYG2qQdSg1ao5at57gA2J9B/wCVdxljTTlSXAsNqXPLQfX999V3WRQ52tq+EPpF0rq+MncIX7x+8D5mqzpIIOxEVIwmJAxBt/0jXv3j0qtmpJBErLqxNTjbdsqzWzuhI8uXwrFnG5ndMjDL+I+6eYg+Bqtx1DbvLdX8QynSdeR17qUZhHPNPlFdFGLAGcfIqoWBHyjfBcPmfNyX5nb61RxnOicNw2S2BzOp8TWcShNR5m1NOl0qaFAM+cHSLYH9TfFiaW+0tk5FcfgOvgaa4TcX2fZMwzDzmaav2w6lTsRFCp0NcPIBkUgd5zC3V5CZHPaeoighYnSJ1PfW8EwtsyOslJG/p4imrNlbjIoBn8Xhvp00ro6gN5xtJ4+0r8OtkWlnnr67UjjkMgDqPmKrvoKhcSxGXLG5OnrrXOou3znaUjElntOhUVA+0asHRpOU6RyBq7buSAeomleL4T2lpl5jUeIosZ0tF5V1pU53CsDHZJkbbEadKES2eIGWPMH6ii4dSbefbWN9ZpnhmHz3B0Gp8q6BIq5yQDqquZYsYbLbUc4k+etCX+KnifkaoOJFTsRiBbu2geZPkIIn1Nc6ixnaVlRd5Xrk8ZYFrEEEdlu0PA7geddXmqN9pLEoLg3Qyfynf6UzC2lojqE1p8pPw99ROZd9ZHyr1IWEIkli2YlhMaTyEcq9V2kHczmFyuw39oTBqGZcxgGJmulOJQfjUf8AIVxVq37UB2JytqqAwAvLNGrGN+VMf7bbUaYXDR1ayCT5nepMqF6IleF1x2DLf2hxg9kFUglzGh5c6HwS/lbLyYfEbVCbhVstm9laQj/+S5PPQzNDv33wwF0MWtqVzBjLLJCgq251IkGd968E0oQZ5nD5QVM74VzfH8vtkZWBb3XA1MciaNb4piHBK+zganTkfE0jZw4IYkop3gCJPOKHFiKtZh5systCdJgCuQBCDA/cjlR7j5VJPITXM4fGm3qoWerT9DpWzxO9fUoigqw95QYjuZjlPrQvio7naHizaloDeK4XEHP7TmWzeX/ldejSARzrn7fCQgBuuqDoDJ9THyNEucRtgQoZ4EdonL6bfCtyEZKCwcSnFZyGrj3Gba3LTLIzDUa6yKjcLKllzmAN56jlXy7jrjaSAvRdKFT8WNlUgyfPlRmBWdcGnakON4v2doxudB51Js8We2IVVjvJpfHY17xUuAAmuh5+dJGAht+I9upBXbmPcAvZDkOzD4ir5rjMPxAXIZTOUwDtt0qld45cIIyLB7yD/iiyYy51LBx5fCtH2Ig/tBbVbyupEkZWAOvcae4EF1MjNsBzioVhIM5R6k/E60zaxGVs2UE7gTAp2g6NMR4o8TXU6q4JBrlcbczXj0TTz50432guR/DX+4/pSWGYop0BLbk6xPT98qXhxFTZjs+dWXSpl/g97Nbj+Ux9RT01zODxr25yqGnrMaeFYxvE3urlZAB3OR/7QvhJfbiFj6hQgvmYxFsJedVIKk5hBkCdxVngoUKWJEnv2Fc7eMZUSFLTrGwWJgbE6jevW+GoTrbF0/8AyS/w2p7KSukSdGVXDmdmMQu2ZfUVzGOv57ztyXsjy3+NLvhbZ0OGw3/1a+VLpw1VEIWQ/wBJ0/tMr8KDDjZTZjeozI60D9p2fD8Rntg89j4ii4gLlOcgKRBnQQa4/hPH7iNcswudYOoMMp2YCdOhHdT2Pv3XCi6LZG4018d9KDwrbbiMGcKtNzX59YDhllJZXbsqSFI5idD6V6vX7eWIIOnI7d1eqvRfeQeJRrSJP/0RXW20BtYIlfLmPLSs43Du6G26iD0cjYzoCulP3yygKTtrHSdfWl7+IA1dgOhYxt0mkUCPSNDsrWOR9YEF1AVbagDQduAB5LQcbwq5fQq75UkEhFmY2zFu/XlTeG4nbDe8jT+EnevtziKDszrzVe0TuR2Rt5wO+vGqozVLXYG/58ZjA4ZrZAe4bijcFQCdNO0vTwO1UfYMx7FtVT8Ts5bLHIKAJbunTn0My8926SSfZA/yxnPmNE8te+mCJABJIGgBOgHco0+FCVZuNoauim239hCYrH4bDtmYNdIXQRm7R12HZUiAJjmanN9ssRdbs2iidJhj5lTHpVG4oGgMisRQfp73uNXrQu2n7xW3fd9RaJ7y8n4itjENrNtxHcNfDWmiRpAjTXXnXvaHqfU0wJkA2P2i2y4GNsp+sSTjy29SrCQRqmbTntJFfMLxa3c0Usf+DD1kaUz/AKdSfdE+FHw2GzME0E/SjGobtUW5xNsgP1mMwjv60rdw2ZgxYxBBXQqQd5EfuKtXOEi2yljmUkA8jrWuJYdLWUqBM7HUEd4NZ4itQ5nlx5EtuK/uRrGHVBCKFG8DQUWnsZdUIMgj2mp8tIHdNY4UC11QeU/AGiDUt1FlCXomyYCyyicwJ0MQYieffWAas8Sw4LIAkSwGbTXu0rGG4elx7mkAGBHnQjKK1GG2Br0iI4bJDZ50EiDv3UL2xAIGgMT5U2vD1LsmeCDppM8z4RQGwmjEMCFiSO/ajDKTFlWA+sBYxDgMpIgnYTt0Oup79KNawzNsCf8AGteOBcE9n3YmNYnUV9FxysScq/Ce+i2rywTZPmEUvWQ5yzDjUQe0OUgefOvlpby6gho56qfUSKcscNNt2cKFYgMW69PE1gXTJIJk7xpPpWDeExC0N/f8+MQFlvaG4UlogdsQPCRua2TdOgVF7yxb4AD50R8YgMF1B/MKYTHW8oJykDdgwEjlrsPGvUBxNLM1ah6DmS04JcS41z2rZ23lBEchHQVXwsZQHUu/UHKD0EaxS3+6lgQg9pmgFjoAB/Ud/Icq9hQ6nMbhzER2QAB1y8/OZodO1L/MMvveQ+1C5Qt4Cdbp9jIkKCGI/Mx0nuA869S9u0GPaaO8y1eoPDbux+8Z46HhB9orxXFZA7iCZAWdQWdgik9QC0nuFZw2CQauSzRq5Ekn5KO4aCmMXh1KgESGXUdah2ca4Vu17pIEwdu871mw3gqCwoe8a43YVrDqwEkQmn4/wx5/CaPw/ALaQKoA0EmOfOleE/eD2j9ptgTy8BsPKqVGovzRbkqPDhyFUke9poQeusil1xSo6gwSdlOkxXhXwoJmNRW1AUi94yrKQ0yCfd6eBpHD4XKznOzZjMGIXw0mjcqyK2hdz2sgEDvAYoTct/xBBOqxlJPJ9CdvDeqmEwvtAwB7Q1HQjnS9+6TEmYAA9KPwo/eAdQQfQ0BBAJEbrDlVI42+sav4QK9orEErsZGYHXWt47JnLoQGRu0Npg8p3pEXyLaidmJHdpQGMnWsCE8mebIBsBzvGeKYzO+jSo25UvisTnYtETWDWCKaqAcRTOWu+8bNi52RGwldtt5oKYhgSQSD151gsevd5UtxAwmmnaXbT8QrDsN4S+ZgBKacQfMGJkrtO3pW7HEioiJBJLa7zpHdSlO3LYNgNHaDRPdWMFHaeRmNkHjeBsYgKWP9JC+J0+RNM4HEqqBTlOdxIPIDn3VNNGv2wAI5iiKgwVcjcS7g8Qo9o7EAFzHeBoI60GyUKm3+K7LDoNyoPp8agjejYdZ3oPCA3uM/UE0K/DzG/bH2JWdmGk8o/WpE+0uMh91IkfzMwDa/0gEadZp/2YzMOgMeVSOIsUdWXQtoe8DaaOhAUkmu9UJUFlFAygDqIiOlSRw62+JZsoIUCdNM/wBTEfCs38Y8hc2h3jT4jWqlq0FEKIFbQb2niWx73uYe1ZBB1AgTHXwr111IWAQRodZnvrAr41HW8Te0+2sYrL2YOvvA9OVeoQQDYAeFerAPjCYi/Lx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4" name="AutoShape 25" descr="data:image/jpeg;base64,/9j/4AAQSkZJRgABAQAAAQABAAD/2wCEAAkGBhQSERUTExQWFRUVGBoYGBgYFhwYGBgYGBocFxgaGBkYHCYeFxokGhgYHy8gJCcpLCwsFx4xNTAqNSYrLCkBCQoKDgwOGg8PGjUkHyUsLSwsKjQqLiwsNCkvLywsLCwsLCwsLDUsLCktLCwtLCwsLCwsLCwsLCwpLCwsLCwsLP/AABEIANsA5gMBIgACEQEDEQH/xAAaAAADAQEBAQAAAAAAAAAAAAADBAUCBgAB/8QAPRAAAgECBAMFBQYFBQADAQAAAQIRAAMEEiExBUFRImFxgZETMqGxwQYjQnLR8DNSYpLhFBWCsvFjk9JT/8QAGQEAAwEBAQAAAAAAAAAAAAAAAgMEAQUA/8QALxEAAgIBAwIEBQQDAQEAAAAAAQIAEQMSITEEQRMiYYFRcZGh8BQyscFC0fHhI//aAAwDAQACEQMRAD8An8V0CzOQXAbn5ADuOmbKT4U4mIGWQVII3nTyNHOe5J3ga9wFJnCJM5FnrlFVASAsKAMVxTC/CLqkgs34YUhgFP4iSBqKpI0GSJHSipgHKqyiQdB3axrQ/ZHOyDUqYMa614EfHeYwahttNNeMnLoDy5RyoKu4eI7MTmB1npHprTBACkGcwPlHMeNK8PxucZikQSCpkHTr5QfOvWOJoDUWqx/Fxtb5yleR18+ooCIBsI8BRr9wFiQIHIdKyiE7CdJoxXMUbJrmZxGEZLnvgrEFQJ8DO4PdT/DgrK6NMAZxG+m8UjeBVA7AhS2UHvM/pWrNwgypg/uaErYIBjdZDAkbfLt/cq3WVmtXRoCYMnbL1/fSl8XxAOdRqD2WGmnf1pT2TRmgx1jSsChXGJ5srH3hMTeLsWIAJ6UJmnfWi3bDL7wietZFolSwEhYnummigIo6id+Yd0tCILHSeUyeXlSdy6FEmYkDadSYG1FuIVVWOgckDy+lba9KxA8Y18KwcbGFtfmEGKYay6qGHu7gg7H6Gp2B9p2jcjVpUAzCwNKpLh3ZRGo1jX18K9di5pTSSOflBLiCM3VgQfPei28UUCjLoGz+P+KWNGWy7LI1VTG+091aQO8FS3aO2eMBQ0LLMxOuw6eNDtcSggAErqX01YneksVb9mwRokia1ZulTKmDt60HhqRYjPFcGjPoeFZIO4PhE/rUr2mW6xfSQoQnaANRPIzJ86rsr226H9aFew5gFho3XWiqCCRYMUu41QACRp01Jnw1NLYe0S5uMMumVRzAmST3k8u6nrdkSIAE9BTV7hboHLAQgmZ38K8SByZoBI8ogLF0AGVBkaHoetZNwkQSYHwr7btEjMB2Rz5UHimJyKGRC2wI3jqdK8SBvMRGchR/qZw154OYZTOkHQjka+01h7wGpQNO016vbjtf0mmibuvTeJ4fFI5IRwSN4Oo8RVDAcP8AaN0Ubn6Cp+Hwy25yiMxJPUk10PBL4KlQNRr48v0pLsypfeORMbZaXj1mLz5blq2g7IaT6H9a+cT4RBN60SHGpHJuvga9kPt7fiZ/tNVcTdCIzHZQTUKMwNidTLjXSB6Tk7T5gD1rWOxKW0zEmFGs8zyAryATOsEzHjX3F4dWkMoIOuVhPzrpG62nEXSD5uPvM2GLhTEFgNOcnlVdsItperkeQ7hSODvBHDETFUuLCp+oZgAJd0KIzFobDYRLuHQMJBAPn1HrUa8jWGa0TKuJVuZA5eNX+EH7i3+UVH49iA91Uj+HrPiNqXgJ1V2jerUUW7xe0ze6JhuXU0jxPBO4Cq+QhpmJ225jnR7uMFvLJILGBAJJPlQLN+4bjhkAUbNO+0ac/HuqtqPlMgxDIv8A9B23F18tr5lDD2musqkyYAJ7gKtX8Mtq2Qo33PM+NS+FYkJcGm/Z8JI1qtxAaGdoqbqCRt2lnRKp8x5gsPw5buGtq06KCCDqD1qJ7IpcNt+XMc1POum4YPuU/KK57iWL9peOghOyCOfj++de6cm67T3WKvPeYcCTlMjrWSaStpccuLkKp0TKdeszv0+NHw1oooUsWI5nc1YrE9pBkQKOd/gP9+kewGCN1o2A3P750zxbD5EypoBv1J7+ta4JiobJpDc+c8q3xcdlu4VH1LNddp0ugRa1DmM8Q4Qt5ZOjxoa5dRcD5ZAyEhpGp6QdhXaPcypJ5CfhXKLd9q5cwCfIac6PpySKPET1QCmwN5jE4oKMztAnc163dDAFTIPMVi9ZS6sHtKT8j/ijWwBGmg5DpVW9+khOjR31Xv8ACv8Acr8O4WAouP4gfU0fAfeG7nHZJAHhFGa+HtggaHl0oHBRAfvb6VzXZi287WHGi4/LJnEuHew90k22O38p5eVBsqs9rbnG9VvtBiRkFsiS/wAI51Jw/MZSTBju76uxMSlmcvqFVclCI8T4oltoAJnUDmB316itZWZgTtMaxXq0rkJ2P2h48vTBQHQk/Op9tQCCwkcx17q3axGR8ySOgOvl30S1YUsQTOUkGOoMfSqmFtouwEj1ip2zoPWHj6TKdzt/MFbul7ltiuUyZHlvrSXF+IPcZrZGVFbzaNj4c6oux9tb8T8jVJ7IbcA+IqZHCtdS7NjZkCgzk1NbuXCxkmT1roLvBrZ5EeBqTxDAi2yiZzT46R+tWfqEO85v6PLdCCbDqN3kZZ7P83TXbxotrGFlyHUAaHmO7wpnD4Bek+Na4iQqaCAPKk5MysK5lmDpXRwbqZOOe1hrRRZJEdQvfU3C5cxa5mYnUxzJ7+QrouEmbNv8tFu4C226j5fKhx5FUURN6jCztYPtOWZR+lbs3MrAxMVbucBU+6SPjUnC21ZmEnssynlqpKn5VT46VI16TMTtBG4MoGUac+fnVPC4m4ylWWRB7RHoJ50WyiprCjvP6mmcQ3ZOvKkZMwYVUrw9M2NgS3tEcRirq2bYtr7y6tE5fSpFlcvee8TJ75rrMB/CTwFEewrbgHxFZjzBBVTM+A5Gu5x/sgbouESQCI2EHuFabWulfg9s/hjwNQsHdRmYR7pIk67H0p46hB2iP0eZ+/EG92SMoggDaZJHOn/bs9tvaDlE7E01YQcqV4kdGA6UjJmDiqlfT9Kcb3q9oLjeIuMfZ7JA1jfTrSC2lIymQu2m8d1dgiyAD0pe/wAJttyjw0/xTMeZVGkiT5endm1AzlxYVIS3OVRAneBRUdQCCCSdjMR+tO8R4V7JS+aVEeOpgfOsYXDJAJ1567U3xsYXmJHTZnYkj3mcBi3WQoLA7j97U7hrjW0usFzGZA66UwpXL2QI5RtXuFfj/N9KkyOHa6nQw4mx4ytznb15nYu/vbRyA6CtWrrLqCRXVXMMje8oPlrSV3gls7SP331UudKoiQP0uS9QNyEiTzAr1EWyCWG+UkehivVp6hJ4dDlrgfWJsHYu05Qxlsump7zr1q9w3Ai3aGnabtE8+6T4VN4fhs7gchqfKr2KOlS5qXyiU9MXc6mMRU/fJ4/Q1Uv2QylTswipdpfvk8/kasKKnEteccHvWnZBdcFTsTmUjkQGmvuJxN24wZmWVEAgfTrVf7SYSMt9RJQ9ofzJUMKxfMH7BHuxz11n0q5NLi6nLfXjYjVX1jOBwr3HCtccjc6wIG+3pVTHbRsBoPCjcIwuVMx3b5Das4yCp86nzsC1DtLekUhdTcmN8K/gpPSp/wBpMM2UXUZlK+9lJEr106U/wk/cp4fWm8gIIOoOlLVtJuMyLqsTmLGNxKpnFzMsx2lB+WtIqzyRnCliWhdzJlj6n41riOEe0z21MEibZO3gdOVeThstbZyHuAEDKIGp6GYNXAKdwJzdTKPM1ene+3te0e4RwwO2ZyWC/wAxJk8hrVjFmAaLhbAtoFHLfvPOg4ttKkyvqbaX9OhRd+YzgP4SflFS/tLgTAvLIK6NlJBy9dOlVsEZtp3qPlTDoCCDqCKFW0m5uRdYInI4e/fAlbrEf1drfbehWOGnM4L5YlidgTPUeNY4hhntu1tTB0KEjdZ1HjFOYPC+0cLy3PhXQpTvOZbrQvvVX+fgMocC4eFBuHdtATvHXXr9KxxTn4H/ABVmABpsKjcWbQioHbUbnWwJoAEtWth4CoH2isPbcXUdlB0aCdDyMbV0FgaDwFDxuFFxGQ7Ef+VqNpazF5E1KQJy13G3WQozhlMbjXQzuK9huHm5cVXJI0Pdl32H71pXD4QozhixaQCCdo2jurpOC4WFLndtvAVY+lV1VIELs+jUSPz/AJDYhQAY06VjhI7J8fpWsUazwoQrfm+gqHvOr/jA8fwJe3mWcyaiDBI5jT96VDw/Ebyjs3SR0btfPWuwArlMfhvY3WWOy5zIenVapwsD5SJB1CsPOpqIjOJh4kkmBzOpr1ew+FbLDtnM7xFeqoItftkjZWBI136/9nTcHwuS2JgsdyNdtKJijFc3hc9ublpoGmZSey3l17xVfBcXF4hGUq/qp6wf1rn5cbWTzL8GZKA4nsOfvk8/katrUm/lS7bJ5kgekfUU7jMWLSM7TC6mN+lJoyp3EYdQQQdQa5vC8HK3jbIOQdoHllPLxmvX/tDef+GgQdW1b02pYYm8vaF5iTyMEf27CqseN1BkGbLiYi50188qmY2cpoSccdIF63yBleh/pP60y9wMuZdiJ1EH0qdkK8y7FlVuIzwk/cp5/M1QFSuB4lWtgLPZ+pJoXE+P+yf2apmaJ3gRWhCTUFsijzXtGuNcN9qmnvrqp7+lK8Bwsj2jCDsB0I0NS7nELtwgPcyA/hTTTn3mhthChDI7pOoIbf8AMNjVS43C6bkD5cZcPU6m8daUxvuk1MscavLo+W4P7W+GnwquWzWwxBUETHMDflU742TmXYs6PxGeGn7q3+VflTIakuHXA1pSp0iPTSpGM4/cztbtqoynLmOuvcKxcZY0Jj5VUajKHG8B7RJEBk1U/TzrfB8OFSeban9K56DcYe1uEjnyA8AK+YXCtJ9kWUjXsnceHOqvCbTpuReOhfVU6u8+1SOJ3NOlY4bxO6XCMA88/dI6noaY+0CqqAkakhRr1qZsbA6ZfizoRq7S1ZPZHgK+tS2GvfdBh/LPoKgnjF68YDLaBnXnp31q4i1wHzKoHrHuJ8ODXEaQCTDSYkfrVcKAIGwri3sTMy08zzp/D8Qu2IUn2iRtMsB4/rVD4W0gXJMedNRNVKmJG9e4R7h/Ma3YureXMsxtBEV84bdWXUHVW1+X0qXSbnQ1qVj1T+L8P9rbIHvDVT3ivnE+MiyQoQsxEjkPM1ExHEL9zdsinkm/mxpuPExNiTZcyKNJlHguClc7rqdII2616p1vG3k7K3M4H8wzeh3r1NdMhN3EY8mFVqoK5cX8AgdWgn0AgfGnuDYaGzmAIMSddaQvuWMlQPARSpwK9Io9NrQk4em1Ece0qcdvzftgH3FLeZOn/WrWLRbtpkkdtSN+orl/YIoGUyTv3dBrQbqqWAKEzPa5COtLOIaRvxGjOdR259Y1ZxBtE23UZiIBmZHVSKySIO+bkeQ8aEmHUGYFMteUtJWB0Bjbxp9SUkHiK4A3Lig3IDneWgeOtXMVcUWoDocqfzCSQOVR7ig8qSt4q211rYHaXcxptJ15HxpboDQJlOLIbZkX1PoJe+zN0IpDEDQbmOvXxr5xkAXVvqVcKsFQwJ8Y5+FJLbB0bb1rN3B25hQCOsRNacfm1QBn8mkiZWyjOLsaxAMmAOgGwp23ZUnVoESTHPpHOh2QkQZG+2vhArIOtNr4RBa6veLYrHpbbLJJ6AS3dIHu+dOYj7SubJVbGUZCsvdQHaPdUsfKo2DZUXLegOWJZm2ck+8Dtr05U6vs+WX1FLK66syhXGKwov1jWA+0F2zbCnD5h/TeSf7Xy/OlzxC29xrikozQxS4MrAgfhM5X25GvuIv2oEsO/MQNe7Wof2gxltrRS32nJUqUE5crAkk7bSNOtCVCEuDGK5ygYyvvLGJ9o1xGDAjXPJ3Bj5U46FI11I5HkeVTeG8QDIgMh4AIKkaxryimr94J72gHODHrTNSjvEFMjbBeO9Snwu7aRs73EB1gT86zx3GpcNsIwYAkmDMdKV4bhDfkosAaSwy6wDoCJ2IMxzpu9Yw9gTeujwXs/I5vj5UhnQNqu5VjxZCmiq/mUcBjFFoKT2oPZGrRJ5DWp1jgrCcxCrJgtoY7wP1oa/aK0BFg2kHXOgPjE/OlMVincSHRzI3cRE6xB00mhXVuQajHVdkK3XsJRum0PxNcjYbKPWlWOYwAB3D6k7161fyg6KZ0k6/WgPbDaGDVSqB3kDuT2r2nS8OQW7cFhOpMGpP2exHbLHTPmPqZqfZwCTqco67/ACojKNhty8KEYub7w2z7LQ4lXj+Gz5XQqWSZEiSDG3fpUsY0OgAA7M7b989+lK2ratPYKwY15xzEcqZw5CbKD8taJE0j4wczhmNij9YHH3rigGxo2zTr5/KvlNI6jdZPjXyvMlnvDxZ9C1S+4iQw4OkLryCgUxZweVvZxk1jbaafxOGEKZBZCFePhPyrPE8SjEnZlMA7hh9KQpH+Im5Ax3doS5wcKyAtIYxtB8qHe4eq3MmY6jsnoTsGoV7iE3Rc1IBBgn1il7V3K4beDPprRKHPJ7QGOMHYd/tCYi2qmAZI3PKe7upm7wuLYfMNQDB7+Q60iTJqnf4ij5RljKRqeQHSKJtQqveCmg3ftF14WxdlUglYnkNawnDXJIAEg6iQP/acw2PUFyTBdjr0EGD60rhmh2JYe62s7kgisBfeaVx7V/Mz/om7veC7jc8q1/oHylgJAJB8t6YwGKVUEwT7Qb8hA7XlTFriCotzUEl2yjrOx8K8XcHYTVx4yLJiKYI+zFzdZ1GxjrX26i+zzLOrQZ3Gmgnvn4URMcQUVNQBBU6Bid/ianY29cTsqs5mhhm0Ubyd9q2z3maVOy/h+c2AOe3Oh3cHb1lB/TKjXxoeIunMiKcpYMxI94KmUQvQksNeQHfX1+GWwAxCEnr2m6SSaZdmLA0iyYK9hwB2LaEzzAAjmaZW4qA5so03JygHqKjcbwAyKLRKOWUDKxWQT2pAPISfKnsJwxEjTM38zHM3qaHe6jDp0Ak/H5/z/UYGNU+6Gf8AKIH9zQPSaO62yyt7JSy+6W1Ck84HvHoTtyArANH/ANQCoVuQMR1PXrXmS+d4KZdP7NopxDEEoc950XnlMSTpqQJ6DU1Is8EsO0jO2khyZBnT3jvqPhV3GYUQVaCGGo33GopfC4YWwQCSCZE8hAAA7gBQ+ECRQFR69QVQ2Tq+0+WuFImuRddpHKmGsiPcSPy6Vq5fLGWMnb0r5movBT4RZ6vLf7jMpbA2VP7RWxhc8nKDl12GnfFUcBZWA4IGWQ+bUQdoolkewa4dxAy94J0oPKp8o3hk5HALttFuH8P9rPaiO6mLHCVOcFoKGJ5bTrQBilRmKSAy/wBpP0pcYnsFepBmelMpzwYoHGoFizv/AOQ9nDIy5s0Zfe7+mXxoeFsB3C7A0Jb8KVjcgz4T+tFwGLFt8xBOnKiNgH7RYKkrfvGG4T28gYHSfprXq3Y4qgdnjLIAjeepr1JL5B2lK48J3v7yVcul2kmJieQ86UxeGJdcrkBTOgjN0BnlvTKXSu1esqp94keAn61pEUrG7HM1YwTMJGg6n6UW5wtwgdYYETA3jw50/iVgBQYAECnOGH7m3+UfKpT1DXtOh+jQJvzOYt3J2optmJ5Gj49LS3WVQcx1bpr0pHF4xbYBadTAgE6nlpVYexqnOOI69A3MYeyVgnnqPDrWVBJgCTX1WmN4+XOqfD7KgFgZO2oiPjXnfQtmexYvEfSIkuBcmAJMTEiaDZYFoaVI3BGo8qqcI/jN+U/NYrXHcAhK3C4Rhpr+LoNKRj6gk0ZZn6NUFrJ0gQRM8/HlFYisYh8qkgZiBoJifM7VnC3SyKxEEgEjeD0qoEXUgKnTq7cTGKweeDJVl1VhyncEbEHpWLWHxDHKpQnuRv8A9QKfUZj2mjYag/SrNqyLaAAzOpbrSsuQIPWP6fGchrt7Tn/9le3944Zz/NoYHcF90fs0HD3WOYsAoB7MGZEbn98q6vhDk2gT/M//AGNRuIcMVHYZlyv+DmJ30HKgx5dRox+fAEvv/XyiNm4HAZSCDsRRVSSB1rNu0FGVQABsAIFFd9oER069aqF1vIG02dPH3gMajqDlXtjk2nPn5Vu3YYicp74BI9abwtgXHAZzPQySfPlT3FrpVCq6ADTkKRkzaDK8HT+MK4Hx7yOzKoIYMH79BXwCuj4jgVu24bSBIPMVz/s1GgfPHOOlHjy64nPh8OZw+NIZ0CmCokn3TPId4o+WVJLbaAan/wAFCFEa8SADsO79zTKiiwPaJYbDMrMSxbO0gch0A+FVLfCGJAJCk8t+/WmOE2kzTJLATBECms/3qeJ/6mpsmUodKy7D04zefJ+fSQsdhmtGHGh2Ybf4oQEmun4naRrbe090CT1010rmGZd0mOU7/Cm4shcbyfPhGM7cTTWyDHMV6kv9xTOU7RZd4Un416maxAOFh2hrt7KV7LHMY0Exzk67UPBW7ksGhu1CQNSO+NOcbcqaVQRzzchFN4fhN06js95MH9aQxA3JjUsrpC89/wA4jXt1dQNnGhHPSjWMalqwhdo7MDqY00HOhLwzIc7MWb9+tY/2kXrdszBUGOY1P+KiITVztOkDk8LcbyVYuB7jXbkgMZgbwNhW0ZGuFc0RB13AMwTHgaau8FuDaG8D+tJvgGVixQgkAE67Dbu5mrQy/wCJnMKtvqEIZUTAhpAn08qPw6+ASrGA3PlI/wDaDYwDuYHxNOjgUCWf0H1NY7oRRMLFjyq4ZRCcMgXn20TUz1IifSkuN44XnVUMqmpPIt0HWqGEwqlnSOzkA74k86y/2dgdhvI/qKmwlAbJl/VeIwpROfVXZri3ADbbResEQQaYwWGRAEHZUeZ7/E07d4XcXdZ8NaWyEmIM9KtXTyDOY7P+0ihtt2sbX85oOsMIJPI9PKq+Buh7QWe0oiPlU61wm43KPExTlrg5SHZvd1gd3eaVmKFauN6cZVewsa4fdCWpYgAFpJ05mobY3Pde5AIIhZHIbGKpf7Z7eyoJIgsfjzoD8BuLtBHcf1pWDQOTKer8QmlG0nG+M2WRmImJ1jrFFQawTHUnlWX4eUcuUIYiJjl+/lWyHc7Fj1j51YDOcyjtc+4fEZHB6H4VS4y4KZhqpjUeNJ2uDXG5BfE0TF4D2dppaZIMDlFS9QVYWDvL+iDq1EbGUuLY5bdoydSIA566VzeFQgAVZx3Ai7m4G1I2P60newV1YkGBtGselMwFQOd4nqQ7HcbQNwjSPPTnSWJvOwYWwVZSNWAysOceVMT1oow5YwgLeVObiiZPjNGwL/Ph3jHC8QUOYjT3WIGmv/lU84NxCpBBJ2/KaSscJuRBbKp3G/w2pi1hxbe2o11O/wCU1JmKncHedHpQ62CNoHj3ExkNpDLNo0fhHOe+p1s2whBnNyPIAU/c+zkSUYakmD367ilb3CLgmVkd2tPxFAtAyXOMhayu0FYyFcwI1jbmCJmvUJcIVAUKQANBHKvU3UO5iDjY/tU1GnxqLdchhlkRl5iOUU5a47nYLbtsZ5t2RHM9am27SwxO4iB15fCqnB7ACl5BY6R0H+ahbEqAk7zoJ1D5WCjaGxl/lRuGH7pfD60niRI8aY4MfuU8/wDsall7DyzPEuLiyyhkYhtiscuUEikOK8aS5ZdVLBiBAKkcxzHdTn2ishrW4DAyniOXpUZU7OYxy0qnHjV1syHLmfG+0ZwXF1QaK7GI2gepNUf9Y7W8zJlnYTm06nQR4VC4Tbd8ouhVY+9B0jz592tX+IHQAbUOVVUCo7A75HOrt8JnhX8RzygU7jsUbdtnC5somJjTnyPKkeEt22HcPnVQrMzt9KSKj8l3tJOH+1Ns++rp4iR6rNIcU4ghxAdXBX2YBI6y3LedaFZtQWsrBAYlW6ryE92tDCiZirRgVpzv1boeJSwHGlnKqu5OgAGnqxFUcTenSleEZWZn0B2C9BRb43qfIoU0JZgc5BqMNwh5tf8AJv8Asa+Y/jIssodWhtiBPlG9e4R/CHi3/Y0PjmHD2jJgjVT3jl50KAEgGblJFkQlnjVm4IVxMbN2T6NFRfs/xJbafePGmx39KUVQw1GtDw9xGdkX3l30Oh8TpVR6dQdzJF6typpfnOpwfFUukhMxjc5SB6mleK9pf31p7DYYW7YUb7nvNS8dMd8/WpWq9pdis0TzLlR732jCXGR7bjKdxDCOR6/CrFRPtJgtry7ro3etFjCk0YnKWVbWaxfE7FxCVZS2mhENuJ3FYscatoI1Y9FFSwopk2FzKqnQgSTpvv6VV4CjkyL9WxFACWcFjjcUuUyjlJknrttQlabqT3/I0xcUKAq7UoBF634n/qajNXtOljBC78yuKk2vtKmuZXWDB0nUeBn4VYUVy/FLAF9ihBDCTHJtj607EoY0ZNndsa6hPmP4gjXswJK5ANAd5PdXqQ4oLiQLSq55ydBp49a9TDiQdjCx5crrepR6E0YfETEqI00nUT+lOcCtFiWIggRAMiT0PP8AzSFwQY6aeldBwyzltjqdT5/4r2ZqWR9Oup+ON4HELFNcJP3S/wDL/saxi1gEnYCfSvnBcTnsqQOuniZ+tQ6TVzqM447wH2jw2a2HG9sz5bGpKXRCmJjU9/6aV1NxAQQdiINcZdwpD5CxU2mnT8QOgBnlFVYG2qQdSg1ao5at57gA2J9B/wCVdxljTTlSXAsNqXPLQfX999V3WRQ52tq+EPpF0rq+MncIX7x+8D5mqzpIIOxEVIwmJAxBt/0jXv3j0qtmpJBErLqxNTjbdsqzWzuhI8uXwrFnG5ndMjDL+I+6eYg+Bqtx1DbvLdX8QynSdeR17qUZhHPNPlFdFGLAGcfIqoWBHyjfBcPmfNyX5nb61RxnOicNw2S2BzOp8TWcShNR5m1NOl0qaFAM+cHSLYH9TfFiaW+0tk5FcfgOvgaa4TcX2fZMwzDzmaav2w6lTsRFCp0NcPIBkUgd5zC3V5CZHPaeoighYnSJ1PfW8EwtsyOslJG/p4imrNlbjIoBn8Xhvp00ro6gN5xtJ4+0r8OtkWlnnr67UjjkMgDqPmKrvoKhcSxGXLG5OnrrXOou3znaUjElntOhUVA+0asHRpOU6RyBq7buSAeomleL4T2lpl5jUeIosZ0tF5V1pU53CsDHZJkbbEadKES2eIGWPMH6ii4dSbefbWN9ZpnhmHz3B0Gp8q6BIq5yQDqquZYsYbLbUc4k+etCX+KnifkaoOJFTsRiBbu2geZPkIIn1Nc6ixnaVlRd5Xrk8ZYFrEEEdlu0PA7geddXmqN9pLEoLg3Qyfynf6UzC2lojqE1p8pPw99ROZd9ZHyr1IWEIkli2YlhMaTyEcq9V2kHczmFyuw39oTBqGZcxgGJmulOJQfjUf8AIVxVq37UB2JytqqAwAvLNGrGN+VMf7bbUaYXDR1ayCT5nepMqF6IleF1x2DLf2hxg9kFUglzGh5c6HwS/lbLyYfEbVCbhVstm9laQj/+S5PPQzNDv33wwF0MWtqVzBjLLJCgq251IkGd968E0oQZ5nD5QVM74VzfH8vtkZWBb3XA1MciaNb4piHBK+zganTkfE0jZw4IYkop3gCJPOKHFiKtZh5systCdJgCuQBCDA/cjlR7j5VJPITXM4fGm3qoWerT9DpWzxO9fUoigqw95QYjuZjlPrQvio7naHizaloDeK4XEHP7TmWzeX/ldejSARzrn7fCQgBuuqDoDJ9THyNEucRtgQoZ4EdonL6bfCtyEZKCwcSnFZyGrj3Gba3LTLIzDUa6yKjcLKllzmAN56jlXy7jrjaSAvRdKFT8WNlUgyfPlRmBWdcGnakON4v2doxudB51Js8We2IVVjvJpfHY17xUuAAmuh5+dJGAht+I9upBXbmPcAvZDkOzD4ir5rjMPxAXIZTOUwDtt0qld45cIIyLB7yD/iiyYy51LBx5fCtH2Ig/tBbVbyupEkZWAOvcae4EF1MjNsBzioVhIM5R6k/E60zaxGVs2UE7gTAp2g6NMR4o8TXU6q4JBrlcbczXj0TTz50432guR/DX+4/pSWGYop0BLbk6xPT98qXhxFTZjs+dWXSpl/g97Nbj+Ux9RT01zODxr25yqGnrMaeFYxvE3urlZAB3OR/7QvhJfbiFj6hQgvmYxFsJedVIKk5hBkCdxVngoUKWJEnv2Fc7eMZUSFLTrGwWJgbE6jevW+GoTrbF0/8AyS/w2p7KSukSdGVXDmdmMQu2ZfUVzGOv57ztyXsjy3+NLvhbZ0OGw3/1a+VLpw1VEIWQ/wBJ0/tMr8KDDjZTZjeozI60D9p2fD8Rntg89j4ii4gLlOcgKRBnQQa4/hPH7iNcswudYOoMMp2YCdOhHdT2Pv3XCi6LZG4018d9KDwrbbiMGcKtNzX59YDhllJZXbsqSFI5idD6V6vX7eWIIOnI7d1eqvRfeQeJRrSJP/0RXW20BtYIlfLmPLSs43Du6G26iD0cjYzoCulP3yygKTtrHSdfWl7+IA1dgOhYxt0mkUCPSNDsrWOR9YEF1AVbagDQduAB5LQcbwq5fQq75UkEhFmY2zFu/XlTeG4nbDe8jT+EnevtziKDszrzVe0TuR2Rt5wO+vGqozVLXYG/58ZjA4ZrZAe4bijcFQCdNO0vTwO1UfYMx7FtVT8Ts5bLHIKAJbunTn0My8926SSfZA/yxnPmNE8te+mCJABJIGgBOgHco0+FCVZuNoauim239hCYrH4bDtmYNdIXQRm7R12HZUiAJjmanN9ssRdbs2iidJhj5lTHpVG4oGgMisRQfp73uNXrQu2n7xW3fd9RaJ7y8n4itjENrNtxHcNfDWmiRpAjTXXnXvaHqfU0wJkA2P2i2y4GNsp+sSTjy29SrCQRqmbTntJFfMLxa3c0Usf+DD1kaUz/AKdSfdE+FHw2GzME0E/SjGobtUW5xNsgP1mMwjv60rdw2ZgxYxBBXQqQd5EfuKtXOEi2yljmUkA8jrWuJYdLWUqBM7HUEd4NZ4itQ5nlx5EtuK/uRrGHVBCKFG8DQUWnsZdUIMgj2mp8tIHdNY4UC11QeU/AGiDUt1FlCXomyYCyyicwJ0MQYieffWAas8Sw4LIAkSwGbTXu0rGG4elx7mkAGBHnQjKK1GG2Br0iI4bJDZ50EiDv3UL2xAIGgMT5U2vD1LsmeCDppM8z4RQGwmjEMCFiSO/ajDKTFlWA+sBYxDgMpIgnYTt0Oup79KNawzNsCf8AGteOBcE9n3YmNYnUV9FxysScq/Ce+i2rywTZPmEUvWQ5yzDjUQe0OUgefOvlpby6gho56qfUSKcscNNt2cKFYgMW69PE1gXTJIJk7xpPpWDeExC0N/f8+MQFlvaG4UlogdsQPCRua2TdOgVF7yxb4AD50R8YgMF1B/MKYTHW8oJykDdgwEjlrsPGvUBxNLM1ah6DmS04JcS41z2rZ23lBEchHQVXwsZQHUu/UHKD0EaxS3+6lgQg9pmgFjoAB/Ud/Icq9hQ6nMbhzER2QAB1y8/OZodO1L/MMvveQ+1C5Qt4Cdbp9jIkKCGI/Mx0nuA869S9u0GPaaO8y1eoPDbux+8Z46HhB9orxXFZA7iCZAWdQWdgik9QC0nuFZw2CQauSzRq5Ekn5KO4aCmMXh1KgESGXUdah2ca4Vu17pIEwdu871mw3gqCwoe8a43YVrDqwEkQmn4/wx5/CaPw/ALaQKoA0EmOfOleE/eD2j9ptgTy8BsPKqVGovzRbkqPDhyFUke9poQeusil1xSo6gwSdlOkxXhXwoJmNRW1AUi94yrKQ0yCfd6eBpHD4XKznOzZjMGIXw0mjcqyK2hdz2sgEDvAYoTct/xBBOqxlJPJ9CdvDeqmEwvtAwB7Q1HQjnS9+6TEmYAA9KPwo/eAdQQfQ0BBAJEbrDlVI42+sav4QK9orEErsZGYHXWt47JnLoQGRu0Npg8p3pEXyLaidmJHdpQGMnWsCE8mebIBsBzvGeKYzO+jSo25UvisTnYtETWDWCKaqAcRTOWu+8bNi52RGwldtt5oKYhgSQSD151gsevd5UtxAwmmnaXbT8QrDsN4S+ZgBKacQfMGJkrtO3pW7HEioiJBJLa7zpHdSlO3LYNgNHaDRPdWMFHaeRmNkHjeBsYgKWP9JC+J0+RNM4HEqqBTlOdxIPIDn3VNNGv2wAI5iiKgwVcjcS7g8Qo9o7EAFzHeBoI60GyUKm3+K7LDoNyoPp8agjejYdZ3oPCA3uM/UE0K/DzG/bH2JWdmGk8o/WpE+0uMh91IkfzMwDa/0gEadZp/2YzMOgMeVSOIsUdWXQtoe8DaaOhAUkmu9UJUFlFAygDqIiOlSRw62+JZsoIUCdNM/wBTEfCs38Y8hc2h3jT4jWqlq0FEKIFbQb2niWx73uYe1ZBB1AgTHXwr111IWAQRodZnvrAr41HW8Te0+2sYrL2YOvvA9OVeoQQDYAeFerAPjCYi/LxP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5" name="AutoShape 27" descr="data:image/jpeg;base64,/9j/4AAQSkZJRgABAQAAAQABAAD/2wCEAAkGBhQSERUTExQWFRUVGBoYGBgYFhwYGBgYGBocFxgaGBkYHCYeFxokGhgYHy8gJCcpLCwsFx4xNTAqNSYrLCkBCQoKDgwOGg8PGjUkHyUsLSwsKjQqLiwsNCkvLywsLCwsLCwsLDUsLCktLCwtLCwsLCwsLCwsLCwpLCwsLCwsLP/AABEIANsA5gMBIgACEQEDEQH/xAAaAAADAQEBAQAAAAAAAAAAAAADBAUCBgAB/8QAPRAAAgECBAMFBQYFBQADAQAAAQIRAAMEEiExBUFRImFxgZETMqGxwQYjQnLR8DNSYpLhFBWCsvFjk9JT/8QAGQEAAwEBAQAAAAAAAAAAAAAAAgMEAQUA/8QALxEAAgIBAwIEBQQDAQEAAAAAAQIAEQMSITEEQRMiYYFRcZGh8BQyscFC0fHhI//aAAwDAQACEQMRAD8An8V0CzOQXAbn5ADuOmbKT4U4mIGWQVII3nTyNHOe5J3ga9wFJnCJM5FnrlFVASAsKAMVxTC/CLqkgs34YUhgFP4iSBqKpI0GSJHSipgHKqyiQdB3axrQ/ZHOyDUqYMa614EfHeYwahttNNeMnLoDy5RyoKu4eI7MTmB1npHprTBACkGcwPlHMeNK8PxucZikQSCpkHTr5QfOvWOJoDUWqx/Fxtb5yleR18+ooCIBsI8BRr9wFiQIHIdKyiE7CdJoxXMUbJrmZxGEZLnvgrEFQJ8DO4PdT/DgrK6NMAZxG+m8UjeBVA7AhS2UHvM/pWrNwgypg/uaErYIBjdZDAkbfLt/cq3WVmtXRoCYMnbL1/fSl8XxAOdRqD2WGmnf1pT2TRmgx1jSsChXGJ5srH3hMTeLsWIAJ6UJmnfWi3bDL7wietZFolSwEhYnummigIo6id+Yd0tCILHSeUyeXlSdy6FEmYkDadSYG1FuIVVWOgckDy+lba9KxA8Y18KwcbGFtfmEGKYay6qGHu7gg7H6Gp2B9p2jcjVpUAzCwNKpLh3ZRGo1jX18K9di5pTSSOflBLiCM3VgQfPei28UUCjLoGz+P+KWNGWy7LI1VTG+091aQO8FS3aO2eMBQ0LLMxOuw6eNDtcSggAErqX01YneksVb9mwRokia1ZulTKmDt60HhqRYjPFcGjPoeFZIO4PhE/rUr2mW6xfSQoQnaANRPIzJ86rsr226H9aFew5gFho3XWiqCCRYMUu41QACRp01Jnw1NLYe0S5uMMumVRzAmST3k8u6nrdkSIAE9BTV7hboHLAQgmZ38K8SByZoBI8ogLF0AGVBkaHoetZNwkQSYHwr7btEjMB2Rz5UHimJyKGRC2wI3jqdK8SBvMRGchR/qZw154OYZTOkHQjka+01h7wGpQNO016vbjtf0mmibuvTeJ4fFI5IRwSN4Oo8RVDAcP8AaN0Ubn6Cp+Hwy25yiMxJPUk10PBL4KlQNRr48v0pLsypfeORMbZaXj1mLz5blq2g7IaT6H9a+cT4RBN60SHGpHJuvga9kPt7fiZ/tNVcTdCIzHZQTUKMwNidTLjXSB6Tk7T5gD1rWOxKW0zEmFGs8zyAryATOsEzHjX3F4dWkMoIOuVhPzrpG62nEXSD5uPvM2GLhTEFgNOcnlVdsItperkeQ7hSODvBHDETFUuLCp+oZgAJd0KIzFobDYRLuHQMJBAPn1HrUa8jWGa0TKuJVuZA5eNX+EH7i3+UVH49iA91Uj+HrPiNqXgJ1V2jerUUW7xe0ze6JhuXU0jxPBO4Cq+QhpmJ225jnR7uMFvLJILGBAJJPlQLN+4bjhkAUbNO+0ac/HuqtqPlMgxDIv8A9B23F18tr5lDD2musqkyYAJ7gKtX8Mtq2Qo33PM+NS+FYkJcGm/Z8JI1qtxAaGdoqbqCRt2lnRKp8x5gsPw5buGtq06KCCDqD1qJ7IpcNt+XMc1POum4YPuU/KK57iWL9peOghOyCOfj++de6cm67T3WKvPeYcCTlMjrWSaStpccuLkKp0TKdeszv0+NHw1oooUsWI5nc1YrE9pBkQKOd/gP9+kewGCN1o2A3P750zxbD5EypoBv1J7+ta4JiobJpDc+c8q3xcdlu4VH1LNddp0ugRa1DmM8Q4Qt5ZOjxoa5dRcD5ZAyEhpGp6QdhXaPcypJ5CfhXKLd9q5cwCfIac6PpySKPET1QCmwN5jE4oKMztAnc163dDAFTIPMVi9ZS6sHtKT8j/ijWwBGmg5DpVW9+khOjR31Xv8ACv8Acr8O4WAouP4gfU0fAfeG7nHZJAHhFGa+HtggaHl0oHBRAfvb6VzXZi287WHGi4/LJnEuHew90k22O38p5eVBsqs9rbnG9VvtBiRkFsiS/wAI51Jw/MZSTBju76uxMSlmcvqFVclCI8T4oltoAJnUDmB316itZWZgTtMaxXq0rkJ2P2h48vTBQHQk/Op9tQCCwkcx17q3axGR8ySOgOvl30S1YUsQTOUkGOoMfSqmFtouwEj1ip2zoPWHj6TKdzt/MFbul7ltiuUyZHlvrSXF+IPcZrZGVFbzaNj4c6oux9tb8T8jVJ7IbcA+IqZHCtdS7NjZkCgzk1NbuXCxkmT1roLvBrZ5EeBqTxDAi2yiZzT46R+tWfqEO85v6PLdCCbDqN3kZZ7P83TXbxotrGFlyHUAaHmO7wpnD4Bek+Na4iQqaCAPKk5MysK5lmDpXRwbqZOOe1hrRRZJEdQvfU3C5cxa5mYnUxzJ7+QrouEmbNv8tFu4C226j5fKhx5FUURN6jCztYPtOWZR+lbs3MrAxMVbucBU+6SPjUnC21ZmEnssynlqpKn5VT46VI16TMTtBG4MoGUac+fnVPC4m4ylWWRB7RHoJ50WyiprCjvP6mmcQ3ZOvKkZMwYVUrw9M2NgS3tEcRirq2bYtr7y6tE5fSpFlcvee8TJ75rrMB/CTwFEewrbgHxFZjzBBVTM+A5Gu5x/sgbouESQCI2EHuFabWulfg9s/hjwNQsHdRmYR7pIk67H0p46hB2iP0eZ+/EG92SMoggDaZJHOn/bs9tvaDlE7E01YQcqV4kdGA6UjJmDiqlfT9Kcb3q9oLjeIuMfZ7JA1jfTrSC2lIymQu2m8d1dgiyAD0pe/wAJttyjw0/xTMeZVGkiT5endm1AzlxYVIS3OVRAneBRUdQCCCSdjMR+tO8R4V7JS+aVEeOpgfOsYXDJAJ1567U3xsYXmJHTZnYkj3mcBi3WQoLA7j97U7hrjW0usFzGZA66UwpXL2QI5RtXuFfj/N9KkyOHa6nQw4mx4ytznb15nYu/vbRyA6CtWrrLqCRXVXMMje8oPlrSV3gls7SP331UudKoiQP0uS9QNyEiTzAr1EWyCWG+UkehivVp6hJ4dDlrgfWJsHYu05Qxlsump7zr1q9w3Ai3aGnabtE8+6T4VN4fhs7gchqfKr2KOlS5qXyiU9MXc6mMRU/fJ4/Q1Uv2QylTswipdpfvk8/kasKKnEteccHvWnZBdcFTsTmUjkQGmvuJxN24wZmWVEAgfTrVf7SYSMt9RJQ9ofzJUMKxfMH7BHuxz11n0q5NLi6nLfXjYjVX1jOBwr3HCtccjc6wIG+3pVTHbRsBoPCjcIwuVMx3b5Das4yCp86nzsC1DtLekUhdTcmN8K/gpPSp/wBpMM2UXUZlK+9lJEr106U/wk/cp4fWm8gIIOoOlLVtJuMyLqsTmLGNxKpnFzMsx2lB+WtIqzyRnCliWhdzJlj6n41riOEe0z21MEibZO3gdOVeThstbZyHuAEDKIGp6GYNXAKdwJzdTKPM1ene+3te0e4RwwO2ZyWC/wAxJk8hrVjFmAaLhbAtoFHLfvPOg4ttKkyvqbaX9OhRd+YzgP4SflFS/tLgTAvLIK6NlJBy9dOlVsEZtp3qPlTDoCCDqCKFW0m5uRdYInI4e/fAlbrEf1drfbehWOGnM4L5YlidgTPUeNY4hhntu1tTB0KEjdZ1HjFOYPC+0cLy3PhXQpTvOZbrQvvVX+fgMocC4eFBuHdtATvHXXr9KxxTn4H/ABVmABpsKjcWbQioHbUbnWwJoAEtWth4CoH2isPbcXUdlB0aCdDyMbV0FgaDwFDxuFFxGQ7Ef+VqNpazF5E1KQJy13G3WQozhlMbjXQzuK9huHm5cVXJI0Pdl32H71pXD4QozhixaQCCdo2jurpOC4WFLndtvAVY+lV1VIELs+jUSPz/AJDYhQAY06VjhI7J8fpWsUazwoQrfm+gqHvOr/jA8fwJe3mWcyaiDBI5jT96VDw/Ebyjs3SR0btfPWuwArlMfhvY3WWOy5zIenVapwsD5SJB1CsPOpqIjOJh4kkmBzOpr1ew+FbLDtnM7xFeqoItftkjZWBI136/9nTcHwuS2JgsdyNdtKJijFc3hc9ublpoGmZSey3l17xVfBcXF4hGUq/qp6wf1rn5cbWTzL8GZKA4nsOfvk8/katrUm/lS7bJ5kgekfUU7jMWLSM7TC6mN+lJoyp3EYdQQQdQa5vC8HK3jbIOQdoHllPLxmvX/tDef+GgQdW1b02pYYm8vaF5iTyMEf27CqseN1BkGbLiYi50188qmY2cpoSccdIF63yBleh/pP60y9wMuZdiJ1EH0qdkK8y7FlVuIzwk/cp5/M1QFSuB4lWtgLPZ+pJoXE+P+yf2apmaJ3gRWhCTUFsijzXtGuNcN9qmnvrqp7+lK8Bwsj2jCDsB0I0NS7nELtwgPcyA/hTTTn3mhthChDI7pOoIbf8AMNjVS43C6bkD5cZcPU6m8daUxvuk1MscavLo+W4P7W+GnwquWzWwxBUETHMDflU742TmXYs6PxGeGn7q3+VflTIakuHXA1pSp0iPTSpGM4/cztbtqoynLmOuvcKxcZY0Jj5VUajKHG8B7RJEBk1U/TzrfB8OFSeban9K56DcYe1uEjnyA8AK+YXCtJ9kWUjXsnceHOqvCbTpuReOhfVU6u8+1SOJ3NOlY4bxO6XCMA88/dI6noaY+0CqqAkakhRr1qZsbA6ZfizoRq7S1ZPZHgK+tS2GvfdBh/LPoKgnjF68YDLaBnXnp31q4i1wHzKoHrHuJ8ODXEaQCTDSYkfrVcKAIGwri3sTMy08zzp/D8Qu2IUn2iRtMsB4/rVD4W0gXJMedNRNVKmJG9e4R7h/Ma3YureXMsxtBEV84bdWXUHVW1+X0qXSbnQ1qVj1T+L8P9rbIHvDVT3ivnE+MiyQoQsxEjkPM1ExHEL9zdsinkm/mxpuPExNiTZcyKNJlHguClc7rqdII2616p1vG3k7K3M4H8wzeh3r1NdMhN3EY8mFVqoK5cX8AgdWgn0AgfGnuDYaGzmAIMSddaQvuWMlQPARSpwK9Io9NrQk4em1Ece0qcdvzftgH3FLeZOn/WrWLRbtpkkdtSN+orl/YIoGUyTv3dBrQbqqWAKEzPa5COtLOIaRvxGjOdR259Y1ZxBtE23UZiIBmZHVSKySIO+bkeQ8aEmHUGYFMteUtJWB0Bjbxp9SUkHiK4A3Lig3IDneWgeOtXMVcUWoDocqfzCSQOVR7ig8qSt4q211rYHaXcxptJ15HxpboDQJlOLIbZkX1PoJe+zN0IpDEDQbmOvXxr5xkAXVvqVcKsFQwJ8Y5+FJLbB0bb1rN3B25hQCOsRNacfm1QBn8mkiZWyjOLsaxAMmAOgGwp23ZUnVoESTHPpHOh2QkQZG+2vhArIOtNr4RBa6veLYrHpbbLJJ6AS3dIHu+dOYj7SubJVbGUZCsvdQHaPdUsfKo2DZUXLegOWJZm2ck+8Dtr05U6vs+WX1FLK66syhXGKwov1jWA+0F2zbCnD5h/TeSf7Xy/OlzxC29xrikozQxS4MrAgfhM5X25GvuIv2oEsO/MQNe7Wof2gxltrRS32nJUqUE5crAkk7bSNOtCVCEuDGK5ygYyvvLGJ9o1xGDAjXPJ3Bj5U46FI11I5HkeVTeG8QDIgMh4AIKkaxryimr94J72gHODHrTNSjvEFMjbBeO9Snwu7aRs73EB1gT86zx3GpcNsIwYAkmDMdKV4bhDfkosAaSwy6wDoCJ2IMxzpu9Yw9gTeujwXs/I5vj5UhnQNqu5VjxZCmiq/mUcBjFFoKT2oPZGrRJ5DWp1jgrCcxCrJgtoY7wP1oa/aK0BFg2kHXOgPjE/OlMVincSHRzI3cRE6xB00mhXVuQajHVdkK3XsJRum0PxNcjYbKPWlWOYwAB3D6k7161fyg6KZ0k6/WgPbDaGDVSqB3kDuT2r2nS8OQW7cFhOpMGpP2exHbLHTPmPqZqfZwCTqco67/ACojKNhty8KEYub7w2z7LQ4lXj+Gz5XQqWSZEiSDG3fpUsY0OgAA7M7b989+lK2ratPYKwY15xzEcqZw5CbKD8taJE0j4wczhmNij9YHH3rigGxo2zTr5/KvlNI6jdZPjXyvMlnvDxZ9C1S+4iQw4OkLryCgUxZweVvZxk1jbaafxOGEKZBZCFePhPyrPE8SjEnZlMA7hh9KQpH+Im5Ax3doS5wcKyAtIYxtB8qHe4eq3MmY6jsnoTsGoV7iE3Rc1IBBgn1il7V3K4beDPprRKHPJ7QGOMHYd/tCYi2qmAZI3PKe7upm7wuLYfMNQDB7+Q60iTJqnf4ij5RljKRqeQHSKJtQqveCmg3ftF14WxdlUglYnkNawnDXJIAEg6iQP/acw2PUFyTBdjr0EGD60rhmh2JYe62s7kgisBfeaVx7V/Mz/om7veC7jc8q1/oHylgJAJB8t6YwGKVUEwT7Qb8hA7XlTFriCotzUEl2yjrOx8K8XcHYTVx4yLJiKYI+zFzdZ1GxjrX26i+zzLOrQZ3Gmgnvn4URMcQUVNQBBU6Bid/ianY29cTsqs5mhhm0Ubyd9q2z3maVOy/h+c2AOe3Oh3cHb1lB/TKjXxoeIunMiKcpYMxI94KmUQvQksNeQHfX1+GWwAxCEnr2m6SSaZdmLA0iyYK9hwB2LaEzzAAjmaZW4qA5so03JygHqKjcbwAyKLRKOWUDKxWQT2pAPISfKnsJwxEjTM38zHM3qaHe6jDp0Ak/H5/z/UYGNU+6Gf8AKIH9zQPSaO62yyt7JSy+6W1Ck84HvHoTtyArANH/ANQCoVuQMR1PXrXmS+d4KZdP7NopxDEEoc950XnlMSTpqQJ6DU1Is8EsO0jO2khyZBnT3jvqPhV3GYUQVaCGGo33GopfC4YWwQCSCZE8hAAA7gBQ+ECRQFR69QVQ2Tq+0+WuFImuRddpHKmGsiPcSPy6Vq5fLGWMnb0r5movBT4RZ6vLf7jMpbA2VP7RWxhc8nKDl12GnfFUcBZWA4IGWQ+bUQdoolkewa4dxAy94J0oPKp8o3hk5HALttFuH8P9rPaiO6mLHCVOcFoKGJ5bTrQBilRmKSAy/wBpP0pcYnsFepBmelMpzwYoHGoFizv/AOQ9nDIy5s0Zfe7+mXxoeFsB3C7A0Jb8KVjcgz4T+tFwGLFt8xBOnKiNgH7RYKkrfvGG4T28gYHSfprXq3Y4qgdnjLIAjeepr1JL5B2lK48J3v7yVcul2kmJieQ86UxeGJdcrkBTOgjN0BnlvTKXSu1esqp94keAn61pEUrG7HM1YwTMJGg6n6UW5wtwgdYYETA3jw50/iVgBQYAECnOGH7m3+UfKpT1DXtOh+jQJvzOYt3J2optmJ5Gj49LS3WVQcx1bpr0pHF4xbYBadTAgE6nlpVYexqnOOI69A3MYeyVgnnqPDrWVBJgCTX1WmN4+XOqfD7KgFgZO2oiPjXnfQtmexYvEfSIkuBcmAJMTEiaDZYFoaVI3BGo8qqcI/jN+U/NYrXHcAhK3C4Rhpr+LoNKRj6gk0ZZn6NUFrJ0gQRM8/HlFYisYh8qkgZiBoJifM7VnC3SyKxEEgEjeD0qoEXUgKnTq7cTGKweeDJVl1VhyncEbEHpWLWHxDHKpQnuRv8A9QKfUZj2mjYag/SrNqyLaAAzOpbrSsuQIPWP6fGchrt7Tn/9le3944Zz/NoYHcF90fs0HD3WOYsAoB7MGZEbn98q6vhDk2gT/M//AGNRuIcMVHYZlyv+DmJ30HKgx5dRox+fAEvv/XyiNm4HAZSCDsRRVSSB1rNu0FGVQABsAIFFd9oER069aqF1vIG02dPH3gMajqDlXtjk2nPn5Vu3YYicp74BI9abwtgXHAZzPQySfPlT3FrpVCq6ADTkKRkzaDK8HT+MK4Hx7yOzKoIYMH79BXwCuj4jgVu24bSBIPMVz/s1GgfPHOOlHjy64nPh8OZw+NIZ0CmCokn3TPId4o+WVJLbaAan/wAFCFEa8SADsO79zTKiiwPaJYbDMrMSxbO0gch0A+FVLfCGJAJCk8t+/WmOE2kzTJLATBECms/3qeJ/6mpsmUodKy7D04zefJ+fSQsdhmtGHGh2Ybf4oQEmun4naRrbe090CT1010rmGZd0mOU7/Cm4shcbyfPhGM7cTTWyDHMV6kv9xTOU7RZd4Un416maxAOFh2hrt7KV7LHMY0Exzk67UPBW7ksGhu1CQNSO+NOcbcqaVQRzzchFN4fhN06js95MH9aQxA3JjUsrpC89/wA4jXt1dQNnGhHPSjWMalqwhdo7MDqY00HOhLwzIc7MWb9+tY/2kXrdszBUGOY1P+KiITVztOkDk8LcbyVYuB7jXbkgMZgbwNhW0ZGuFc0RB13AMwTHgaau8FuDaG8D+tJvgGVixQgkAE67Dbu5mrQy/wCJnMKtvqEIZUTAhpAn08qPw6+ASrGA3PlI/wDaDYwDuYHxNOjgUCWf0H1NY7oRRMLFjyq4ZRCcMgXn20TUz1IifSkuN44XnVUMqmpPIt0HWqGEwqlnSOzkA74k86y/2dgdhvI/qKmwlAbJl/VeIwpROfVXZri3ADbbResEQQaYwWGRAEHZUeZ7/E07d4XcXdZ8NaWyEmIM9KtXTyDOY7P+0ihtt2sbX85oOsMIJPI9PKq+Buh7QWe0oiPlU61wm43KPExTlrg5SHZvd1gd3eaVmKFauN6cZVewsa4fdCWpYgAFpJ05mobY3Pde5AIIhZHIbGKpf7Z7eyoJIgsfjzoD8BuLtBHcf1pWDQOTKer8QmlG0nG+M2WRmImJ1jrFFQawTHUnlWX4eUcuUIYiJjl+/lWyHc7Fj1j51YDOcyjtc+4fEZHB6H4VS4y4KZhqpjUeNJ2uDXG5BfE0TF4D2dppaZIMDlFS9QVYWDvL+iDq1EbGUuLY5bdoydSIA566VzeFQgAVZx3Ai7m4G1I2P60newV1YkGBtGselMwFQOd4nqQ7HcbQNwjSPPTnSWJvOwYWwVZSNWAysOceVMT1oow5YwgLeVObiiZPjNGwL/Ph3jHC8QUOYjT3WIGmv/lU84NxCpBBJ2/KaSscJuRBbKp3G/w2pi1hxbe2o11O/wCU1JmKncHedHpQ62CNoHj3ExkNpDLNo0fhHOe+p1s2whBnNyPIAU/c+zkSUYakmD367ilb3CLgmVkd2tPxFAtAyXOMhayu0FYyFcwI1jbmCJmvUJcIVAUKQANBHKvU3UO5iDjY/tU1GnxqLdchhlkRl5iOUU5a47nYLbtsZ5t2RHM9am27SwxO4iB15fCqnB7ACl5BY6R0H+ahbEqAk7zoJ1D5WCjaGxl/lRuGH7pfD60niRI8aY4MfuU8/wDsall7DyzPEuLiyyhkYhtiscuUEikOK8aS5ZdVLBiBAKkcxzHdTn2ishrW4DAyniOXpUZU7OYxy0qnHjV1syHLmfG+0ZwXF1QaK7GI2gepNUf9Y7W8zJlnYTm06nQR4VC4Tbd8ouhVY+9B0jz592tX+IHQAbUOVVUCo7A75HOrt8JnhX8RzygU7jsUbdtnC5somJjTnyPKkeEt22HcPnVQrMzt9KSKj8l3tJOH+1Ns++rp4iR6rNIcU4ghxAdXBX2YBI6y3LedaFZtQWsrBAYlW6ryE92tDCiZirRgVpzv1boeJSwHGlnKqu5OgAGnqxFUcTenSleEZWZn0B2C9BRb43qfIoU0JZgc5BqMNwh5tf8AJv8Asa+Y/jIssodWhtiBPlG9e4R/CHi3/Y0PjmHD2jJgjVT3jl50KAEgGblJFkQlnjVm4IVxMbN2T6NFRfs/xJbafePGmx39KUVQw1GtDw9xGdkX3l30Oh8TpVR6dQdzJF6typpfnOpwfFUukhMxjc5SB6mleK9pf31p7DYYW7YUb7nvNS8dMd8/WpWq9pdis0TzLlR732jCXGR7bjKdxDCOR6/CrFRPtJgtry7ro3etFjCk0YnKWVbWaxfE7FxCVZS2mhENuJ3FYscatoI1Y9FFSwopk2FzKqnQgSTpvv6VV4CjkyL9WxFACWcFjjcUuUyjlJknrttQlabqT3/I0xcUKAq7UoBF634n/qajNXtOljBC78yuKk2vtKmuZXWDB0nUeBn4VYUVy/FLAF9ihBDCTHJtj607EoY0ZNndsa6hPmP4gjXswJK5ANAd5PdXqQ4oLiQLSq55ydBp49a9TDiQdjCx5crrepR6E0YfETEqI00nUT+lOcCtFiWIggRAMiT0PP8AzSFwQY6aeldBwyzltjqdT5/4r2ZqWR9Oup+ON4HELFNcJP3S/wDL/saxi1gEnYCfSvnBcTnsqQOuniZ+tQ6TVzqM447wH2jw2a2HG9sz5bGpKXRCmJjU9/6aV1NxAQQdiINcZdwpD5CxU2mnT8QOgBnlFVYG2qQdSg1ao5at57gA2J9B/wCVdxljTTlSXAsNqXPLQfX999V3WRQ52tq+EPpF0rq+MncIX7x+8D5mqzpIIOxEVIwmJAxBt/0jXv3j0qtmpJBErLqxNTjbdsqzWzuhI8uXwrFnG5ndMjDL+I+6eYg+Bqtx1DbvLdX8QynSdeR17qUZhHPNPlFdFGLAGcfIqoWBHyjfBcPmfNyX5nb61RxnOicNw2S2BzOp8TWcShNR5m1NOl0qaFAM+cHSLYH9TfFiaW+0tk5FcfgOvgaa4TcX2fZMwzDzmaav2w6lTsRFCp0NcPIBkUgd5zC3V5CZHPaeoighYnSJ1PfW8EwtsyOslJG/p4imrNlbjIoBn8Xhvp00ro6gN5xtJ4+0r8OtkWlnnr67UjjkMgDqPmKrvoKhcSxGXLG5OnrrXOou3znaUjElntOhUVA+0asHRpOU6RyBq7buSAeomleL4T2lpl5jUeIosZ0tF5V1pU53CsDHZJkbbEadKES2eIGWPMH6ii4dSbefbWN9ZpnhmHz3B0Gp8q6BIq5yQDqquZYsYbLbUc4k+etCX+KnifkaoOJFTsRiBbu2geZPkIIn1Nc6ixnaVlRd5Xrk8ZYFrEEEdlu0PA7geddXmqN9pLEoLg3Qyfynf6UzC2lojqE1p8pPw99ROZd9ZHyr1IWEIkli2YlhMaTyEcq9V2kHczmFyuw39oTBqGZcxgGJmulOJQfjUf8AIVxVq37UB2JytqqAwAvLNGrGN+VMf7bbUaYXDR1ayCT5nepMqF6IleF1x2DLf2hxg9kFUglzGh5c6HwS/lbLyYfEbVCbhVstm9laQj/+S5PPQzNDv33wwF0MWtqVzBjLLJCgq251IkGd968E0oQZ5nD5QVM74VzfH8vtkZWBb3XA1MciaNb4piHBK+zganTkfE0jZw4IYkop3gCJPOKHFiKtZh5systCdJgCuQBCDA/cjlR7j5VJPITXM4fGm3qoWerT9DpWzxO9fUoigqw95QYjuZjlPrQvio7naHizaloDeK4XEHP7TmWzeX/ldejSARzrn7fCQgBuuqDoDJ9THyNEucRtgQoZ4EdonL6bfCtyEZKCwcSnFZyGrj3Gba3LTLIzDUa6yKjcLKllzmAN56jlXy7jrjaSAvRdKFT8WNlUgyfPlRmBWdcGnakON4v2doxudB51Js8We2IVVjvJpfHY17xUuAAmuh5+dJGAht+I9upBXbmPcAvZDkOzD4ir5rjMPxAXIZTOUwDtt0qld45cIIyLB7yD/iiyYy51LBx5fCtH2Ig/tBbVbyupEkZWAOvcae4EF1MjNsBzioVhIM5R6k/E60zaxGVs2UE7gTAp2g6NMR4o8TXU6q4JBrlcbczXj0TTz50432guR/DX+4/pSWGYop0BLbk6xPT98qXhxFTZjs+dWXSpl/g97Nbj+Ux9RT01zODxr25yqGnrMaeFYxvE3urlZAB3OR/7QvhJfbiFj6hQgvmYxFsJedVIKk5hBkCdxVngoUKWJEnv2Fc7eMZUSFLTrGwWJgbE6jevW+GoTrbF0/8AyS/w2p7KSukSdGVXDmdmMQu2ZfUVzGOv57ztyXsjy3+NLvhbZ0OGw3/1a+VLpw1VEIWQ/wBJ0/tMr8KDDjZTZjeozI60D9p2fD8Rntg89j4ii4gLlOcgKRBnQQa4/hPH7iNcswudYOoMMp2YCdOhHdT2Pv3XCi6LZG4018d9KDwrbbiMGcKtNzX59YDhllJZXbsqSFI5idD6V6vX7eWIIOnI7d1eqvRfeQeJRrSJP/0RXW20BtYIlfLmPLSs43Du6G26iD0cjYzoCulP3yygKTtrHSdfWl7+IA1dgOhYxt0mkUCPSNDsrWOR9YEF1AVbagDQduAB5LQcbwq5fQq75UkEhFmY2zFu/XlTeG4nbDe8jT+EnevtziKDszrzVe0TuR2Rt5wO+vGqozVLXYG/58ZjA4ZrZAe4bijcFQCdNO0vTwO1UfYMx7FtVT8Ts5bLHIKAJbunTn0My8926SSfZA/yxnPmNE8te+mCJABJIGgBOgHco0+FCVZuNoauim239hCYrH4bDtmYNdIXQRm7R12HZUiAJjmanN9ssRdbs2iidJhj5lTHpVG4oGgMisRQfp73uNXrQu2n7xW3fd9RaJ7y8n4itjENrNtxHcNfDWmiRpAjTXXnXvaHqfU0wJkA2P2i2y4GNsp+sSTjy29SrCQRqmbTntJFfMLxa3c0Usf+DD1kaUz/AKdSfdE+FHw2GzME0E/SjGobtUW5xNsgP1mMwjv60rdw2ZgxYxBBXQqQd5EfuKtXOEi2yljmUkA8jrWuJYdLWUqBM7HUEd4NZ4itQ5nlx5EtuK/uRrGHVBCKFG8DQUWnsZdUIMgj2mp8tIHdNY4UC11QeU/AGiDUt1FlCXomyYCyyicwJ0MQYieffWAas8Sw4LIAkSwGbTXu0rGG4elx7mkAGBHnQjKK1GG2Br0iI4bJDZ50EiDv3UL2xAIGgMT5U2vD1LsmeCDppM8z4RQGwmjEMCFiSO/ajDKTFlWA+sBYxDgMpIgnYTt0Oup79KNawzNsCf8AGteOBcE9n3YmNYnUV9FxysScq/Ce+i2rywTZPmEUvWQ5yzDjUQe0OUgefOvlpby6gho56qfUSKcscNNt2cKFYgMW69PE1gXTJIJk7xpPpWDeExC0N/f8+MQFlvaG4UlogdsQPCRua2TdOgVF7yxb4AD50R8YgMF1B/MKYTHW8oJykDdgwEjlrsPGvUBxNLM1ah6DmS04JcS41z2rZ23lBEchHQVXwsZQHUu/UHKD0EaxS3+6lgQg9pmgFjoAB/Ud/Icq9hQ6nMbhzER2QAB1y8/OZodO1L/MMvveQ+1C5Qt4Cdbp9jIkKCGI/Mx0nuA869S9u0GPaaO8y1eoPDbux+8Z46HhB9orxXFZA7iCZAWdQWdgik9QC0nuFZw2CQauSzRq5Ekn5KO4aCmMXh1KgESGXUdah2ca4Vu17pIEwdu871mw3gqCwoe8a43YVrDqwEkQmn4/wx5/CaPw/ALaQKoA0EmOfOleE/eD2j9ptgTy8BsPKqVGovzRbkqPDhyFUke9poQeusil1xSo6gwSdlOkxXhXwoJmNRW1AUi94yrKQ0yCfd6eBpHD4XKznOzZjMGIXw0mjcqyK2hdz2sgEDvAYoTct/xBBOqxlJPJ9CdvDeqmEwvtAwB7Q1HQjnS9+6TEmYAA9KPwo/eAdQQfQ0BBAJEbrDlVI42+sav4QK9orEErsZGYHXWt47JnLoQGRu0Npg8p3pEXyLaidmJHdpQGMnWsCE8mebIBsBzvGeKYzO+jSo25UvisTnYtETWDWCKaqAcRTOWu+8bNi52RGwldtt5oKYhgSQSD151gsevd5UtxAwmmnaXbT8QrDsN4S+ZgBKacQfMGJkrtO3pW7HEioiJBJLa7zpHdSlO3LYNgNHaDRPdWMFHaeRmNkHjeBsYgKWP9JC+J0+RNM4HEqqBTlOdxIPIDn3VNNGv2wAI5iiKgwVcjcS7g8Qo9o7EAFzHeBoI60GyUKm3+K7LDoNyoPp8agjejYdZ3oPCA3uM/UE0K/DzG/bH2JWdmGk8o/WpE+0uMh91IkfzMwDa/0gEadZp/2YzMOgMeVSOIsUdWXQtoe8DaaOhAUkmu9UJUFlFAygDqIiOlSRw62+JZsoIUCdNM/wBTEfCs38Y8hc2h3jT4jWqlq0FEKIFbQb2niWx73uYe1ZBB1AgTHXwr111IWAQRodZnvrAr41HW8Te0+2sYrL2YOvvA9OVeoQQDYAeFerAPjCYi/LxP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17437" name="Picture 29" descr="http://t2.gstatic.com/images?q=tbn:ANd9GcSpOE6lJmkR1L2PbQXy5E5Se5sFFonHR-mT55b5xD3hPVNJiiex_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807" y="125731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t>46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6064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-243408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IE" dirty="0" smtClean="0"/>
              <a:t>Surface Area of a cube using nets</a:t>
            </a:r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179512" y="764704"/>
            <a:ext cx="3457100" cy="114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IE" sz="2400" dirty="0" smtClean="0">
                <a:solidFill>
                  <a:schemeClr val="accent1"/>
                </a:solidFill>
                <a:latin typeface="Calibri" pitchFamily="34" charset="0"/>
              </a:rPr>
              <a:t>Wrapping</a:t>
            </a:r>
            <a:r>
              <a:rPr lang="en-IE" sz="2400" dirty="0">
                <a:solidFill>
                  <a:schemeClr val="accent1"/>
                </a:solidFill>
                <a:latin typeface="Calibri" pitchFamily="34" charset="0"/>
              </a:rPr>
              <a:t> </a:t>
            </a:r>
            <a:r>
              <a:rPr lang="en-IE" sz="2400" dirty="0" smtClean="0">
                <a:solidFill>
                  <a:schemeClr val="accent1"/>
                </a:solidFill>
                <a:latin typeface="Calibri" pitchFamily="34" charset="0"/>
              </a:rPr>
              <a:t>a </a:t>
            </a:r>
            <a:r>
              <a:rPr lang="en-IE" sz="2400" dirty="0" err="1" smtClean="0">
                <a:solidFill>
                  <a:schemeClr val="accent1"/>
                </a:solidFill>
                <a:latin typeface="Calibri" pitchFamily="34" charset="0"/>
              </a:rPr>
              <a:t>rubix</a:t>
            </a:r>
            <a:r>
              <a:rPr lang="en-IE" sz="2400" dirty="0" smtClean="0">
                <a:solidFill>
                  <a:schemeClr val="accent1"/>
                </a:solidFill>
                <a:latin typeface="Calibri" pitchFamily="34" charset="0"/>
              </a:rPr>
              <a:t> cube</a:t>
            </a:r>
            <a:endParaRPr lang="en-IE" sz="2400" dirty="0">
              <a:solidFill>
                <a:schemeClr val="accent1"/>
              </a:solidFill>
              <a:latin typeface="Calibri" pitchFamily="34" charset="0"/>
            </a:endParaRPr>
          </a:p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IE" sz="2400" dirty="0" smtClean="0">
                <a:solidFill>
                  <a:schemeClr val="accent1"/>
                </a:solidFill>
                <a:latin typeface="Calibri" pitchFamily="34" charset="0"/>
              </a:rPr>
              <a:t>Each side is 3cm long</a:t>
            </a:r>
            <a:endParaRPr lang="en-IE" sz="2400" dirty="0">
              <a:solidFill>
                <a:schemeClr val="accent1"/>
              </a:solidFill>
              <a:latin typeface="Calibri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 rot="5400000">
            <a:off x="1324683" y="1631991"/>
            <a:ext cx="3456751" cy="4602500"/>
            <a:chOff x="2746414" y="1138883"/>
            <a:chExt cx="3456751" cy="4602500"/>
          </a:xfrm>
        </p:grpSpPr>
        <p:sp>
          <p:nvSpPr>
            <p:cNvPr id="8" name="Rectangle 7"/>
            <p:cNvSpPr/>
            <p:nvPr/>
          </p:nvSpPr>
          <p:spPr>
            <a:xfrm>
              <a:off x="3898414" y="1138883"/>
              <a:ext cx="1152000" cy="1152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898414" y="2294845"/>
              <a:ext cx="1152000" cy="1152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051165" y="3446845"/>
              <a:ext cx="1152000" cy="1152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746414" y="3446845"/>
              <a:ext cx="1152000" cy="1152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898419" y="4589383"/>
              <a:ext cx="1152000" cy="1152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13" name="AutoShape 23" descr="data:image/jpeg;base64,/9j/4AAQSkZJRgABAQAAAQABAAD/2wCEAAkGBhQSERUTExQWFRUVGBoYGBgYFhwYGBgYGBocFxgaGBkYHCYeFxokGhgYHy8gJCcpLCwsFx4xNTAqNSYrLCkBCQoKDgwOGg8PGjUkHyUsLSwsKjQqLiwsNCkvLywsLCwsLCwsLDUsLCktLCwtLCwsLCwsLCwsLCwpLCwsLCwsLP/AABEIANsA5gMBIgACEQEDEQH/xAAaAAADAQEBAQAAAAAAAAAAAAADBAUCBgAB/8QAPRAAAgECBAMFBQYFBQADAQAAAQIRAAMEEiExBUFRImFxgZETMqGxwQYjQnLR8DNSYpLhFBWCsvFjk9JT/8QAGQEAAwEBAQAAAAAAAAAAAAAAAgMEAQUA/8QALxEAAgIBAwIEBQQDAQEAAAAAAQIAEQMSITEEQRMiYYFRcZGh8BQyscFC0fHhI//aAAwDAQACEQMRAD8An8V0CzOQXAbn5ADuOmbKT4U4mIGWQVII3nTyNHOe5J3ga9wFJnCJM5FnrlFVASAsKAMVxTC/CLqkgs34YUhgFP4iSBqKpI0GSJHSipgHKqyiQdB3axrQ/ZHOyDUqYMa614EfHeYwahttNNeMnLoDy5RyoKu4eI7MTmB1npHprTBACkGcwPlHMeNK8PxucZikQSCpkHTr5QfOvWOJoDUWqx/Fxtb5yleR18+ooCIBsI8BRr9wFiQIHIdKyiE7CdJoxXMUbJrmZxGEZLnvgrEFQJ8DO4PdT/DgrK6NMAZxG+m8UjeBVA7AhS2UHvM/pWrNwgypg/uaErYIBjdZDAkbfLt/cq3WVmtXRoCYMnbL1/fSl8XxAOdRqD2WGmnf1pT2TRmgx1jSsChXGJ5srH3hMTeLsWIAJ6UJmnfWi3bDL7wietZFolSwEhYnummigIo6id+Yd0tCILHSeUyeXlSdy6FEmYkDadSYG1FuIVVWOgckDy+lba9KxA8Y18KwcbGFtfmEGKYay6qGHu7gg7H6Gp2B9p2jcjVpUAzCwNKpLh3ZRGo1jX18K9di5pTSSOflBLiCM3VgQfPei28UUCjLoGz+P+KWNGWy7LI1VTG+091aQO8FS3aO2eMBQ0LLMxOuw6eNDtcSggAErqX01YneksVb9mwRokia1ZulTKmDt60HhqRYjPFcGjPoeFZIO4PhE/rUr2mW6xfSQoQnaANRPIzJ86rsr226H9aFew5gFho3XWiqCCRYMUu41QACRp01Jnw1NLYe0S5uMMumVRzAmST3k8u6nrdkSIAE9BTV7hboHLAQgmZ38K8SByZoBI8ogLF0AGVBkaHoetZNwkQSYHwr7btEjMB2Rz5UHimJyKGRC2wI3jqdK8SBvMRGchR/qZw154OYZTOkHQjka+01h7wGpQNO016vbjtf0mmibuvTeJ4fFI5IRwSN4Oo8RVDAcP8AaN0Ubn6Cp+Hwy25yiMxJPUk10PBL4KlQNRr48v0pLsypfeORMbZaXj1mLz5blq2g7IaT6H9a+cT4RBN60SHGpHJuvga9kPt7fiZ/tNVcTdCIzHZQTUKMwNidTLjXSB6Tk7T5gD1rWOxKW0zEmFGs8zyAryATOsEzHjX3F4dWkMoIOuVhPzrpG62nEXSD5uPvM2GLhTEFgNOcnlVdsItperkeQ7hSODvBHDETFUuLCp+oZgAJd0KIzFobDYRLuHQMJBAPn1HrUa8jWGa0TKuJVuZA5eNX+EH7i3+UVH49iA91Uj+HrPiNqXgJ1V2jerUUW7xe0ze6JhuXU0jxPBO4Cq+QhpmJ225jnR7uMFvLJILGBAJJPlQLN+4bjhkAUbNO+0ac/HuqtqPlMgxDIv8A9B23F18tr5lDD2musqkyYAJ7gKtX8Mtq2Qo33PM+NS+FYkJcGm/Z8JI1qtxAaGdoqbqCRt2lnRKp8x5gsPw5buGtq06KCCDqD1qJ7IpcNt+XMc1POum4YPuU/KK57iWL9peOghOyCOfj++de6cm67T3WKvPeYcCTlMjrWSaStpccuLkKp0TKdeszv0+NHw1oooUsWI5nc1YrE9pBkQKOd/gP9+kewGCN1o2A3P750zxbD5EypoBv1J7+ta4JiobJpDc+c8q3xcdlu4VH1LNddp0ugRa1DmM8Q4Qt5ZOjxoa5dRcD5ZAyEhpGp6QdhXaPcypJ5CfhXKLd9q5cwCfIac6PpySKPET1QCmwN5jE4oKMztAnc163dDAFTIPMVi9ZS6sHtKT8j/ijWwBGmg5DpVW9+khOjR31Xv8ACv8Acr8O4WAouP4gfU0fAfeG7nHZJAHhFGa+HtggaHl0oHBRAfvb6VzXZi287WHGi4/LJnEuHew90k22O38p5eVBsqs9rbnG9VvtBiRkFsiS/wAI51Jw/MZSTBju76uxMSlmcvqFVclCI8T4oltoAJnUDmB316itZWZgTtMaxXq0rkJ2P2h48vTBQHQk/Op9tQCCwkcx17q3axGR8ySOgOvl30S1YUsQTOUkGOoMfSqmFtouwEj1ip2zoPWHj6TKdzt/MFbul7ltiuUyZHlvrSXF+IPcZrZGVFbzaNj4c6oux9tb8T8jVJ7IbcA+IqZHCtdS7NjZkCgzk1NbuXCxkmT1roLvBrZ5EeBqTxDAi2yiZzT46R+tWfqEO85v6PLdCCbDqN3kZZ7P83TXbxotrGFlyHUAaHmO7wpnD4Bek+Na4iQqaCAPKk5MysK5lmDpXRwbqZOOe1hrRRZJEdQvfU3C5cxa5mYnUxzJ7+QrouEmbNv8tFu4C226j5fKhx5FUURN6jCztYPtOWZR+lbs3MrAxMVbucBU+6SPjUnC21ZmEnssynlqpKn5VT46VI16TMTtBG4MoGUac+fnVPC4m4ylWWRB7RHoJ50WyiprCjvP6mmcQ3ZOvKkZMwYVUrw9M2NgS3tEcRirq2bYtr7y6tE5fSpFlcvee8TJ75rrMB/CTwFEewrbgHxFZjzBBVTM+A5Gu5x/sgbouESQCI2EHuFabWulfg9s/hjwNQsHdRmYR7pIk67H0p46hB2iP0eZ+/EG92SMoggDaZJHOn/bs9tvaDlE7E01YQcqV4kdGA6UjJmDiqlfT9Kcb3q9oLjeIuMfZ7JA1jfTrSC2lIymQu2m8d1dgiyAD0pe/wAJttyjw0/xTMeZVGkiT5endm1AzlxYVIS3OVRAneBRUdQCCCSdjMR+tO8R4V7JS+aVEeOpgfOsYXDJAJ1567U3xsYXmJHTZnYkj3mcBi3WQoLA7j97U7hrjW0usFzGZA66UwpXL2QI5RtXuFfj/N9KkyOHa6nQw4mx4ytznb15nYu/vbRyA6CtWrrLqCRXVXMMje8oPlrSV3gls7SP331UudKoiQP0uS9QNyEiTzAr1EWyCWG+UkehivVp6hJ4dDlrgfWJsHYu05Qxlsump7zr1q9w3Ai3aGnabtE8+6T4VN4fhs7gchqfKr2KOlS5qXyiU9MXc6mMRU/fJ4/Q1Uv2QylTswipdpfvk8/kasKKnEteccHvWnZBdcFTsTmUjkQGmvuJxN24wZmWVEAgfTrVf7SYSMt9RJQ9ofzJUMKxfMH7BHuxz11n0q5NLi6nLfXjYjVX1jOBwr3HCtccjc6wIG+3pVTHbRsBoPCjcIwuVMx3b5Das4yCp86nzsC1DtLekUhdTcmN8K/gpPSp/wBpMM2UXUZlK+9lJEr106U/wk/cp4fWm8gIIOoOlLVtJuMyLqsTmLGNxKpnFzMsx2lB+WtIqzyRnCliWhdzJlj6n41riOEe0z21MEibZO3gdOVeThstbZyHuAEDKIGp6GYNXAKdwJzdTKPM1ene+3te0e4RwwO2ZyWC/wAxJk8hrVjFmAaLhbAtoFHLfvPOg4ttKkyvqbaX9OhRd+YzgP4SflFS/tLgTAvLIK6NlJBy9dOlVsEZtp3qPlTDoCCDqCKFW0m5uRdYInI4e/fAlbrEf1drfbehWOGnM4L5YlidgTPUeNY4hhntu1tTB0KEjdZ1HjFOYPC+0cLy3PhXQpTvOZbrQvvVX+fgMocC4eFBuHdtATvHXXr9KxxTn4H/ABVmABpsKjcWbQioHbUbnWwJoAEtWth4CoH2isPbcXUdlB0aCdDyMbV0FgaDwFDxuFFxGQ7Ef+VqNpazF5E1KQJy13G3WQozhlMbjXQzuK9huHm5cVXJI0Pdl32H71pXD4QozhixaQCCdo2jurpOC4WFLndtvAVY+lV1VIELs+jUSPz/AJDYhQAY06VjhI7J8fpWsUazwoQrfm+gqHvOr/jA8fwJe3mWcyaiDBI5jT96VDw/Ebyjs3SR0btfPWuwArlMfhvY3WWOy5zIenVapwsD5SJB1CsPOpqIjOJh4kkmBzOpr1ew+FbLDtnM7xFeqoItftkjZWBI136/9nTcHwuS2JgsdyNdtKJijFc3hc9ublpoGmZSey3l17xVfBcXF4hGUq/qp6wf1rn5cbWTzL8GZKA4nsOfvk8/katrUm/lS7bJ5kgekfUU7jMWLSM7TC6mN+lJoyp3EYdQQQdQa5vC8HK3jbIOQdoHllPLxmvX/tDef+GgQdW1b02pYYm8vaF5iTyMEf27CqseN1BkGbLiYi50188qmY2cpoSccdIF63yBleh/pP60y9wMuZdiJ1EH0qdkK8y7FlVuIzwk/cp5/M1QFSuB4lWtgLPZ+pJoXE+P+yf2apmaJ3gRWhCTUFsijzXtGuNcN9qmnvrqp7+lK8Bwsj2jCDsB0I0NS7nELtwgPcyA/hTTTn3mhthChDI7pOoIbf8AMNjVS43C6bkD5cZcPU6m8daUxvuk1MscavLo+W4P7W+GnwquWzWwxBUETHMDflU742TmXYs6PxGeGn7q3+VflTIakuHXA1pSp0iPTSpGM4/cztbtqoynLmOuvcKxcZY0Jj5VUajKHG8B7RJEBk1U/TzrfB8OFSeban9K56DcYe1uEjnyA8AK+YXCtJ9kWUjXsnceHOqvCbTpuReOhfVU6u8+1SOJ3NOlY4bxO6XCMA88/dI6noaY+0CqqAkakhRr1qZsbA6ZfizoRq7S1ZPZHgK+tS2GvfdBh/LPoKgnjF68YDLaBnXnp31q4i1wHzKoHrHuJ8ODXEaQCTDSYkfrVcKAIGwri3sTMy08zzp/D8Qu2IUn2iRtMsB4/rVD4W0gXJMedNRNVKmJG9e4R7h/Ma3YureXMsxtBEV84bdWXUHVW1+X0qXSbnQ1qVj1T+L8P9rbIHvDVT3ivnE+MiyQoQsxEjkPM1ExHEL9zdsinkm/mxpuPExNiTZcyKNJlHguClc7rqdII2616p1vG3k7K3M4H8wzeh3r1NdMhN3EY8mFVqoK5cX8AgdWgn0AgfGnuDYaGzmAIMSddaQvuWMlQPARSpwK9Io9NrQk4em1Ece0qcdvzftgH3FLeZOn/WrWLRbtpkkdtSN+orl/YIoGUyTv3dBrQbqqWAKEzPa5COtLOIaRvxGjOdR259Y1ZxBtE23UZiIBmZHVSKySIO+bkeQ8aEmHUGYFMteUtJWB0Bjbxp9SUkHiK4A3Lig3IDneWgeOtXMVcUWoDocqfzCSQOVR7ig8qSt4q211rYHaXcxptJ15HxpboDQJlOLIbZkX1PoJe+zN0IpDEDQbmOvXxr5xkAXVvqVcKsFQwJ8Y5+FJLbB0bb1rN3B25hQCOsRNacfm1QBn8mkiZWyjOLsaxAMmAOgGwp23ZUnVoESTHPpHOh2QkQZG+2vhArIOtNr4RBa6veLYrHpbbLJJ6AS3dIHu+dOYj7SubJVbGUZCsvdQHaPdUsfKo2DZUXLegOWJZm2ck+8Dtr05U6vs+WX1FLK66syhXGKwov1jWA+0F2zbCnD5h/TeSf7Xy/OlzxC29xrikozQxS4MrAgfhM5X25GvuIv2oEsO/MQNe7Wof2gxltrRS32nJUqUE5crAkk7bSNOtCVCEuDGK5ygYyvvLGJ9o1xGDAjXPJ3Bj5U46FI11I5HkeVTeG8QDIgMh4AIKkaxryimr94J72gHODHrTNSjvEFMjbBeO9Snwu7aRs73EB1gT86zx3GpcNsIwYAkmDMdKV4bhDfkosAaSwy6wDoCJ2IMxzpu9Yw9gTeujwXs/I5vj5UhnQNqu5VjxZCmiq/mUcBjFFoKT2oPZGrRJ5DWp1jgrCcxCrJgtoY7wP1oa/aK0BFg2kHXOgPjE/OlMVincSHRzI3cRE6xB00mhXVuQajHVdkK3XsJRum0PxNcjYbKPWlWOYwAB3D6k7161fyg6KZ0k6/WgPbDaGDVSqB3kDuT2r2nS8OQW7cFhOpMGpP2exHbLHTPmPqZqfZwCTqco67/ACojKNhty8KEYub7w2z7LQ4lXj+Gz5XQqWSZEiSDG3fpUsY0OgAA7M7b989+lK2ratPYKwY15xzEcqZw5CbKD8taJE0j4wczhmNij9YHH3rigGxo2zTr5/KvlNI6jdZPjXyvMlnvDxZ9C1S+4iQw4OkLryCgUxZweVvZxk1jbaafxOGEKZBZCFePhPyrPE8SjEnZlMA7hh9KQpH+Im5Ax3doS5wcKyAtIYxtB8qHe4eq3MmY6jsnoTsGoV7iE3Rc1IBBgn1il7V3K4beDPprRKHPJ7QGOMHYd/tCYi2qmAZI3PKe7upm7wuLYfMNQDB7+Q60iTJqnf4ij5RljKRqeQHSKJtQqveCmg3ftF14WxdlUglYnkNawnDXJIAEg6iQP/acw2PUFyTBdjr0EGD60rhmh2JYe62s7kgisBfeaVx7V/Mz/om7veC7jc8q1/oHylgJAJB8t6YwGKVUEwT7Qb8hA7XlTFriCotzUEl2yjrOx8K8XcHYTVx4yLJiKYI+zFzdZ1GxjrX26i+zzLOrQZ3Gmgnvn4URMcQUVNQBBU6Bid/ianY29cTsqs5mhhm0Ubyd9q2z3maVOy/h+c2AOe3Oh3cHb1lB/TKjXxoeIunMiKcpYMxI94KmUQvQksNeQHfX1+GWwAxCEnr2m6SSaZdmLA0iyYK9hwB2LaEzzAAjmaZW4qA5so03JygHqKjcbwAyKLRKOWUDKxWQT2pAPISfKnsJwxEjTM38zHM3qaHe6jDp0Ak/H5/z/UYGNU+6Gf8AKIH9zQPSaO62yyt7JSy+6W1Ck84HvHoTtyArANH/ANQCoVuQMR1PXrXmS+d4KZdP7NopxDEEoc950XnlMSTpqQJ6DU1Is8EsO0jO2khyZBnT3jvqPhV3GYUQVaCGGo33GopfC4YWwQCSCZE8hAAA7gBQ+ECRQFR69QVQ2Tq+0+WuFImuRddpHKmGsiPcSPy6Vq5fLGWMnb0r5movBT4RZ6vLf7jMpbA2VP7RWxhc8nKDl12GnfFUcBZWA4IGWQ+bUQdoolkewa4dxAy94J0oPKp8o3hk5HALttFuH8P9rPaiO6mLHCVOcFoKGJ5bTrQBilRmKSAy/wBpP0pcYnsFepBmelMpzwYoHGoFizv/AOQ9nDIy5s0Zfe7+mXxoeFsB3C7A0Jb8KVjcgz4T+tFwGLFt8xBOnKiNgH7RYKkrfvGG4T28gYHSfprXq3Y4qgdnjLIAjeepr1JL5B2lK48J3v7yVcul2kmJieQ86UxeGJdcrkBTOgjN0BnlvTKXSu1esqp94keAn61pEUrG7HM1YwTMJGg6n6UW5wtwgdYYETA3jw50/iVgBQYAECnOGH7m3+UfKpT1DXtOh+jQJvzOYt3J2optmJ5Gj49LS3WVQcx1bpr0pHF4xbYBadTAgE6nlpVYexqnOOI69A3MYeyVgnnqPDrWVBJgCTX1WmN4+XOqfD7KgFgZO2oiPjXnfQtmexYvEfSIkuBcmAJMTEiaDZYFoaVI3BGo8qqcI/jN+U/NYrXHcAhK3C4Rhpr+LoNKRj6gk0ZZn6NUFrJ0gQRM8/HlFYisYh8qkgZiBoJifM7VnC3SyKxEEgEjeD0qoEXUgKnTq7cTGKweeDJVl1VhyncEbEHpWLWHxDHKpQnuRv8A9QKfUZj2mjYag/SrNqyLaAAzOpbrSsuQIPWP6fGchrt7Tn/9le3944Zz/NoYHcF90fs0HD3WOYsAoB7MGZEbn98q6vhDk2gT/M//AGNRuIcMVHYZlyv+DmJ30HKgx5dRox+fAEvv/XyiNm4HAZSCDsRRVSSB1rNu0FGVQABsAIFFd9oER069aqF1vIG02dPH3gMajqDlXtjk2nPn5Vu3YYicp74BI9abwtgXHAZzPQySfPlT3FrpVCq6ADTkKRkzaDK8HT+MK4Hx7yOzKoIYMH79BXwCuj4jgVu24bSBIPMVz/s1GgfPHOOlHjy64nPh8OZw+NIZ0CmCokn3TPId4o+WVJLbaAan/wAFCFEa8SADsO79zTKiiwPaJYbDMrMSxbO0gch0A+FVLfCGJAJCk8t+/WmOE2kzTJLATBECms/3qeJ/6mpsmUodKy7D04zefJ+fSQsdhmtGHGh2Ybf4oQEmun4naRrbe090CT1010rmGZd0mOU7/Cm4shcbyfPhGM7cTTWyDHMV6kv9xTOU7RZd4Un416maxAOFh2hrt7KV7LHMY0Exzk67UPBW7ksGhu1CQNSO+NOcbcqaVQRzzchFN4fhN06js95MH9aQxA3JjUsrpC89/wA4jXt1dQNnGhHPSjWMalqwhdo7MDqY00HOhLwzIc7MWb9+tY/2kXrdszBUGOY1P+KiITVztOkDk8LcbyVYuB7jXbkgMZgbwNhW0ZGuFc0RB13AMwTHgaau8FuDaG8D+tJvgGVixQgkAE67Dbu5mrQy/wCJnMKtvqEIZUTAhpAn08qPw6+ASrGA3PlI/wDaDYwDuYHxNOjgUCWf0H1NY7oRRMLFjyq4ZRCcMgXn20TUz1IifSkuN44XnVUMqmpPIt0HWqGEwqlnSOzkA74k86y/2dgdhvI/qKmwlAbJl/VeIwpROfVXZri3ADbbResEQQaYwWGRAEHZUeZ7/E07d4XcXdZ8NaWyEmIM9KtXTyDOY7P+0ihtt2sbX85oOsMIJPI9PKq+Buh7QWe0oiPlU61wm43KPExTlrg5SHZvd1gd3eaVmKFauN6cZVewsa4fdCWpYgAFpJ05mobY3Pde5AIIhZHIbGKpf7Z7eyoJIgsfjzoD8BuLtBHcf1pWDQOTKer8QmlG0nG+M2WRmImJ1jrFFQawTHUnlWX4eUcuUIYiJjl+/lWyHc7Fj1j51YDOcyjtc+4fEZHB6H4VS4y4KZhqpjUeNJ2uDXG5BfE0TF4D2dppaZIMDlFS9QVYWDvL+iDq1EbGUuLY5bdoydSIA566VzeFQgAVZx3Ai7m4G1I2P60newV1YkGBtGselMwFQOd4nqQ7HcbQNwjSPPTnSWJvOwYWwVZSNWAysOceVMT1oow5YwgLeVObiiZPjNGwL/Ph3jHC8QUOYjT3WIGmv/lU84NxCpBBJ2/KaSscJuRBbKp3G/w2pi1hxbe2o11O/wCU1JmKncHedHpQ62CNoHj3ExkNpDLNo0fhHOe+p1s2whBnNyPIAU/c+zkSUYakmD367ilb3CLgmVkd2tPxFAtAyXOMhayu0FYyFcwI1jbmCJmvUJcIVAUKQANBHKvU3UO5iDjY/tU1GnxqLdchhlkRl5iOUU5a47nYLbtsZ5t2RHM9am27SwxO4iB15fCqnB7ACl5BY6R0H+ahbEqAk7zoJ1D5WCjaGxl/lRuGH7pfD60niRI8aY4MfuU8/wDsall7DyzPEuLiyyhkYhtiscuUEikOK8aS5ZdVLBiBAKkcxzHdTn2ishrW4DAyniOXpUZU7OYxy0qnHjV1syHLmfG+0ZwXF1QaK7GI2gepNUf9Y7W8zJlnYTm06nQR4VC4Tbd8ouhVY+9B0jz592tX+IHQAbUOVVUCo7A75HOrt8JnhX8RzygU7jsUbdtnC5somJjTnyPKkeEt22HcPnVQrMzt9KSKj8l3tJOH+1Ns++rp4iR6rNIcU4ghxAdXBX2YBI6y3LedaFZtQWsrBAYlW6ryE92tDCiZirRgVpzv1boeJSwHGlnKqu5OgAGnqxFUcTenSleEZWZn0B2C9BRb43qfIoU0JZgc5BqMNwh5tf8AJv8Asa+Y/jIssodWhtiBPlG9e4R/CHi3/Y0PjmHD2jJgjVT3jl50KAEgGblJFkQlnjVm4IVxMbN2T6NFRfs/xJbafePGmx39KUVQw1GtDw9xGdkX3l30Oh8TpVR6dQdzJF6typpfnOpwfFUukhMxjc5SB6mleK9pf31p7DYYW7YUb7nvNS8dMd8/WpWq9pdis0TzLlR732jCXGR7bjKdxDCOR6/CrFRPtJgtry7ro3etFjCk0YnKWVbWaxfE7FxCVZS2mhENuJ3FYscatoI1Y9FFSwopk2FzKqnQgSTpvv6VV4CjkyL9WxFACWcFjjcUuUyjlJknrttQlabqT3/I0xcUKAq7UoBF634n/qajNXtOljBC78yuKk2vtKmuZXWDB0nUeBn4VYUVy/FLAF9ihBDCTHJtj607EoY0ZNndsa6hPmP4gjXswJK5ANAd5PdXqQ4oLiQLSq55ydBp49a9TDiQdjCx5crrepR6E0YfETEqI00nUT+lOcCtFiWIggRAMiT0PP8AzSFwQY6aeldBwyzltjqdT5/4r2ZqWR9Oup+ON4HELFNcJP3S/wDL/saxi1gEnYCfSvnBcTnsqQOuniZ+tQ6TVzqM447wH2jw2a2HG9sz5bGpKXRCmJjU9/6aV1NxAQQdiINcZdwpD5CxU2mnT8QOgBnlFVYG2qQdSg1ao5at57gA2J9B/wCVdxljTTlSXAsNqXPLQfX999V3WRQ52tq+EPpF0rq+MncIX7x+8D5mqzpIIOxEVIwmJAxBt/0jXv3j0qtmpJBErLqxNTjbdsqzWzuhI8uXwrFnG5ndMjDL+I+6eYg+Bqtx1DbvLdX8QynSdeR17qUZhHPNPlFdFGLAGcfIqoWBHyjfBcPmfNyX5nb61RxnOicNw2S2BzOp8TWcShNR5m1NOl0qaFAM+cHSLYH9TfFiaW+0tk5FcfgOvgaa4TcX2fZMwzDzmaav2w6lTsRFCp0NcPIBkUgd5zC3V5CZHPaeoighYnSJ1PfW8EwtsyOslJG/p4imrNlbjIoBn8Xhvp00ro6gN5xtJ4+0r8OtkWlnnr67UjjkMgDqPmKrvoKhcSxGXLG5OnrrXOou3znaUjElntOhUVA+0asHRpOU6RyBq7buSAeomleL4T2lpl5jUeIosZ0tF5V1pU53CsDHZJkbbEadKES2eIGWPMH6ii4dSbefbWN9ZpnhmHz3B0Gp8q6BIq5yQDqquZYsYbLbUc4k+etCX+KnifkaoOJFTsRiBbu2geZPkIIn1Nc6ixnaVlRd5Xrk8ZYFrEEEdlu0PA7geddXmqN9pLEoLg3Qyfynf6UzC2lojqE1p8pPw99ROZd9ZHyr1IWEIkli2YlhMaTyEcq9V2kHczmFyuw39oTBqGZcxgGJmulOJQfjUf8AIVxVq37UB2JytqqAwAvLNGrGN+VMf7bbUaYXDR1ayCT5nepMqF6IleF1x2DLf2hxg9kFUglzGh5c6HwS/lbLyYfEbVCbhVstm9laQj/+S5PPQzNDv33wwF0MWtqVzBjLLJCgq251IkGd968E0oQZ5nD5QVM74VzfH8vtkZWBb3XA1MciaNb4piHBK+zganTkfE0jZw4IYkop3gCJPOKHFiKtZh5systCdJgCuQBCDA/cjlR7j5VJPITXM4fGm3qoWerT9DpWzxO9fUoigqw95QYjuZjlPrQvio7naHizaloDeK4XEHP7TmWzeX/ldejSARzrn7fCQgBuuqDoDJ9THyNEucRtgQoZ4EdonL6bfCtyEZKCwcSnFZyGrj3Gba3LTLIzDUa6yKjcLKllzmAN56jlXy7jrjaSAvRdKFT8WNlUgyfPlRmBWdcGnakON4v2doxudB51Js8We2IVVjvJpfHY17xUuAAmuh5+dJGAht+I9upBXbmPcAvZDkOzD4ir5rjMPxAXIZTOUwDtt0qld45cIIyLB7yD/iiyYy51LBx5fCtH2Ig/tBbVbyupEkZWAOvcae4EF1MjNsBzioVhIM5R6k/E60zaxGVs2UE7gTAp2g6NMR4o8TXU6q4JBrlcbczXj0TTz50432guR/DX+4/pSWGYop0BLbk6xPT98qXhxFTZjs+dWXSpl/g97Nbj+Ux9RT01zODxr25yqGnrMaeFYxvE3urlZAB3OR/7QvhJfbiFj6hQgvmYxFsJedVIKk5hBkCdxVngoUKWJEnv2Fc7eMZUSFLTrGwWJgbE6jevW+GoTrbF0/8AyS/w2p7KSukSdGVXDmdmMQu2ZfUVzGOv57ztyXsjy3+NLvhbZ0OGw3/1a+VLpw1VEIWQ/wBJ0/tMr8KDDjZTZjeozI60D9p2fD8Rntg89j4ii4gLlOcgKRBnQQa4/hPH7iNcswudYOoMMp2YCdOhHdT2Pv3XCi6LZG4018d9KDwrbbiMGcKtNzX59YDhllJZXbsqSFI5idD6V6vX7eWIIOnI7d1eqvRfeQeJRrSJP/0RXW20BtYIlfLmPLSs43Du6G26iD0cjYzoCulP3yygKTtrHSdfWl7+IA1dgOhYxt0mkUCPSNDsrWOR9YEF1AVbagDQduAB5LQcbwq5fQq75UkEhFmY2zFu/XlTeG4nbDe8jT+EnevtziKDszrzVe0TuR2Rt5wO+vGqozVLXYG/58ZjA4ZrZAe4bijcFQCdNO0vTwO1UfYMx7FtVT8Ts5bLHIKAJbunTn0My8926SSfZA/yxnPmNE8te+mCJABJIGgBOgHco0+FCVZuNoauim239hCYrH4bDtmYNdIXQRm7R12HZUiAJjmanN9ssRdbs2iidJhj5lTHpVG4oGgMisRQfp73uNXrQu2n7xW3fd9RaJ7y8n4itjENrNtxHcNfDWmiRpAjTXXnXvaHqfU0wJkA2P2i2y4GNsp+sSTjy29SrCQRqmbTntJFfMLxa3c0Usf+DD1kaUz/AKdSfdE+FHw2GzME0E/SjGobtUW5xNsgP1mMwjv60rdw2ZgxYxBBXQqQd5EfuKtXOEi2yljmUkA8jrWuJYdLWUqBM7HUEd4NZ4itQ5nlx5EtuK/uRrGHVBCKFG8DQUWnsZdUIMgj2mp8tIHdNY4UC11QeU/AGiDUt1FlCXomyYCyyicwJ0MQYieffWAas8Sw4LIAkSwGbTXu0rGG4elx7mkAGBHnQjKK1GG2Br0iI4bJDZ50EiDv3UL2xAIGgMT5U2vD1LsmeCDppM8z4RQGwmjEMCFiSO/ajDKTFlWA+sBYxDgMpIgnYTt0Oup79KNawzNsCf8AGteOBcE9n3YmNYnUV9FxysScq/Ce+i2rywTZPmEUvWQ5yzDjUQe0OUgefOvlpby6gho56qfUSKcscNNt2cKFYgMW69PE1gXTJIJk7xpPpWDeExC0N/f8+MQFlvaG4UlogdsQPCRua2TdOgVF7yxb4AD50R8YgMF1B/MKYTHW8oJykDdgwEjlrsPGvUBxNLM1ah6DmS04JcS41z2rZ23lBEchHQVXwsZQHUu/UHKD0EaxS3+6lgQg9pmgFjoAB/Ud/Icq9hQ6nMbhzER2QAB1y8/OZodO1L/MMvveQ+1C5Qt4Cdbp9jIkKCGI/Mx0nuA869S9u0GPaaO8y1eoPDbux+8Z46HhB9orxXFZA7iCZAWdQWdgik9QC0nuFZw2CQauSzRq5Ekn5KO4aCmMXh1KgESGXUdah2ca4Vu17pIEwdu871mw3gqCwoe8a43YVrDqwEkQmn4/wx5/CaPw/ALaQKoA0EmOfOleE/eD2j9ptgTy8BsPKqVGovzRbkqPDhyFUke9poQeusil1xSo6gwSdlOkxXhXwoJmNRW1AUi94yrKQ0yCfd6eBpHD4XKznOzZjMGIXw0mjcqyK2hdz2sgEDvAYoTct/xBBOqxlJPJ9CdvDeqmEwvtAwB7Q1HQjnS9+6TEmYAA9KPwo/eAdQQfQ0BBAJEbrDlVI42+sav4QK9orEErsZGYHXWt47JnLoQGRu0Npg8p3pEXyLaidmJHdpQGMnWsCE8mebIBsBzvGeKYzO+jSo25UvisTnYtETWDWCKaqAcRTOWu+8bNi52RGwldtt5oKYhgSQSD151gsevd5UtxAwmmnaXbT8QrDsN4S+ZgBKacQfMGJkrtO3pW7HEioiJBJLa7zpHdSlO3LYNgNHaDRPdWMFHaeRmNkHjeBsYgKWP9JC+J0+RNM4HEqqBTlOdxIPIDn3VNNGv2wAI5iiKgwVcjcS7g8Qo9o7EAFzHeBoI60GyUKm3+K7LDoNyoPp8agjejYdZ3oPCA3uM/UE0K/DzG/bH2JWdmGk8o/WpE+0uMh91IkfzMwDa/0gEadZp/2YzMOgMeVSOIsUdWXQtoe8DaaOhAUkmu9UJUFlFAygDqIiOlSRw62+JZsoIUCdNM/wBTEfCs38Y8hc2h3jT4jWqlq0FEKIFbQb2niWx73uYe1ZBB1AgTHXwr111IWAQRodZnvrAr41HW8Te0+2sYrL2YOvvA9OVeoQQDYAeFerAPjCYi/Lx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4" name="AutoShape 25" descr="data:image/jpeg;base64,/9j/4AAQSkZJRgABAQAAAQABAAD/2wCEAAkGBhQSERUTExQWFRUVGBoYGBgYFhwYGBgYGBocFxgaGBkYHCYeFxokGhgYHy8gJCcpLCwsFx4xNTAqNSYrLCkBCQoKDgwOGg8PGjUkHyUsLSwsKjQqLiwsNCkvLywsLCwsLCwsLDUsLCktLCwtLCwsLCwsLCwsLCwpLCwsLCwsLP/AABEIANsA5gMBIgACEQEDEQH/xAAaAAADAQEBAQAAAAAAAAAAAAADBAUCBgAB/8QAPRAAAgECBAMFBQYFBQADAQAAAQIRAAMEEiExBUFRImFxgZETMqGxwQYjQnLR8DNSYpLhFBWCsvFjk9JT/8QAGQEAAwEBAQAAAAAAAAAAAAAAAgMEAQUA/8QALxEAAgIBAwIEBQQDAQEAAAAAAQIAEQMSITEEQRMiYYFRcZGh8BQyscFC0fHhI//aAAwDAQACEQMRAD8An8V0CzOQXAbn5ADuOmbKT4U4mIGWQVII3nTyNHOe5J3ga9wFJnCJM5FnrlFVASAsKAMVxTC/CLqkgs34YUhgFP4iSBqKpI0GSJHSipgHKqyiQdB3axrQ/ZHOyDUqYMa614EfHeYwahttNNeMnLoDy5RyoKu4eI7MTmB1npHprTBACkGcwPlHMeNK8PxucZikQSCpkHTr5QfOvWOJoDUWqx/Fxtb5yleR18+ooCIBsI8BRr9wFiQIHIdKyiE7CdJoxXMUbJrmZxGEZLnvgrEFQJ8DO4PdT/DgrK6NMAZxG+m8UjeBVA7AhS2UHvM/pWrNwgypg/uaErYIBjdZDAkbfLt/cq3WVmtXRoCYMnbL1/fSl8XxAOdRqD2WGmnf1pT2TRmgx1jSsChXGJ5srH3hMTeLsWIAJ6UJmnfWi3bDL7wietZFolSwEhYnummigIo6id+Yd0tCILHSeUyeXlSdy6FEmYkDadSYG1FuIVVWOgckDy+lba9KxA8Y18KwcbGFtfmEGKYay6qGHu7gg7H6Gp2B9p2jcjVpUAzCwNKpLh3ZRGo1jX18K9di5pTSSOflBLiCM3VgQfPei28UUCjLoGz+P+KWNGWy7LI1VTG+091aQO8FS3aO2eMBQ0LLMxOuw6eNDtcSggAErqX01YneksVb9mwRokia1ZulTKmDt60HhqRYjPFcGjPoeFZIO4PhE/rUr2mW6xfSQoQnaANRPIzJ86rsr226H9aFew5gFho3XWiqCCRYMUu41QACRp01Jnw1NLYe0S5uMMumVRzAmST3k8u6nrdkSIAE9BTV7hboHLAQgmZ38K8SByZoBI8ogLF0AGVBkaHoetZNwkQSYHwr7btEjMB2Rz5UHimJyKGRC2wI3jqdK8SBvMRGchR/qZw154OYZTOkHQjka+01h7wGpQNO016vbjtf0mmibuvTeJ4fFI5IRwSN4Oo8RVDAcP8AaN0Ubn6Cp+Hwy25yiMxJPUk10PBL4KlQNRr48v0pLsypfeORMbZaXj1mLz5blq2g7IaT6H9a+cT4RBN60SHGpHJuvga9kPt7fiZ/tNVcTdCIzHZQTUKMwNidTLjXSB6Tk7T5gD1rWOxKW0zEmFGs8zyAryATOsEzHjX3F4dWkMoIOuVhPzrpG62nEXSD5uPvM2GLhTEFgNOcnlVdsItperkeQ7hSODvBHDETFUuLCp+oZgAJd0KIzFobDYRLuHQMJBAPn1HrUa8jWGa0TKuJVuZA5eNX+EH7i3+UVH49iA91Uj+HrPiNqXgJ1V2jerUUW7xe0ze6JhuXU0jxPBO4Cq+QhpmJ225jnR7uMFvLJILGBAJJPlQLN+4bjhkAUbNO+0ac/HuqtqPlMgxDIv8A9B23F18tr5lDD2musqkyYAJ7gKtX8Mtq2Qo33PM+NS+FYkJcGm/Z8JI1qtxAaGdoqbqCRt2lnRKp8x5gsPw5buGtq06KCCDqD1qJ7IpcNt+XMc1POum4YPuU/KK57iWL9peOghOyCOfj++de6cm67T3WKvPeYcCTlMjrWSaStpccuLkKp0TKdeszv0+NHw1oooUsWI5nc1YrE9pBkQKOd/gP9+kewGCN1o2A3P750zxbD5EypoBv1J7+ta4JiobJpDc+c8q3xcdlu4VH1LNddp0ugRa1DmM8Q4Qt5ZOjxoa5dRcD5ZAyEhpGp6QdhXaPcypJ5CfhXKLd9q5cwCfIac6PpySKPET1QCmwN5jE4oKMztAnc163dDAFTIPMVi9ZS6sHtKT8j/ijWwBGmg5DpVW9+khOjR31Xv8ACv8Acr8O4WAouP4gfU0fAfeG7nHZJAHhFGa+HtggaHl0oHBRAfvb6VzXZi287WHGi4/LJnEuHew90k22O38p5eVBsqs9rbnG9VvtBiRkFsiS/wAI51Jw/MZSTBju76uxMSlmcvqFVclCI8T4oltoAJnUDmB316itZWZgTtMaxXq0rkJ2P2h48vTBQHQk/Op9tQCCwkcx17q3axGR8ySOgOvl30S1YUsQTOUkGOoMfSqmFtouwEj1ip2zoPWHj6TKdzt/MFbul7ltiuUyZHlvrSXF+IPcZrZGVFbzaNj4c6oux9tb8T8jVJ7IbcA+IqZHCtdS7NjZkCgzk1NbuXCxkmT1roLvBrZ5EeBqTxDAi2yiZzT46R+tWfqEO85v6PLdCCbDqN3kZZ7P83TXbxotrGFlyHUAaHmO7wpnD4Bek+Na4iQqaCAPKk5MysK5lmDpXRwbqZOOe1hrRRZJEdQvfU3C5cxa5mYnUxzJ7+QrouEmbNv8tFu4C226j5fKhx5FUURN6jCztYPtOWZR+lbs3MrAxMVbucBU+6SPjUnC21ZmEnssynlqpKn5VT46VI16TMTtBG4MoGUac+fnVPC4m4ylWWRB7RHoJ50WyiprCjvP6mmcQ3ZOvKkZMwYVUrw9M2NgS3tEcRirq2bYtr7y6tE5fSpFlcvee8TJ75rrMB/CTwFEewrbgHxFZjzBBVTM+A5Gu5x/sgbouESQCI2EHuFabWulfg9s/hjwNQsHdRmYR7pIk67H0p46hB2iP0eZ+/EG92SMoggDaZJHOn/bs9tvaDlE7E01YQcqV4kdGA6UjJmDiqlfT9Kcb3q9oLjeIuMfZ7JA1jfTrSC2lIymQu2m8d1dgiyAD0pe/wAJttyjw0/xTMeZVGkiT5endm1AzlxYVIS3OVRAneBRUdQCCCSdjMR+tO8R4V7JS+aVEeOpgfOsYXDJAJ1567U3xsYXmJHTZnYkj3mcBi3WQoLA7j97U7hrjW0usFzGZA66UwpXL2QI5RtXuFfj/N9KkyOHa6nQw4mx4ytznb15nYu/vbRyA6CtWrrLqCRXVXMMje8oPlrSV3gls7SP331UudKoiQP0uS9QNyEiTzAr1EWyCWG+UkehivVp6hJ4dDlrgfWJsHYu05Qxlsump7zr1q9w3Ai3aGnabtE8+6T4VN4fhs7gchqfKr2KOlS5qXyiU9MXc6mMRU/fJ4/Q1Uv2QylTswipdpfvk8/kasKKnEteccHvWnZBdcFTsTmUjkQGmvuJxN24wZmWVEAgfTrVf7SYSMt9RJQ9ofzJUMKxfMH7BHuxz11n0q5NLi6nLfXjYjVX1jOBwr3HCtccjc6wIG+3pVTHbRsBoPCjcIwuVMx3b5Das4yCp86nzsC1DtLekUhdTcmN8K/gpPSp/wBpMM2UXUZlK+9lJEr106U/wk/cp4fWm8gIIOoOlLVtJuMyLqsTmLGNxKpnFzMsx2lB+WtIqzyRnCliWhdzJlj6n41riOEe0z21MEibZO3gdOVeThstbZyHuAEDKIGp6GYNXAKdwJzdTKPM1ene+3te0e4RwwO2ZyWC/wAxJk8hrVjFmAaLhbAtoFHLfvPOg4ttKkyvqbaX9OhRd+YzgP4SflFS/tLgTAvLIK6NlJBy9dOlVsEZtp3qPlTDoCCDqCKFW0m5uRdYInI4e/fAlbrEf1drfbehWOGnM4L5YlidgTPUeNY4hhntu1tTB0KEjdZ1HjFOYPC+0cLy3PhXQpTvOZbrQvvVX+fgMocC4eFBuHdtATvHXXr9KxxTn4H/ABVmABpsKjcWbQioHbUbnWwJoAEtWth4CoH2isPbcXUdlB0aCdDyMbV0FgaDwFDxuFFxGQ7Ef+VqNpazF5E1KQJy13G3WQozhlMbjXQzuK9huHm5cVXJI0Pdl32H71pXD4QozhixaQCCdo2jurpOC4WFLndtvAVY+lV1VIELs+jUSPz/AJDYhQAY06VjhI7J8fpWsUazwoQrfm+gqHvOr/jA8fwJe3mWcyaiDBI5jT96VDw/Ebyjs3SR0btfPWuwArlMfhvY3WWOy5zIenVapwsD5SJB1CsPOpqIjOJh4kkmBzOpr1ew+FbLDtnM7xFeqoItftkjZWBI136/9nTcHwuS2JgsdyNdtKJijFc3hc9ublpoGmZSey3l17xVfBcXF4hGUq/qp6wf1rn5cbWTzL8GZKA4nsOfvk8/katrUm/lS7bJ5kgekfUU7jMWLSM7TC6mN+lJoyp3EYdQQQdQa5vC8HK3jbIOQdoHllPLxmvX/tDef+GgQdW1b02pYYm8vaF5iTyMEf27CqseN1BkGbLiYi50188qmY2cpoSccdIF63yBleh/pP60y9wMuZdiJ1EH0qdkK8y7FlVuIzwk/cp5/M1QFSuB4lWtgLPZ+pJoXE+P+yf2apmaJ3gRWhCTUFsijzXtGuNcN9qmnvrqp7+lK8Bwsj2jCDsB0I0NS7nELtwgPcyA/hTTTn3mhthChDI7pOoIbf8AMNjVS43C6bkD5cZcPU6m8daUxvuk1MscavLo+W4P7W+GnwquWzWwxBUETHMDflU742TmXYs6PxGeGn7q3+VflTIakuHXA1pSp0iPTSpGM4/cztbtqoynLmOuvcKxcZY0Jj5VUajKHG8B7RJEBk1U/TzrfB8OFSeban9K56DcYe1uEjnyA8AK+YXCtJ9kWUjXsnceHOqvCbTpuReOhfVU6u8+1SOJ3NOlY4bxO6XCMA88/dI6noaY+0CqqAkakhRr1qZsbA6ZfizoRq7S1ZPZHgK+tS2GvfdBh/LPoKgnjF68YDLaBnXnp31q4i1wHzKoHrHuJ8ODXEaQCTDSYkfrVcKAIGwri3sTMy08zzp/D8Qu2IUn2iRtMsB4/rVD4W0gXJMedNRNVKmJG9e4R7h/Ma3YureXMsxtBEV84bdWXUHVW1+X0qXSbnQ1qVj1T+L8P9rbIHvDVT3ivnE+MiyQoQsxEjkPM1ExHEL9zdsinkm/mxpuPExNiTZcyKNJlHguClc7rqdII2616p1vG3k7K3M4H8wzeh3r1NdMhN3EY8mFVqoK5cX8AgdWgn0AgfGnuDYaGzmAIMSddaQvuWMlQPARSpwK9Io9NrQk4em1Ece0qcdvzftgH3FLeZOn/WrWLRbtpkkdtSN+orl/YIoGUyTv3dBrQbqqWAKEzPa5COtLOIaRvxGjOdR259Y1ZxBtE23UZiIBmZHVSKySIO+bkeQ8aEmHUGYFMteUtJWB0Bjbxp9SUkHiK4A3Lig3IDneWgeOtXMVcUWoDocqfzCSQOVR7ig8qSt4q211rYHaXcxptJ15HxpboDQJlOLIbZkX1PoJe+zN0IpDEDQbmOvXxr5xkAXVvqVcKsFQwJ8Y5+FJLbB0bb1rN3B25hQCOsRNacfm1QBn8mkiZWyjOLsaxAMmAOgGwp23ZUnVoESTHPpHOh2QkQZG+2vhArIOtNr4RBa6veLYrHpbbLJJ6AS3dIHu+dOYj7SubJVbGUZCsvdQHaPdUsfKo2DZUXLegOWJZm2ck+8Dtr05U6vs+WX1FLK66syhXGKwov1jWA+0F2zbCnD5h/TeSf7Xy/OlzxC29xrikozQxS4MrAgfhM5X25GvuIv2oEsO/MQNe7Wof2gxltrRS32nJUqUE5crAkk7bSNOtCVCEuDGK5ygYyvvLGJ9o1xGDAjXPJ3Bj5U46FI11I5HkeVTeG8QDIgMh4AIKkaxryimr94J72gHODHrTNSjvEFMjbBeO9Snwu7aRs73EB1gT86zx3GpcNsIwYAkmDMdKV4bhDfkosAaSwy6wDoCJ2IMxzpu9Yw9gTeujwXs/I5vj5UhnQNqu5VjxZCmiq/mUcBjFFoKT2oPZGrRJ5DWp1jgrCcxCrJgtoY7wP1oa/aK0BFg2kHXOgPjE/OlMVincSHRzI3cRE6xB00mhXVuQajHVdkK3XsJRum0PxNcjYbKPWlWOYwAB3D6k7161fyg6KZ0k6/WgPbDaGDVSqB3kDuT2r2nS8OQW7cFhOpMGpP2exHbLHTPmPqZqfZwCTqco67/ACojKNhty8KEYub7w2z7LQ4lXj+Gz5XQqWSZEiSDG3fpUsY0OgAA7M7b989+lK2ratPYKwY15xzEcqZw5CbKD8taJE0j4wczhmNij9YHH3rigGxo2zTr5/KvlNI6jdZPjXyvMlnvDxZ9C1S+4iQw4OkLryCgUxZweVvZxk1jbaafxOGEKZBZCFePhPyrPE8SjEnZlMA7hh9KQpH+Im5Ax3doS5wcKyAtIYxtB8qHe4eq3MmY6jsnoTsGoV7iE3Rc1IBBgn1il7V3K4beDPprRKHPJ7QGOMHYd/tCYi2qmAZI3PKe7upm7wuLYfMNQDB7+Q60iTJqnf4ij5RljKRqeQHSKJtQqveCmg3ftF14WxdlUglYnkNawnDXJIAEg6iQP/acw2PUFyTBdjr0EGD60rhmh2JYe62s7kgisBfeaVx7V/Mz/om7veC7jc8q1/oHylgJAJB8t6YwGKVUEwT7Qb8hA7XlTFriCotzUEl2yjrOx8K8XcHYTVx4yLJiKYI+zFzdZ1GxjrX26i+zzLOrQZ3Gmgnvn4URMcQUVNQBBU6Bid/ianY29cTsqs5mhhm0Ubyd9q2z3maVOy/h+c2AOe3Oh3cHb1lB/TKjXxoeIunMiKcpYMxI94KmUQvQksNeQHfX1+GWwAxCEnr2m6SSaZdmLA0iyYK9hwB2LaEzzAAjmaZW4qA5so03JygHqKjcbwAyKLRKOWUDKxWQT2pAPISfKnsJwxEjTM38zHM3qaHe6jDp0Ak/H5/z/UYGNU+6Gf8AKIH9zQPSaO62yyt7JSy+6W1Ck84HvHoTtyArANH/ANQCoVuQMR1PXrXmS+d4KZdP7NopxDEEoc950XnlMSTpqQJ6DU1Is8EsO0jO2khyZBnT3jvqPhV3GYUQVaCGGo33GopfC4YWwQCSCZE8hAAA7gBQ+ECRQFR69QVQ2Tq+0+WuFImuRddpHKmGsiPcSPy6Vq5fLGWMnb0r5movBT4RZ6vLf7jMpbA2VP7RWxhc8nKDl12GnfFUcBZWA4IGWQ+bUQdoolkewa4dxAy94J0oPKp8o3hk5HALttFuH8P9rPaiO6mLHCVOcFoKGJ5bTrQBilRmKSAy/wBpP0pcYnsFepBmelMpzwYoHGoFizv/AOQ9nDIy5s0Zfe7+mXxoeFsB3C7A0Jb8KVjcgz4T+tFwGLFt8xBOnKiNgH7RYKkrfvGG4T28gYHSfprXq3Y4qgdnjLIAjeepr1JL5B2lK48J3v7yVcul2kmJieQ86UxeGJdcrkBTOgjN0BnlvTKXSu1esqp94keAn61pEUrG7HM1YwTMJGg6n6UW5wtwgdYYETA3jw50/iVgBQYAECnOGH7m3+UfKpT1DXtOh+jQJvzOYt3J2optmJ5Gj49LS3WVQcx1bpr0pHF4xbYBadTAgE6nlpVYexqnOOI69A3MYeyVgnnqPDrWVBJgCTX1WmN4+XOqfD7KgFgZO2oiPjXnfQtmexYvEfSIkuBcmAJMTEiaDZYFoaVI3BGo8qqcI/jN+U/NYrXHcAhK3C4Rhpr+LoNKRj6gk0ZZn6NUFrJ0gQRM8/HlFYisYh8qkgZiBoJifM7VnC3SyKxEEgEjeD0qoEXUgKnTq7cTGKweeDJVl1VhyncEbEHpWLWHxDHKpQnuRv8A9QKfUZj2mjYag/SrNqyLaAAzOpbrSsuQIPWP6fGchrt7Tn/9le3944Zz/NoYHcF90fs0HD3WOYsAoB7MGZEbn98q6vhDk2gT/M//AGNRuIcMVHYZlyv+DmJ30HKgx5dRox+fAEvv/XyiNm4HAZSCDsRRVSSB1rNu0FGVQABsAIFFd9oER069aqF1vIG02dPH3gMajqDlXtjk2nPn5Vu3YYicp74BI9abwtgXHAZzPQySfPlT3FrpVCq6ADTkKRkzaDK8HT+MK4Hx7yOzKoIYMH79BXwCuj4jgVu24bSBIPMVz/s1GgfPHOOlHjy64nPh8OZw+NIZ0CmCokn3TPId4o+WVJLbaAan/wAFCFEa8SADsO79zTKiiwPaJYbDMrMSxbO0gch0A+FVLfCGJAJCk8t+/WmOE2kzTJLATBECms/3qeJ/6mpsmUodKy7D04zefJ+fSQsdhmtGHGh2Ybf4oQEmun4naRrbe090CT1010rmGZd0mOU7/Cm4shcbyfPhGM7cTTWyDHMV6kv9xTOU7RZd4Un416maxAOFh2hrt7KV7LHMY0Exzk67UPBW7ksGhu1CQNSO+NOcbcqaVQRzzchFN4fhN06js95MH9aQxA3JjUsrpC89/wA4jXt1dQNnGhHPSjWMalqwhdo7MDqY00HOhLwzIc7MWb9+tY/2kXrdszBUGOY1P+KiITVztOkDk8LcbyVYuB7jXbkgMZgbwNhW0ZGuFc0RB13AMwTHgaau8FuDaG8D+tJvgGVixQgkAE67Dbu5mrQy/wCJnMKtvqEIZUTAhpAn08qPw6+ASrGA3PlI/wDaDYwDuYHxNOjgUCWf0H1NY7oRRMLFjyq4ZRCcMgXn20TUz1IifSkuN44XnVUMqmpPIt0HWqGEwqlnSOzkA74k86y/2dgdhvI/qKmwlAbJl/VeIwpROfVXZri3ADbbResEQQaYwWGRAEHZUeZ7/E07d4XcXdZ8NaWyEmIM9KtXTyDOY7P+0ihtt2sbX85oOsMIJPI9PKq+Buh7QWe0oiPlU61wm43KPExTlrg5SHZvd1gd3eaVmKFauN6cZVewsa4fdCWpYgAFpJ05mobY3Pde5AIIhZHIbGKpf7Z7eyoJIgsfjzoD8BuLtBHcf1pWDQOTKer8QmlG0nG+M2WRmImJ1jrFFQawTHUnlWX4eUcuUIYiJjl+/lWyHc7Fj1j51YDOcyjtc+4fEZHB6H4VS4y4KZhqpjUeNJ2uDXG5BfE0TF4D2dppaZIMDlFS9QVYWDvL+iDq1EbGUuLY5bdoydSIA566VzeFQgAVZx3Ai7m4G1I2P60newV1YkGBtGselMwFQOd4nqQ7HcbQNwjSPPTnSWJvOwYWwVZSNWAysOceVMT1oow5YwgLeVObiiZPjNGwL/Ph3jHC8QUOYjT3WIGmv/lU84NxCpBBJ2/KaSscJuRBbKp3G/w2pi1hxbe2o11O/wCU1JmKncHedHpQ62CNoHj3ExkNpDLNo0fhHOe+p1s2whBnNyPIAU/c+zkSUYakmD367ilb3CLgmVkd2tPxFAtAyXOMhayu0FYyFcwI1jbmCJmvUJcIVAUKQANBHKvU3UO5iDjY/tU1GnxqLdchhlkRl5iOUU5a47nYLbtsZ5t2RHM9am27SwxO4iB15fCqnB7ACl5BY6R0H+ahbEqAk7zoJ1D5WCjaGxl/lRuGH7pfD60niRI8aY4MfuU8/wDsall7DyzPEuLiyyhkYhtiscuUEikOK8aS5ZdVLBiBAKkcxzHdTn2ishrW4DAyniOXpUZU7OYxy0qnHjV1syHLmfG+0ZwXF1QaK7GI2gepNUf9Y7W8zJlnYTm06nQR4VC4Tbd8ouhVY+9B0jz592tX+IHQAbUOVVUCo7A75HOrt8JnhX8RzygU7jsUbdtnC5somJjTnyPKkeEt22HcPnVQrMzt9KSKj8l3tJOH+1Ns++rp4iR6rNIcU4ghxAdXBX2YBI6y3LedaFZtQWsrBAYlW6ryE92tDCiZirRgVpzv1boeJSwHGlnKqu5OgAGnqxFUcTenSleEZWZn0B2C9BRb43qfIoU0JZgc5BqMNwh5tf8AJv8Asa+Y/jIssodWhtiBPlG9e4R/CHi3/Y0PjmHD2jJgjVT3jl50KAEgGblJFkQlnjVm4IVxMbN2T6NFRfs/xJbafePGmx39KUVQw1GtDw9xGdkX3l30Oh8TpVR6dQdzJF6typpfnOpwfFUukhMxjc5SB6mleK9pf31p7DYYW7YUb7nvNS8dMd8/WpWq9pdis0TzLlR732jCXGR7bjKdxDCOR6/CrFRPtJgtry7ro3etFjCk0YnKWVbWaxfE7FxCVZS2mhENuJ3FYscatoI1Y9FFSwopk2FzKqnQgSTpvv6VV4CjkyL9WxFACWcFjjcUuUyjlJknrttQlabqT3/I0xcUKAq7UoBF634n/qajNXtOljBC78yuKk2vtKmuZXWDB0nUeBn4VYUVy/FLAF9ihBDCTHJtj607EoY0ZNndsa6hPmP4gjXswJK5ANAd5PdXqQ4oLiQLSq55ydBp49a9TDiQdjCx5crrepR6E0YfETEqI00nUT+lOcCtFiWIggRAMiT0PP8AzSFwQY6aeldBwyzltjqdT5/4r2ZqWR9Oup+ON4HELFNcJP3S/wDL/saxi1gEnYCfSvnBcTnsqQOuniZ+tQ6TVzqM447wH2jw2a2HG9sz5bGpKXRCmJjU9/6aV1NxAQQdiINcZdwpD5CxU2mnT8QOgBnlFVYG2qQdSg1ao5at57gA2J9B/wCVdxljTTlSXAsNqXPLQfX999V3WRQ52tq+EPpF0rq+MncIX7x+8D5mqzpIIOxEVIwmJAxBt/0jXv3j0qtmpJBErLqxNTjbdsqzWzuhI8uXwrFnG5ndMjDL+I+6eYg+Bqtx1DbvLdX8QynSdeR17qUZhHPNPlFdFGLAGcfIqoWBHyjfBcPmfNyX5nb61RxnOicNw2S2BzOp8TWcShNR5m1NOl0qaFAM+cHSLYH9TfFiaW+0tk5FcfgOvgaa4TcX2fZMwzDzmaav2w6lTsRFCp0NcPIBkUgd5zC3V5CZHPaeoighYnSJ1PfW8EwtsyOslJG/p4imrNlbjIoBn8Xhvp00ro6gN5xtJ4+0r8OtkWlnnr67UjjkMgDqPmKrvoKhcSxGXLG5OnrrXOou3znaUjElntOhUVA+0asHRpOU6RyBq7buSAeomleL4T2lpl5jUeIosZ0tF5V1pU53CsDHZJkbbEadKES2eIGWPMH6ii4dSbefbWN9ZpnhmHz3B0Gp8q6BIq5yQDqquZYsYbLbUc4k+etCX+KnifkaoOJFTsRiBbu2geZPkIIn1Nc6ixnaVlRd5Xrk8ZYFrEEEdlu0PA7geddXmqN9pLEoLg3Qyfynf6UzC2lojqE1p8pPw99ROZd9ZHyr1IWEIkli2YlhMaTyEcq9V2kHczmFyuw39oTBqGZcxgGJmulOJQfjUf8AIVxVq37UB2JytqqAwAvLNGrGN+VMf7bbUaYXDR1ayCT5nepMqF6IleF1x2DLf2hxg9kFUglzGh5c6HwS/lbLyYfEbVCbhVstm9laQj/+S5PPQzNDv33wwF0MWtqVzBjLLJCgq251IkGd968E0oQZ5nD5QVM74VzfH8vtkZWBb3XA1MciaNb4piHBK+zganTkfE0jZw4IYkop3gCJPOKHFiKtZh5systCdJgCuQBCDA/cjlR7j5VJPITXM4fGm3qoWerT9DpWzxO9fUoigqw95QYjuZjlPrQvio7naHizaloDeK4XEHP7TmWzeX/ldejSARzrn7fCQgBuuqDoDJ9THyNEucRtgQoZ4EdonL6bfCtyEZKCwcSnFZyGrj3Gba3LTLIzDUa6yKjcLKllzmAN56jlXy7jrjaSAvRdKFT8WNlUgyfPlRmBWdcGnakON4v2doxudB51Js8We2IVVjvJpfHY17xUuAAmuh5+dJGAht+I9upBXbmPcAvZDkOzD4ir5rjMPxAXIZTOUwDtt0qld45cIIyLB7yD/iiyYy51LBx5fCtH2Ig/tBbVbyupEkZWAOvcae4EF1MjNsBzioVhIM5R6k/E60zaxGVs2UE7gTAp2g6NMR4o8TXU6q4JBrlcbczXj0TTz50432guR/DX+4/pSWGYop0BLbk6xPT98qXhxFTZjs+dWXSpl/g97Nbj+Ux9RT01zODxr25yqGnrMaeFYxvE3urlZAB3OR/7QvhJfbiFj6hQgvmYxFsJedVIKk5hBkCdxVngoUKWJEnv2Fc7eMZUSFLTrGwWJgbE6jevW+GoTrbF0/8AyS/w2p7KSukSdGVXDmdmMQu2ZfUVzGOv57ztyXsjy3+NLvhbZ0OGw3/1a+VLpw1VEIWQ/wBJ0/tMr8KDDjZTZjeozI60D9p2fD8Rntg89j4ii4gLlOcgKRBnQQa4/hPH7iNcswudYOoMMp2YCdOhHdT2Pv3XCi6LZG4018d9KDwrbbiMGcKtNzX59YDhllJZXbsqSFI5idD6V6vX7eWIIOnI7d1eqvRfeQeJRrSJP/0RXW20BtYIlfLmPLSs43Du6G26iD0cjYzoCulP3yygKTtrHSdfWl7+IA1dgOhYxt0mkUCPSNDsrWOR9YEF1AVbagDQduAB5LQcbwq5fQq75UkEhFmY2zFu/XlTeG4nbDe8jT+EnevtziKDszrzVe0TuR2Rt5wO+vGqozVLXYG/58ZjA4ZrZAe4bijcFQCdNO0vTwO1UfYMx7FtVT8Ts5bLHIKAJbunTn0My8926SSfZA/yxnPmNE8te+mCJABJIGgBOgHco0+FCVZuNoauim239hCYrH4bDtmYNdIXQRm7R12HZUiAJjmanN9ssRdbs2iidJhj5lTHpVG4oGgMisRQfp73uNXrQu2n7xW3fd9RaJ7y8n4itjENrNtxHcNfDWmiRpAjTXXnXvaHqfU0wJkA2P2i2y4GNsp+sSTjy29SrCQRqmbTntJFfMLxa3c0Usf+DD1kaUz/AKdSfdE+FHw2GzME0E/SjGobtUW5xNsgP1mMwjv60rdw2ZgxYxBBXQqQd5EfuKtXOEi2yljmUkA8jrWuJYdLWUqBM7HUEd4NZ4itQ5nlx5EtuK/uRrGHVBCKFG8DQUWnsZdUIMgj2mp8tIHdNY4UC11QeU/AGiDUt1FlCXomyYCyyicwJ0MQYieffWAas8Sw4LIAkSwGbTXu0rGG4elx7mkAGBHnQjKK1GG2Br0iI4bJDZ50EiDv3UL2xAIGgMT5U2vD1LsmeCDppM8z4RQGwmjEMCFiSO/ajDKTFlWA+sBYxDgMpIgnYTt0Oup79KNawzNsCf8AGteOBcE9n3YmNYnUV9FxysScq/Ce+i2rywTZPmEUvWQ5yzDjUQe0OUgefOvlpby6gho56qfUSKcscNNt2cKFYgMW69PE1gXTJIJk7xpPpWDeExC0N/f8+MQFlvaG4UlogdsQPCRua2TdOgVF7yxb4AD50R8YgMF1B/MKYTHW8oJykDdgwEjlrsPGvUBxNLM1ah6DmS04JcS41z2rZ23lBEchHQVXwsZQHUu/UHKD0EaxS3+6lgQg9pmgFjoAB/Ud/Icq9hQ6nMbhzER2QAB1y8/OZodO1L/MMvveQ+1C5Qt4Cdbp9jIkKCGI/Mx0nuA869S9u0GPaaO8y1eoPDbux+8Z46HhB9orxXFZA7iCZAWdQWdgik9QC0nuFZw2CQauSzRq5Ekn5KO4aCmMXh1KgESGXUdah2ca4Vu17pIEwdu871mw3gqCwoe8a43YVrDqwEkQmn4/wx5/CaPw/ALaQKoA0EmOfOleE/eD2j9ptgTy8BsPKqVGovzRbkqPDhyFUke9poQeusil1xSo6gwSdlOkxXhXwoJmNRW1AUi94yrKQ0yCfd6eBpHD4XKznOzZjMGIXw0mjcqyK2hdz2sgEDvAYoTct/xBBOqxlJPJ9CdvDeqmEwvtAwB7Q1HQjnS9+6TEmYAA9KPwo/eAdQQfQ0BBAJEbrDlVI42+sav4QK9orEErsZGYHXWt47JnLoQGRu0Npg8p3pEXyLaidmJHdpQGMnWsCE8mebIBsBzvGeKYzO+jSo25UvisTnYtETWDWCKaqAcRTOWu+8bNi52RGwldtt5oKYhgSQSD151gsevd5UtxAwmmnaXbT8QrDsN4S+ZgBKacQfMGJkrtO3pW7HEioiJBJLa7zpHdSlO3LYNgNHaDRPdWMFHaeRmNkHjeBsYgKWP9JC+J0+RNM4HEqqBTlOdxIPIDn3VNNGv2wAI5iiKgwVcjcS7g8Qo9o7EAFzHeBoI60GyUKm3+K7LDoNyoPp8agjejYdZ3oPCA3uM/UE0K/DzG/bH2JWdmGk8o/WpE+0uMh91IkfzMwDa/0gEadZp/2YzMOgMeVSOIsUdWXQtoe8DaaOhAUkmu9UJUFlFAygDqIiOlSRw62+JZsoIUCdNM/wBTEfCs38Y8hc2h3jT4jWqlq0FEKIFbQb2niWx73uYe1ZBB1AgTHXwr111IWAQRodZnvrAr41HW8Te0+2sYrL2YOvvA9OVeoQQDYAeFerAPjCYi/LxP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5" name="AutoShape 27" descr="data:image/jpeg;base64,/9j/4AAQSkZJRgABAQAAAQABAAD/2wCEAAkGBhQSERUTExQWFRUVGBoYGBgYFhwYGBgYGBocFxgaGBkYHCYeFxokGhgYHy8gJCcpLCwsFx4xNTAqNSYrLCkBCQoKDgwOGg8PGjUkHyUsLSwsKjQqLiwsNCkvLywsLCwsLCwsLDUsLCktLCwtLCwsLCwsLCwsLCwpLCwsLCwsLP/AABEIANsA5gMBIgACEQEDEQH/xAAaAAADAQEBAQAAAAAAAAAAAAADBAUCBgAB/8QAPRAAAgECBAMFBQYFBQADAQAAAQIRAAMEEiExBUFRImFxgZETMqGxwQYjQnLR8DNSYpLhFBWCsvFjk9JT/8QAGQEAAwEBAQAAAAAAAAAAAAAAAgMEAQUA/8QALxEAAgIBAwIEBQQDAQEAAAAAAQIAEQMSITEEQRMiYYFRcZGh8BQyscFC0fHhI//aAAwDAQACEQMRAD8An8V0CzOQXAbn5ADuOmbKT4U4mIGWQVII3nTyNHOe5J3ga9wFJnCJM5FnrlFVASAsKAMVxTC/CLqkgs34YUhgFP4iSBqKpI0GSJHSipgHKqyiQdB3axrQ/ZHOyDUqYMa614EfHeYwahttNNeMnLoDy5RyoKu4eI7MTmB1npHprTBACkGcwPlHMeNK8PxucZikQSCpkHTr5QfOvWOJoDUWqx/Fxtb5yleR18+ooCIBsI8BRr9wFiQIHIdKyiE7CdJoxXMUbJrmZxGEZLnvgrEFQJ8DO4PdT/DgrK6NMAZxG+m8UjeBVA7AhS2UHvM/pWrNwgypg/uaErYIBjdZDAkbfLt/cq3WVmtXRoCYMnbL1/fSl8XxAOdRqD2WGmnf1pT2TRmgx1jSsChXGJ5srH3hMTeLsWIAJ6UJmnfWi3bDL7wietZFolSwEhYnummigIo6id+Yd0tCILHSeUyeXlSdy6FEmYkDadSYG1FuIVVWOgckDy+lba9KxA8Y18KwcbGFtfmEGKYay6qGHu7gg7H6Gp2B9p2jcjVpUAzCwNKpLh3ZRGo1jX18K9di5pTSSOflBLiCM3VgQfPei28UUCjLoGz+P+KWNGWy7LI1VTG+091aQO8FS3aO2eMBQ0LLMxOuw6eNDtcSggAErqX01YneksVb9mwRokia1ZulTKmDt60HhqRYjPFcGjPoeFZIO4PhE/rUr2mW6xfSQoQnaANRPIzJ86rsr226H9aFew5gFho3XWiqCCRYMUu41QACRp01Jnw1NLYe0S5uMMumVRzAmST3k8u6nrdkSIAE9BTV7hboHLAQgmZ38K8SByZoBI8ogLF0AGVBkaHoetZNwkQSYHwr7btEjMB2Rz5UHimJyKGRC2wI3jqdK8SBvMRGchR/qZw154OYZTOkHQjka+01h7wGpQNO016vbjtf0mmibuvTeJ4fFI5IRwSN4Oo8RVDAcP8AaN0Ubn6Cp+Hwy25yiMxJPUk10PBL4KlQNRr48v0pLsypfeORMbZaXj1mLz5blq2g7IaT6H9a+cT4RBN60SHGpHJuvga9kPt7fiZ/tNVcTdCIzHZQTUKMwNidTLjXSB6Tk7T5gD1rWOxKW0zEmFGs8zyAryATOsEzHjX3F4dWkMoIOuVhPzrpG62nEXSD5uPvM2GLhTEFgNOcnlVdsItperkeQ7hSODvBHDETFUuLCp+oZgAJd0KIzFobDYRLuHQMJBAPn1HrUa8jWGa0TKuJVuZA5eNX+EH7i3+UVH49iA91Uj+HrPiNqXgJ1V2jerUUW7xe0ze6JhuXU0jxPBO4Cq+QhpmJ225jnR7uMFvLJILGBAJJPlQLN+4bjhkAUbNO+0ac/HuqtqPlMgxDIv8A9B23F18tr5lDD2musqkyYAJ7gKtX8Mtq2Qo33PM+NS+FYkJcGm/Z8JI1qtxAaGdoqbqCRt2lnRKp8x5gsPw5buGtq06KCCDqD1qJ7IpcNt+XMc1POum4YPuU/KK57iWL9peOghOyCOfj++de6cm67T3WKvPeYcCTlMjrWSaStpccuLkKp0TKdeszv0+NHw1oooUsWI5nc1YrE9pBkQKOd/gP9+kewGCN1o2A3P750zxbD5EypoBv1J7+ta4JiobJpDc+c8q3xcdlu4VH1LNddp0ugRa1DmM8Q4Qt5ZOjxoa5dRcD5ZAyEhpGp6QdhXaPcypJ5CfhXKLd9q5cwCfIac6PpySKPET1QCmwN5jE4oKMztAnc163dDAFTIPMVi9ZS6sHtKT8j/ijWwBGmg5DpVW9+khOjR31Xv8ACv8Acr8O4WAouP4gfU0fAfeG7nHZJAHhFGa+HtggaHl0oHBRAfvb6VzXZi287WHGi4/LJnEuHew90k22O38p5eVBsqs9rbnG9VvtBiRkFsiS/wAI51Jw/MZSTBju76uxMSlmcvqFVclCI8T4oltoAJnUDmB316itZWZgTtMaxXq0rkJ2P2h48vTBQHQk/Op9tQCCwkcx17q3axGR8ySOgOvl30S1YUsQTOUkGOoMfSqmFtouwEj1ip2zoPWHj6TKdzt/MFbul7ltiuUyZHlvrSXF+IPcZrZGVFbzaNj4c6oux9tb8T8jVJ7IbcA+IqZHCtdS7NjZkCgzk1NbuXCxkmT1roLvBrZ5EeBqTxDAi2yiZzT46R+tWfqEO85v6PLdCCbDqN3kZZ7P83TXbxotrGFlyHUAaHmO7wpnD4Bek+Na4iQqaCAPKk5MysK5lmDpXRwbqZOOe1hrRRZJEdQvfU3C5cxa5mYnUxzJ7+QrouEmbNv8tFu4C226j5fKhx5FUURN6jCztYPtOWZR+lbs3MrAxMVbucBU+6SPjUnC21ZmEnssynlqpKn5VT46VI16TMTtBG4MoGUac+fnVPC4m4ylWWRB7RHoJ50WyiprCjvP6mmcQ3ZOvKkZMwYVUrw9M2NgS3tEcRirq2bYtr7y6tE5fSpFlcvee8TJ75rrMB/CTwFEewrbgHxFZjzBBVTM+A5Gu5x/sgbouESQCI2EHuFabWulfg9s/hjwNQsHdRmYR7pIk67H0p46hB2iP0eZ+/EG92SMoggDaZJHOn/bs9tvaDlE7E01YQcqV4kdGA6UjJmDiqlfT9Kcb3q9oLjeIuMfZ7JA1jfTrSC2lIymQu2m8d1dgiyAD0pe/wAJttyjw0/xTMeZVGkiT5endm1AzlxYVIS3OVRAneBRUdQCCCSdjMR+tO8R4V7JS+aVEeOpgfOsYXDJAJ1567U3xsYXmJHTZnYkj3mcBi3WQoLA7j97U7hrjW0usFzGZA66UwpXL2QI5RtXuFfj/N9KkyOHa6nQw4mx4ytznb15nYu/vbRyA6CtWrrLqCRXVXMMje8oPlrSV3gls7SP331UudKoiQP0uS9QNyEiTzAr1EWyCWG+UkehivVp6hJ4dDlrgfWJsHYu05Qxlsump7zr1q9w3Ai3aGnabtE8+6T4VN4fhs7gchqfKr2KOlS5qXyiU9MXc6mMRU/fJ4/Q1Uv2QylTswipdpfvk8/kasKKnEteccHvWnZBdcFTsTmUjkQGmvuJxN24wZmWVEAgfTrVf7SYSMt9RJQ9ofzJUMKxfMH7BHuxz11n0q5NLi6nLfXjYjVX1jOBwr3HCtccjc6wIG+3pVTHbRsBoPCjcIwuVMx3b5Das4yCp86nzsC1DtLekUhdTcmN8K/gpPSp/wBpMM2UXUZlK+9lJEr106U/wk/cp4fWm8gIIOoOlLVtJuMyLqsTmLGNxKpnFzMsx2lB+WtIqzyRnCliWhdzJlj6n41riOEe0z21MEibZO3gdOVeThstbZyHuAEDKIGp6GYNXAKdwJzdTKPM1ene+3te0e4RwwO2ZyWC/wAxJk8hrVjFmAaLhbAtoFHLfvPOg4ttKkyvqbaX9OhRd+YzgP4SflFS/tLgTAvLIK6NlJBy9dOlVsEZtp3qPlTDoCCDqCKFW0m5uRdYInI4e/fAlbrEf1drfbehWOGnM4L5YlidgTPUeNY4hhntu1tTB0KEjdZ1HjFOYPC+0cLy3PhXQpTvOZbrQvvVX+fgMocC4eFBuHdtATvHXXr9KxxTn4H/ABVmABpsKjcWbQioHbUbnWwJoAEtWth4CoH2isPbcXUdlB0aCdDyMbV0FgaDwFDxuFFxGQ7Ef+VqNpazF5E1KQJy13G3WQozhlMbjXQzuK9huHm5cVXJI0Pdl32H71pXD4QozhixaQCCdo2jurpOC4WFLndtvAVY+lV1VIELs+jUSPz/AJDYhQAY06VjhI7J8fpWsUazwoQrfm+gqHvOr/jA8fwJe3mWcyaiDBI5jT96VDw/Ebyjs3SR0btfPWuwArlMfhvY3WWOy5zIenVapwsD5SJB1CsPOpqIjOJh4kkmBzOpr1ew+FbLDtnM7xFeqoItftkjZWBI136/9nTcHwuS2JgsdyNdtKJijFc3hc9ublpoGmZSey3l17xVfBcXF4hGUq/qp6wf1rn5cbWTzL8GZKA4nsOfvk8/katrUm/lS7bJ5kgekfUU7jMWLSM7TC6mN+lJoyp3EYdQQQdQa5vC8HK3jbIOQdoHllPLxmvX/tDef+GgQdW1b02pYYm8vaF5iTyMEf27CqseN1BkGbLiYi50188qmY2cpoSccdIF63yBleh/pP60y9wMuZdiJ1EH0qdkK8y7FlVuIzwk/cp5/M1QFSuB4lWtgLPZ+pJoXE+P+yf2apmaJ3gRWhCTUFsijzXtGuNcN9qmnvrqp7+lK8Bwsj2jCDsB0I0NS7nELtwgPcyA/hTTTn3mhthChDI7pOoIbf8AMNjVS43C6bkD5cZcPU6m8daUxvuk1MscavLo+W4P7W+GnwquWzWwxBUETHMDflU742TmXYs6PxGeGn7q3+VflTIakuHXA1pSp0iPTSpGM4/cztbtqoynLmOuvcKxcZY0Jj5VUajKHG8B7RJEBk1U/TzrfB8OFSeban9K56DcYe1uEjnyA8AK+YXCtJ9kWUjXsnceHOqvCbTpuReOhfVU6u8+1SOJ3NOlY4bxO6XCMA88/dI6noaY+0CqqAkakhRr1qZsbA6ZfizoRq7S1ZPZHgK+tS2GvfdBh/LPoKgnjF68YDLaBnXnp31q4i1wHzKoHrHuJ8ODXEaQCTDSYkfrVcKAIGwri3sTMy08zzp/D8Qu2IUn2iRtMsB4/rVD4W0gXJMedNRNVKmJG9e4R7h/Ma3YureXMsxtBEV84bdWXUHVW1+X0qXSbnQ1qVj1T+L8P9rbIHvDVT3ivnE+MiyQoQsxEjkPM1ExHEL9zdsinkm/mxpuPExNiTZcyKNJlHguClc7rqdII2616p1vG3k7K3M4H8wzeh3r1NdMhN3EY8mFVqoK5cX8AgdWgn0AgfGnuDYaGzmAIMSddaQvuWMlQPARSpwK9Io9NrQk4em1Ece0qcdvzftgH3FLeZOn/WrWLRbtpkkdtSN+orl/YIoGUyTv3dBrQbqqWAKEzPa5COtLOIaRvxGjOdR259Y1ZxBtE23UZiIBmZHVSKySIO+bkeQ8aEmHUGYFMteUtJWB0Bjbxp9SUkHiK4A3Lig3IDneWgeOtXMVcUWoDocqfzCSQOVR7ig8qSt4q211rYHaXcxptJ15HxpboDQJlOLIbZkX1PoJe+zN0IpDEDQbmOvXxr5xkAXVvqVcKsFQwJ8Y5+FJLbB0bb1rN3B25hQCOsRNacfm1QBn8mkiZWyjOLsaxAMmAOgGwp23ZUnVoESTHPpHOh2QkQZG+2vhArIOtNr4RBa6veLYrHpbbLJJ6AS3dIHu+dOYj7SubJVbGUZCsvdQHaPdUsfKo2DZUXLegOWJZm2ck+8Dtr05U6vs+WX1FLK66syhXGKwov1jWA+0F2zbCnD5h/TeSf7Xy/OlzxC29xrikozQxS4MrAgfhM5X25GvuIv2oEsO/MQNe7Wof2gxltrRS32nJUqUE5crAkk7bSNOtCVCEuDGK5ygYyvvLGJ9o1xGDAjXPJ3Bj5U46FI11I5HkeVTeG8QDIgMh4AIKkaxryimr94J72gHODHrTNSjvEFMjbBeO9Snwu7aRs73EB1gT86zx3GpcNsIwYAkmDMdKV4bhDfkosAaSwy6wDoCJ2IMxzpu9Yw9gTeujwXs/I5vj5UhnQNqu5VjxZCmiq/mUcBjFFoKT2oPZGrRJ5DWp1jgrCcxCrJgtoY7wP1oa/aK0BFg2kHXOgPjE/OlMVincSHRzI3cRE6xB00mhXVuQajHVdkK3XsJRum0PxNcjYbKPWlWOYwAB3D6k7161fyg6KZ0k6/WgPbDaGDVSqB3kDuT2r2nS8OQW7cFhOpMGpP2exHbLHTPmPqZqfZwCTqco67/ACojKNhty8KEYub7w2z7LQ4lXj+Gz5XQqWSZEiSDG3fpUsY0OgAA7M7b989+lK2ratPYKwY15xzEcqZw5CbKD8taJE0j4wczhmNij9YHH3rigGxo2zTr5/KvlNI6jdZPjXyvMlnvDxZ9C1S+4iQw4OkLryCgUxZweVvZxk1jbaafxOGEKZBZCFePhPyrPE8SjEnZlMA7hh9KQpH+Im5Ax3doS5wcKyAtIYxtB8qHe4eq3MmY6jsnoTsGoV7iE3Rc1IBBgn1il7V3K4beDPprRKHPJ7QGOMHYd/tCYi2qmAZI3PKe7upm7wuLYfMNQDB7+Q60iTJqnf4ij5RljKRqeQHSKJtQqveCmg3ftF14WxdlUglYnkNawnDXJIAEg6iQP/acw2PUFyTBdjr0EGD60rhmh2JYe62s7kgisBfeaVx7V/Mz/om7veC7jc8q1/oHylgJAJB8t6YwGKVUEwT7Qb8hA7XlTFriCotzUEl2yjrOx8K8XcHYTVx4yLJiKYI+zFzdZ1GxjrX26i+zzLOrQZ3Gmgnvn4URMcQUVNQBBU6Bid/ianY29cTsqs5mhhm0Ubyd9q2z3maVOy/h+c2AOe3Oh3cHb1lB/TKjXxoeIunMiKcpYMxI94KmUQvQksNeQHfX1+GWwAxCEnr2m6SSaZdmLA0iyYK9hwB2LaEzzAAjmaZW4qA5so03JygHqKjcbwAyKLRKOWUDKxWQT2pAPISfKnsJwxEjTM38zHM3qaHe6jDp0Ak/H5/z/UYGNU+6Gf8AKIH9zQPSaO62yyt7JSy+6W1Ck84HvHoTtyArANH/ANQCoVuQMR1PXrXmS+d4KZdP7NopxDEEoc950XnlMSTpqQJ6DU1Is8EsO0jO2khyZBnT3jvqPhV3GYUQVaCGGo33GopfC4YWwQCSCZE8hAAA7gBQ+ECRQFR69QVQ2Tq+0+WuFImuRddpHKmGsiPcSPy6Vq5fLGWMnb0r5movBT4RZ6vLf7jMpbA2VP7RWxhc8nKDl12GnfFUcBZWA4IGWQ+bUQdoolkewa4dxAy94J0oPKp8o3hk5HALttFuH8P9rPaiO6mLHCVOcFoKGJ5bTrQBilRmKSAy/wBpP0pcYnsFepBmelMpzwYoHGoFizv/AOQ9nDIy5s0Zfe7+mXxoeFsB3C7A0Jb8KVjcgz4T+tFwGLFt8xBOnKiNgH7RYKkrfvGG4T28gYHSfprXq3Y4qgdnjLIAjeepr1JL5B2lK48J3v7yVcul2kmJieQ86UxeGJdcrkBTOgjN0BnlvTKXSu1esqp94keAn61pEUrG7HM1YwTMJGg6n6UW5wtwgdYYETA3jw50/iVgBQYAECnOGH7m3+UfKpT1DXtOh+jQJvzOYt3J2optmJ5Gj49LS3WVQcx1bpr0pHF4xbYBadTAgE6nlpVYexqnOOI69A3MYeyVgnnqPDrWVBJgCTX1WmN4+XOqfD7KgFgZO2oiPjXnfQtmexYvEfSIkuBcmAJMTEiaDZYFoaVI3BGo8qqcI/jN+U/NYrXHcAhK3C4Rhpr+LoNKRj6gk0ZZn6NUFrJ0gQRM8/HlFYisYh8qkgZiBoJifM7VnC3SyKxEEgEjeD0qoEXUgKnTq7cTGKweeDJVl1VhyncEbEHpWLWHxDHKpQnuRv8A9QKfUZj2mjYag/SrNqyLaAAzOpbrSsuQIPWP6fGchrt7Tn/9le3944Zz/NoYHcF90fs0HD3WOYsAoB7MGZEbn98q6vhDk2gT/M//AGNRuIcMVHYZlyv+DmJ30HKgx5dRox+fAEvv/XyiNm4HAZSCDsRRVSSB1rNu0FGVQABsAIFFd9oER069aqF1vIG02dPH3gMajqDlXtjk2nPn5Vu3YYicp74BI9abwtgXHAZzPQySfPlT3FrpVCq6ADTkKRkzaDK8HT+MK4Hx7yOzKoIYMH79BXwCuj4jgVu24bSBIPMVz/s1GgfPHOOlHjy64nPh8OZw+NIZ0CmCokn3TPId4o+WVJLbaAan/wAFCFEa8SADsO79zTKiiwPaJYbDMrMSxbO0gch0A+FVLfCGJAJCk8t+/WmOE2kzTJLATBECms/3qeJ/6mpsmUodKy7D04zefJ+fSQsdhmtGHGh2Ybf4oQEmun4naRrbe090CT1010rmGZd0mOU7/Cm4shcbyfPhGM7cTTWyDHMV6kv9xTOU7RZd4Un416maxAOFh2hrt7KV7LHMY0Exzk67UPBW7ksGhu1CQNSO+NOcbcqaVQRzzchFN4fhN06js95MH9aQxA3JjUsrpC89/wA4jXt1dQNnGhHPSjWMalqwhdo7MDqY00HOhLwzIc7MWb9+tY/2kXrdszBUGOY1P+KiITVztOkDk8LcbyVYuB7jXbkgMZgbwNhW0ZGuFc0RB13AMwTHgaau8FuDaG8D+tJvgGVixQgkAE67Dbu5mrQy/wCJnMKtvqEIZUTAhpAn08qPw6+ASrGA3PlI/wDaDYwDuYHxNOjgUCWf0H1NY7oRRMLFjyq4ZRCcMgXn20TUz1IifSkuN44XnVUMqmpPIt0HWqGEwqlnSOzkA74k86y/2dgdhvI/qKmwlAbJl/VeIwpROfVXZri3ADbbResEQQaYwWGRAEHZUeZ7/E07d4XcXdZ8NaWyEmIM9KtXTyDOY7P+0ihtt2sbX85oOsMIJPI9PKq+Buh7QWe0oiPlU61wm43KPExTlrg5SHZvd1gd3eaVmKFauN6cZVewsa4fdCWpYgAFpJ05mobY3Pde5AIIhZHIbGKpf7Z7eyoJIgsfjzoD8BuLtBHcf1pWDQOTKer8QmlG0nG+M2WRmImJ1jrFFQawTHUnlWX4eUcuUIYiJjl+/lWyHc7Fj1j51YDOcyjtc+4fEZHB6H4VS4y4KZhqpjUeNJ2uDXG5BfE0TF4D2dppaZIMDlFS9QVYWDvL+iDq1EbGUuLY5bdoydSIA566VzeFQgAVZx3Ai7m4G1I2P60newV1YkGBtGselMwFQOd4nqQ7HcbQNwjSPPTnSWJvOwYWwVZSNWAysOceVMT1oow5YwgLeVObiiZPjNGwL/Ph3jHC8QUOYjT3WIGmv/lU84NxCpBBJ2/KaSscJuRBbKp3G/w2pi1hxbe2o11O/wCU1JmKncHedHpQ62CNoHj3ExkNpDLNo0fhHOe+p1s2whBnNyPIAU/c+zkSUYakmD367ilb3CLgmVkd2tPxFAtAyXOMhayu0FYyFcwI1jbmCJmvUJcIVAUKQANBHKvU3UO5iDjY/tU1GnxqLdchhlkRl5iOUU5a47nYLbtsZ5t2RHM9am27SwxO4iB15fCqnB7ACl5BY6R0H+ahbEqAk7zoJ1D5WCjaGxl/lRuGH7pfD60niRI8aY4MfuU8/wDsall7DyzPEuLiyyhkYhtiscuUEikOK8aS5ZdVLBiBAKkcxzHdTn2ishrW4DAyniOXpUZU7OYxy0qnHjV1syHLmfG+0ZwXF1QaK7GI2gepNUf9Y7W8zJlnYTm06nQR4VC4Tbd8ouhVY+9B0jz592tX+IHQAbUOVVUCo7A75HOrt8JnhX8RzygU7jsUbdtnC5somJjTnyPKkeEt22HcPnVQrMzt9KSKj8l3tJOH+1Ns++rp4iR6rNIcU4ghxAdXBX2YBI6y3LedaFZtQWsrBAYlW6ryE92tDCiZirRgVpzv1boeJSwHGlnKqu5OgAGnqxFUcTenSleEZWZn0B2C9BRb43qfIoU0JZgc5BqMNwh5tf8AJv8Asa+Y/jIssodWhtiBPlG9e4R/CHi3/Y0PjmHD2jJgjVT3jl50KAEgGblJFkQlnjVm4IVxMbN2T6NFRfs/xJbafePGmx39KUVQw1GtDw9xGdkX3l30Oh8TpVR6dQdzJF6typpfnOpwfFUukhMxjc5SB6mleK9pf31p7DYYW7YUb7nvNS8dMd8/WpWq9pdis0TzLlR732jCXGR7bjKdxDCOR6/CrFRPtJgtry7ro3etFjCk0YnKWVbWaxfE7FxCVZS2mhENuJ3FYscatoI1Y9FFSwopk2FzKqnQgSTpvv6VV4CjkyL9WxFACWcFjjcUuUyjlJknrttQlabqT3/I0xcUKAq7UoBF634n/qajNXtOljBC78yuKk2vtKmuZXWDB0nUeBn4VYUVy/FLAF9ihBDCTHJtj607EoY0ZNndsa6hPmP4gjXswJK5ANAd5PdXqQ4oLiQLSq55ydBp49a9TDiQdjCx5crrepR6E0YfETEqI00nUT+lOcCtFiWIggRAMiT0PP8AzSFwQY6aeldBwyzltjqdT5/4r2ZqWR9Oup+ON4HELFNcJP3S/wDL/saxi1gEnYCfSvnBcTnsqQOuniZ+tQ6TVzqM447wH2jw2a2HG9sz5bGpKXRCmJjU9/6aV1NxAQQdiINcZdwpD5CxU2mnT8QOgBnlFVYG2qQdSg1ao5at57gA2J9B/wCVdxljTTlSXAsNqXPLQfX999V3WRQ52tq+EPpF0rq+MncIX7x+8D5mqzpIIOxEVIwmJAxBt/0jXv3j0qtmpJBErLqxNTjbdsqzWzuhI8uXwrFnG5ndMjDL+I+6eYg+Bqtx1DbvLdX8QynSdeR17qUZhHPNPlFdFGLAGcfIqoWBHyjfBcPmfNyX5nb61RxnOicNw2S2BzOp8TWcShNR5m1NOl0qaFAM+cHSLYH9TfFiaW+0tk5FcfgOvgaa4TcX2fZMwzDzmaav2w6lTsRFCp0NcPIBkUgd5zC3V5CZHPaeoighYnSJ1PfW8EwtsyOslJG/p4imrNlbjIoBn8Xhvp00ro6gN5xtJ4+0r8OtkWlnnr67UjjkMgDqPmKrvoKhcSxGXLG5OnrrXOou3znaUjElntOhUVA+0asHRpOU6RyBq7buSAeomleL4T2lpl5jUeIosZ0tF5V1pU53CsDHZJkbbEadKES2eIGWPMH6ii4dSbefbWN9ZpnhmHz3B0Gp8q6BIq5yQDqquZYsYbLbUc4k+etCX+KnifkaoOJFTsRiBbu2geZPkIIn1Nc6ixnaVlRd5Xrk8ZYFrEEEdlu0PA7geddXmqN9pLEoLg3Qyfynf6UzC2lojqE1p8pPw99ROZd9ZHyr1IWEIkli2YlhMaTyEcq9V2kHczmFyuw39oTBqGZcxgGJmulOJQfjUf8AIVxVq37UB2JytqqAwAvLNGrGN+VMf7bbUaYXDR1ayCT5nepMqF6IleF1x2DLf2hxg9kFUglzGh5c6HwS/lbLyYfEbVCbhVstm9laQj/+S5PPQzNDv33wwF0MWtqVzBjLLJCgq251IkGd968E0oQZ5nD5QVM74VzfH8vtkZWBb3XA1MciaNb4piHBK+zganTkfE0jZw4IYkop3gCJPOKHFiKtZh5systCdJgCuQBCDA/cjlR7j5VJPITXM4fGm3qoWerT9DpWzxO9fUoigqw95QYjuZjlPrQvio7naHizaloDeK4XEHP7TmWzeX/ldejSARzrn7fCQgBuuqDoDJ9THyNEucRtgQoZ4EdonL6bfCtyEZKCwcSnFZyGrj3Gba3LTLIzDUa6yKjcLKllzmAN56jlXy7jrjaSAvRdKFT8WNlUgyfPlRmBWdcGnakON4v2doxudB51Js8We2IVVjvJpfHY17xUuAAmuh5+dJGAht+I9upBXbmPcAvZDkOzD4ir5rjMPxAXIZTOUwDtt0qld45cIIyLB7yD/iiyYy51LBx5fCtH2Ig/tBbVbyupEkZWAOvcae4EF1MjNsBzioVhIM5R6k/E60zaxGVs2UE7gTAp2g6NMR4o8TXU6q4JBrlcbczXj0TTz50432guR/DX+4/pSWGYop0BLbk6xPT98qXhxFTZjs+dWXSpl/g97Nbj+Ux9RT01zODxr25yqGnrMaeFYxvE3urlZAB3OR/7QvhJfbiFj6hQgvmYxFsJedVIKk5hBkCdxVngoUKWJEnv2Fc7eMZUSFLTrGwWJgbE6jevW+GoTrbF0/8AyS/w2p7KSukSdGVXDmdmMQu2ZfUVzGOv57ztyXsjy3+NLvhbZ0OGw3/1a+VLpw1VEIWQ/wBJ0/tMr8KDDjZTZjeozI60D9p2fD8Rntg89j4ii4gLlOcgKRBnQQa4/hPH7iNcswudYOoMMp2YCdOhHdT2Pv3XCi6LZG4018d9KDwrbbiMGcKtNzX59YDhllJZXbsqSFI5idD6V6vX7eWIIOnI7d1eqvRfeQeJRrSJP/0RXW20BtYIlfLmPLSs43Du6G26iD0cjYzoCulP3yygKTtrHSdfWl7+IA1dgOhYxt0mkUCPSNDsrWOR9YEF1AVbagDQduAB5LQcbwq5fQq75UkEhFmY2zFu/XlTeG4nbDe8jT+EnevtziKDszrzVe0TuR2Rt5wO+vGqozVLXYG/58ZjA4ZrZAe4bijcFQCdNO0vTwO1UfYMx7FtVT8Ts5bLHIKAJbunTn0My8926SSfZA/yxnPmNE8te+mCJABJIGgBOgHco0+FCVZuNoauim239hCYrH4bDtmYNdIXQRm7R12HZUiAJjmanN9ssRdbs2iidJhj5lTHpVG4oGgMisRQfp73uNXrQu2n7xW3fd9RaJ7y8n4itjENrNtxHcNfDWmiRpAjTXXnXvaHqfU0wJkA2P2i2y4GNsp+sSTjy29SrCQRqmbTntJFfMLxa3c0Usf+DD1kaUz/AKdSfdE+FHw2GzME0E/SjGobtUW5xNsgP1mMwjv60rdw2ZgxYxBBXQqQd5EfuKtXOEi2yljmUkA8jrWuJYdLWUqBM7HUEd4NZ4itQ5nlx5EtuK/uRrGHVBCKFG8DQUWnsZdUIMgj2mp8tIHdNY4UC11QeU/AGiDUt1FlCXomyYCyyicwJ0MQYieffWAas8Sw4LIAkSwGbTXu0rGG4elx7mkAGBHnQjKK1GG2Br0iI4bJDZ50EiDv3UL2xAIGgMT5U2vD1LsmeCDppM8z4RQGwmjEMCFiSO/ajDKTFlWA+sBYxDgMpIgnYTt0Oup79KNawzNsCf8AGteOBcE9n3YmNYnUV9FxysScq/Ce+i2rywTZPmEUvWQ5yzDjUQe0OUgefOvlpby6gho56qfUSKcscNNt2cKFYgMW69PE1gXTJIJk7xpPpWDeExC0N/f8+MQFlvaG4UlogdsQPCRua2TdOgVF7yxb4AD50R8YgMF1B/MKYTHW8oJykDdgwEjlrsPGvUBxNLM1ah6DmS04JcS41z2rZ23lBEchHQVXwsZQHUu/UHKD0EaxS3+6lgQg9pmgFjoAB/Ud/Icq9hQ6nMbhzER2QAB1y8/OZodO1L/MMvveQ+1C5Qt4Cdbp9jIkKCGI/Mx0nuA869S9u0GPaaO8y1eoPDbux+8Z46HhB9orxXFZA7iCZAWdQWdgik9QC0nuFZw2CQauSzRq5Ekn5KO4aCmMXh1KgESGXUdah2ca4Vu17pIEwdu871mw3gqCwoe8a43YVrDqwEkQmn4/wx5/CaPw/ALaQKoA0EmOfOleE/eD2j9ptgTy8BsPKqVGovzRbkqPDhyFUke9poQeusil1xSo6gwSdlOkxXhXwoJmNRW1AUi94yrKQ0yCfd6eBpHD4XKznOzZjMGIXw0mjcqyK2hdz2sgEDvAYoTct/xBBOqxlJPJ9CdvDeqmEwvtAwB7Q1HQjnS9+6TEmYAA9KPwo/eAdQQfQ0BBAJEbrDlVI42+sav4QK9orEErsZGYHXWt47JnLoQGRu0Npg8p3pEXyLaidmJHdpQGMnWsCE8mebIBsBzvGeKYzO+jSo25UvisTnYtETWDWCKaqAcRTOWu+8bNi52RGwldtt5oKYhgSQSD151gsevd5UtxAwmmnaXbT8QrDsN4S+ZgBKacQfMGJkrtO3pW7HEioiJBJLa7zpHdSlO3LYNgNHaDRPdWMFHaeRmNkHjeBsYgKWP9JC+J0+RNM4HEqqBTlOdxIPIDn3VNNGv2wAI5iiKgwVcjcS7g8Qo9o7EAFzHeBoI60GyUKm3+K7LDoNyoPp8agjejYdZ3oPCA3uM/UE0K/DzG/bH2JWdmGk8o/WpE+0uMh91IkfzMwDa/0gEadZp/2YzMOgMeVSOIsUdWXQtoe8DaaOhAUkmu9UJUFlFAygDqIiOlSRw62+JZsoIUCdNM/wBTEfCs38Y8hc2h3jT4jWqlq0FEKIFbQb2niWx73uYe1ZBB1AgTHXwr111IWAQRodZnvrAr41HW8Te0+2sYrL2YOvvA9OVeoQQDYAeFerAPjCYi/LxP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8" name="Rectangle 17"/>
          <p:cNvSpPr/>
          <p:nvPr/>
        </p:nvSpPr>
        <p:spPr>
          <a:xfrm>
            <a:off x="751527" y="3357235"/>
            <a:ext cx="1152000" cy="1152000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extBox 1"/>
          <p:cNvSpPr txBox="1"/>
          <p:nvPr/>
        </p:nvSpPr>
        <p:spPr>
          <a:xfrm>
            <a:off x="107504" y="3762217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accent1"/>
                </a:solidFill>
                <a:latin typeface="Calibri" pitchFamily="34" charset="0"/>
              </a:rPr>
              <a:t>3cm</a:t>
            </a:r>
            <a:endParaRPr lang="en-IE" dirty="0"/>
          </a:p>
        </p:txBody>
      </p:sp>
      <p:sp>
        <p:nvSpPr>
          <p:cNvPr id="20" name="TextBox 19"/>
          <p:cNvSpPr txBox="1"/>
          <p:nvPr/>
        </p:nvSpPr>
        <p:spPr>
          <a:xfrm>
            <a:off x="1007540" y="2906042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accent1"/>
                </a:solidFill>
                <a:latin typeface="Calibri" pitchFamily="34" charset="0"/>
              </a:rPr>
              <a:t>3cm</a:t>
            </a:r>
            <a:endParaRPr lang="en-IE" dirty="0"/>
          </a:p>
        </p:txBody>
      </p:sp>
      <p:sp>
        <p:nvSpPr>
          <p:cNvPr id="21" name="TextBox 20"/>
          <p:cNvSpPr txBox="1"/>
          <p:nvPr/>
        </p:nvSpPr>
        <p:spPr>
          <a:xfrm>
            <a:off x="951370" y="3729951"/>
            <a:ext cx="7042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E" dirty="0" smtClean="0">
                <a:solidFill>
                  <a:schemeClr val="accent1"/>
                </a:solidFill>
                <a:latin typeface="Calibri" pitchFamily="34" charset="0"/>
              </a:rPr>
              <a:t>9cm</a:t>
            </a:r>
            <a:r>
              <a:rPr lang="en-IE" baseline="30000" dirty="0" smtClean="0">
                <a:solidFill>
                  <a:schemeClr val="accent1"/>
                </a:solidFill>
                <a:latin typeface="Calibri" pitchFamily="34" charset="0"/>
              </a:rPr>
              <a:t>2</a:t>
            </a:r>
            <a:endParaRPr lang="en-IE" dirty="0"/>
          </a:p>
        </p:txBody>
      </p:sp>
      <p:pic>
        <p:nvPicPr>
          <p:cNvPr id="22" name="Picture 6" descr="http://t1.gstatic.com/images?q=tbn:ANd9GcQKegjts0aznsZ86D2AThJ1c01nP6Dc8xqaDtAiY8Gk9LSeddz7w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909" y="1027486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9" descr="http://t2.gstatic.com/images?q=tbn:ANd9GcSpOE6lJmkR1L2PbQXy5E5Se5sFFonHR-mT55b5xD3hPVNJiiex_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03458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436096" y="3485218"/>
                <a:ext cx="2918767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E" sz="2400" b="1" i="1" dirty="0" smtClean="0">
                        <a:latin typeface="Cambria Math"/>
                      </a:rPr>
                      <m:t>𝑨𝒓𝒆𝒂</m:t>
                    </m:r>
                    <m:r>
                      <a:rPr lang="en-IE" sz="2400" b="1" i="1" dirty="0" smtClean="0">
                        <a:latin typeface="Cambria Math"/>
                      </a:rPr>
                      <m:t> </m:t>
                    </m:r>
                    <m:r>
                      <a:rPr lang="en-IE" sz="2400" b="1" i="1" dirty="0" smtClean="0">
                        <a:latin typeface="Cambria Math"/>
                      </a:rPr>
                      <m:t>𝑺𝒒𝒖𝒂𝒓𝒆</m:t>
                    </m:r>
                    <m:r>
                      <a:rPr lang="en-IE" sz="2400" b="1" i="1" dirty="0" smtClean="0">
                        <a:latin typeface="Cambria Math"/>
                      </a:rPr>
                      <m:t> =</m:t>
                    </m:r>
                    <m:sSup>
                      <m:sSupPr>
                        <m:ctrlPr>
                          <a:rPr lang="en-IE" sz="2400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E" sz="2400" b="1" i="1" dirty="0" smtClean="0">
                            <a:latin typeface="Cambria Math"/>
                          </a:rPr>
                          <m:t>𝒍</m:t>
                        </m:r>
                      </m:e>
                      <m:sup>
                        <m:r>
                          <a:rPr lang="en-IE" sz="2400" b="1" i="1" dirty="0" smtClean="0"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IE" sz="2400" b="1" dirty="0" smtClean="0"/>
                  <a:t> </a:t>
                </a:r>
                <a:endParaRPr lang="en-IE" sz="2400" b="1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096" y="3485218"/>
                <a:ext cx="2918767" cy="470000"/>
              </a:xfrm>
              <a:prstGeom prst="rect">
                <a:avLst/>
              </a:prstGeom>
              <a:blipFill rotWithShape="1">
                <a:blip r:embed="rId5"/>
                <a:stretch>
                  <a:fillRect l="-626" b="-12987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436096" y="3967112"/>
                <a:ext cx="3206799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E" sz="2400" b="1" i="1" dirty="0" smtClean="0">
                        <a:latin typeface="Cambria Math"/>
                      </a:rPr>
                      <m:t>𝑨𝒓𝒆𝒂</m:t>
                    </m:r>
                    <m:r>
                      <a:rPr lang="en-IE" sz="2400" b="1" i="1" dirty="0" smtClean="0">
                        <a:latin typeface="Cambria Math"/>
                      </a:rPr>
                      <m:t> </m:t>
                    </m:r>
                    <m:r>
                      <a:rPr lang="en-IE" sz="2400" b="1" i="1" dirty="0" smtClean="0">
                        <a:latin typeface="Cambria Math"/>
                      </a:rPr>
                      <m:t>𝑺𝒒𝒖𝒂𝒓𝒆</m:t>
                    </m:r>
                    <m:r>
                      <a:rPr lang="en-IE" sz="2400" b="1" i="1" dirty="0" smtClean="0">
                        <a:latin typeface="Cambria Math"/>
                      </a:rPr>
                      <m:t> =</m:t>
                    </m:r>
                    <m:sSup>
                      <m:sSupPr>
                        <m:ctrlPr>
                          <a:rPr lang="en-IE" sz="2400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E" sz="2400" b="1" i="1" dirty="0" smtClean="0">
                            <a:latin typeface="Cambria Math"/>
                          </a:rPr>
                          <m:t>(</m:t>
                        </m:r>
                        <m:r>
                          <a:rPr lang="en-IE" sz="2400" b="1" i="1" dirty="0" smtClean="0">
                            <a:latin typeface="Cambria Math"/>
                          </a:rPr>
                          <m:t>𝟑</m:t>
                        </m:r>
                        <m:r>
                          <a:rPr lang="en-IE" sz="2400" b="1" i="1" dirty="0" smtClean="0">
                            <a:latin typeface="Cambria Math"/>
                          </a:rPr>
                          <m:t>)</m:t>
                        </m:r>
                      </m:e>
                      <m:sup>
                        <m:r>
                          <a:rPr lang="en-IE" sz="2400" b="1" i="1" dirty="0" smtClean="0"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IE" sz="2400" b="1" dirty="0" smtClean="0"/>
                  <a:t> </a:t>
                </a:r>
                <a:endParaRPr lang="en-IE" sz="2400" b="1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096" y="3967112"/>
                <a:ext cx="3206799" cy="470000"/>
              </a:xfrm>
              <a:prstGeom prst="rect">
                <a:avLst/>
              </a:prstGeom>
              <a:blipFill rotWithShape="1">
                <a:blip r:embed="rId6"/>
                <a:stretch>
                  <a:fillRect l="-570" b="-14286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5436096" y="4399160"/>
                <a:ext cx="3494831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E" sz="2400" b="1" i="1" dirty="0" smtClean="0">
                        <a:latin typeface="Cambria Math"/>
                      </a:rPr>
                      <m:t>𝑨𝒓𝒆𝒂</m:t>
                    </m:r>
                    <m:r>
                      <a:rPr lang="en-IE" sz="2400" b="1" i="1" dirty="0" smtClean="0">
                        <a:latin typeface="Cambria Math"/>
                      </a:rPr>
                      <m:t> </m:t>
                    </m:r>
                    <m:r>
                      <a:rPr lang="en-IE" sz="2400" b="1" i="1" dirty="0" smtClean="0">
                        <a:latin typeface="Cambria Math"/>
                      </a:rPr>
                      <m:t>𝑺𝒒𝒖𝒂𝒓𝒆</m:t>
                    </m:r>
                    <m:r>
                      <a:rPr lang="en-IE" sz="2400" b="1" i="1" dirty="0" smtClean="0">
                        <a:latin typeface="Cambria Math"/>
                      </a:rPr>
                      <m:t> =</m:t>
                    </m:r>
                    <m:r>
                      <a:rPr lang="en-IE" sz="2400" b="1" i="1" dirty="0" smtClean="0">
                        <a:latin typeface="Cambria Math"/>
                      </a:rPr>
                      <m:t>𝟗</m:t>
                    </m:r>
                    <m:sSup>
                      <m:sSupPr>
                        <m:ctrlPr>
                          <a:rPr lang="en-IE" sz="2400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E" sz="2400" b="1" i="1" dirty="0" smtClean="0"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IE" sz="2400" b="1" i="1" dirty="0" smtClean="0"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IE" sz="2400" b="1" dirty="0" smtClean="0"/>
                  <a:t> </a:t>
                </a:r>
                <a:endParaRPr lang="en-IE" sz="2400" b="1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096" y="4399160"/>
                <a:ext cx="3494831" cy="470000"/>
              </a:xfrm>
              <a:prstGeom prst="rect">
                <a:avLst/>
              </a:prstGeom>
              <a:blipFill rotWithShape="1">
                <a:blip r:embed="rId7"/>
                <a:stretch>
                  <a:fillRect l="-524" b="-12987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495087" y="4776351"/>
                <a:ext cx="29187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400" b="1" i="1" dirty="0" smtClean="0">
                          <a:latin typeface="Cambria Math"/>
                        </a:rPr>
                        <m:t>𝑻𝒐𝒕𝒂𝒍</m:t>
                      </m:r>
                      <m:r>
                        <a:rPr lang="en-IE" sz="2400" b="1" i="1" dirty="0" smtClean="0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en-IE" sz="2400" b="1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5087" y="4776351"/>
                <a:ext cx="2918767" cy="46166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5580111" y="4797468"/>
                <a:ext cx="29187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400" b="1" i="1" dirty="0" smtClean="0">
                          <a:latin typeface="Cambria Math"/>
                        </a:rPr>
                        <m:t>𝟔</m:t>
                      </m:r>
                      <m:r>
                        <a:rPr lang="en-IE" sz="2400" b="1" i="1" dirty="0" smtClean="0">
                          <a:latin typeface="Cambria Math"/>
                        </a:rPr>
                        <m:t>(</m:t>
                      </m:r>
                      <m:r>
                        <a:rPr lang="en-IE" sz="2400" b="1" i="1" dirty="0" smtClean="0">
                          <a:latin typeface="Cambria Math"/>
                        </a:rPr>
                        <m:t>𝒂𝒓𝒆𝒂</m:t>
                      </m:r>
                      <m:r>
                        <a:rPr lang="en-IE" sz="2400" b="1" i="1" dirty="0" smtClean="0">
                          <a:latin typeface="Cambria Math"/>
                        </a:rPr>
                        <m:t> </m:t>
                      </m:r>
                      <m:r>
                        <a:rPr lang="en-IE" sz="2400" b="1" i="1" dirty="0" smtClean="0">
                          <a:latin typeface="Cambria Math"/>
                        </a:rPr>
                        <m:t>𝒐𝒇</m:t>
                      </m:r>
                      <m:r>
                        <a:rPr lang="en-IE" sz="2400" b="1" i="1" dirty="0" smtClean="0">
                          <a:latin typeface="Cambria Math"/>
                        </a:rPr>
                        <m:t> </m:t>
                      </m:r>
                      <m:r>
                        <a:rPr lang="en-IE" sz="2400" b="1" i="1" dirty="0" smtClean="0">
                          <a:latin typeface="Cambria Math"/>
                        </a:rPr>
                        <m:t>𝒐𝒏𝒆</m:t>
                      </m:r>
                      <m:r>
                        <a:rPr lang="en-IE" sz="2400" b="1" i="1" dirty="0" smtClean="0">
                          <a:latin typeface="Cambria Math"/>
                        </a:rPr>
                        <m:t> </m:t>
                      </m:r>
                      <m:r>
                        <a:rPr lang="en-IE" sz="2400" b="1" i="1" dirty="0" smtClean="0">
                          <a:latin typeface="Cambria Math"/>
                        </a:rPr>
                        <m:t>𝒔𝒒𝒖𝒂𝒓𝒆</m:t>
                      </m:r>
                      <m:r>
                        <a:rPr lang="en-IE" sz="2400" b="1" i="1" dirty="0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IE" sz="2400" b="1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111" y="4797468"/>
                <a:ext cx="2918767" cy="461665"/>
              </a:xfrm>
              <a:prstGeom prst="rect">
                <a:avLst/>
              </a:prstGeom>
              <a:blipFill rotWithShape="1">
                <a:blip r:embed="rId9"/>
                <a:stretch>
                  <a:fillRect l="-418" r="-20668" b="-13158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4245521" y="5180700"/>
                <a:ext cx="29187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400" b="1" i="1" dirty="0" smtClean="0">
                          <a:latin typeface="Cambria Math"/>
                        </a:rPr>
                        <m:t>=</m:t>
                      </m:r>
                      <m:r>
                        <a:rPr lang="en-IE" sz="2400" b="1" i="1" dirty="0" smtClean="0">
                          <a:latin typeface="Cambria Math"/>
                        </a:rPr>
                        <m:t>𝟔</m:t>
                      </m:r>
                      <m:r>
                        <a:rPr lang="en-IE" sz="2400" b="1" i="1" dirty="0" smtClean="0">
                          <a:latin typeface="Cambria Math"/>
                        </a:rPr>
                        <m:t>(</m:t>
                      </m:r>
                      <m:r>
                        <a:rPr lang="en-IE" sz="2400" b="1" i="1" dirty="0" smtClean="0">
                          <a:latin typeface="Cambria Math"/>
                        </a:rPr>
                        <m:t>𝟗</m:t>
                      </m:r>
                      <m:r>
                        <a:rPr lang="en-IE" sz="2400" b="1" i="1" dirty="0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IE" sz="2400" b="1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5521" y="5180700"/>
                <a:ext cx="2918767" cy="461665"/>
              </a:xfrm>
              <a:prstGeom prst="rect">
                <a:avLst/>
              </a:prstGeom>
              <a:blipFill rotWithShape="1">
                <a:blip r:embed="rId10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4389537" y="5631631"/>
                <a:ext cx="2918767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400" b="1" i="1" dirty="0" smtClean="0">
                          <a:latin typeface="Cambria Math"/>
                        </a:rPr>
                        <m:t>=</m:t>
                      </m:r>
                      <m:r>
                        <a:rPr lang="en-IE" sz="2400" b="1" i="1" dirty="0" smtClean="0">
                          <a:latin typeface="Cambria Math"/>
                        </a:rPr>
                        <m:t>𝟓𝟒</m:t>
                      </m:r>
                      <m:sSup>
                        <m:sSupPr>
                          <m:ctrlPr>
                            <a:rPr lang="en-IE" sz="2400" b="1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E" sz="2400" b="1" i="1" dirty="0" smtClean="0">
                              <a:latin typeface="Cambria Math"/>
                            </a:rPr>
                            <m:t>𝒄𝒎</m:t>
                          </m:r>
                        </m:e>
                        <m:sup>
                          <m:r>
                            <a:rPr lang="en-IE" sz="2400" b="1" i="1" dirty="0" smtClean="0">
                              <a:latin typeface="Cambria Math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IE" sz="2400" b="1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9537" y="5631631"/>
                <a:ext cx="2918767" cy="470000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AutoShape 2" descr="data:image/jpeg;base64,/9j/4AAQSkZJRgABAQAAAQABAAD/2wCEAAkGBxQHEhQUERQTFhQWGRcWFhgYFBwgHhgbJxgYGhokHhceHDQgHB4lHBYXJDElJiksLi4uGB8zODMsNygtLisBCgoKDg0OGxAQGiwhICU0LC8uNTAuLC0sLTcyNTUsLzcrNzQtLCwsLDQsKzQsLDUsLCwsNywsNCwsLCwsLC8rK//AABEIAJgAmAMBIgACEQEDEQH/xAAbAAEAAwEBAQEAAAAAAAAAAAAABQYHBAMCCP/EAEAQAAEDAgQEAgYIBAQHAAAAAAEAAgMEEQUGEiETMUFRB3EUImGBkaEVIzIzQlKx0SRicuFDgtLwFkRzkpPBwv/EABkBAQADAQEAAAAAAAAAAAAAAAABAgMEBf/EACARAQACAgEEAwAAAAAAAAAAAAABAgMRBBIhMTITQVH/2gAMAwEAAhEDEQA/ANxREQEREBERAREQEREBERAREQEREBERAREQEREBERAXLimIMwqGSaU2ZG0vcfYF1KleL1YyHC6pheA97LNbfd24vsgob814rnAmSnkbR05P1Ytdzh3JXvh+ecQylI1uIFtTA/1WyDYtd0uexXVgE7KiniMRBboaNjy2UN4jji0ZjbvI98YjaPtOOschzK9W/Dx1w9UedbU6p2stZ4j1Ev3bI2D3krgdnqsd/iNH+UK84TkWlpWM1sL36Rq1HrbfZSzcvUrBYQRf9oXlLs3g8QauM78N3m39lYMJ8SGSm1RGWfzNNx8FYKnKNJUc4Wj+nb9FWMa8OB9qlf39R/ys5Be6Gujr26onte3uCuhfn7FMQqMkvDtMjJSbMbY/WH2fmH7qTbmLHaz60Pgi7RFn6+1Xpivf1jaNtuRUTw9z6cwufTVcfAq4xctvtI3u26varMa7SkREUAiIgIiICIiCMzDjDMEhdI/c8mj8x6LII45s11NnG75DuTya39gpDPmNfS9RpYbxx3a23U9Sr3kbLwwaHU8fWvsXfyjoEFMqfBx9CdWHVr4L/ba5t2k9xvspjJvhp9DVAqquodUztBDLts1l+oFzutCRW6p1rfYERFUEREGP+Mo9FxHDZpPufrGXPJrrt/t8FIc1esz5ehzPA6Cobdp5Hq09CD3WXz+GmKYexzKeuY6IA6dTTrt0C7uJyoxRMWhW1duTD/43H6QRc4mOMpHQe1bisI8L2jLdWC9xc6X1JHu53vt81u65cuT5Lzb9TEaERFmkREQEREBceMTejwTOHNsbyPPSbLsWZZ/zu6pfJh9AwSTWIme42bED+pU1rNp1Agsj0P0hWRh24b659391tS/P+ATYlk+QzlkNQzTZ7QbOtzOnbmtpytmKHNFO2opyS12xB5tI5gq18dqdrRo2l0RFQEREBERAREQYbmiD0GsmDejy4fqtroZePGx35mg/JYxnWQSVk9vzW+S2PCW6IYgeYY0fIIOtERAREQEREBYHlf8Ahq/Eo5fvuO52/Vt3W/ULfFRc9eHbcxyNqaeU09UzYPAuHDoHBbYMvx5IsiY3CHleIgS4gAC5J7L58AI3ej1cgBEUlQ4x+VrG3y+CouasAr4pDT1lS0sFieG0gPC3DJEsDqSNtK3RGwadHVp63W3L5MZtRWPCKxpPIiLjWEREBERAXBiOLw4e1xfIwFrS7SXC/wAFTPFfNc2FcGjpPVqKq4EnSNgtc9777eRVBj8PaeRp475JJTu6QuN7rfDxr5fVEzp14bC7GqpoPOR9z5Xufkt0aNIssO8NAcrYmKWdxkErD6O/8vcH3Lcllas1npnykREVQREQEREBERBW87Zd+nIrs+9Zct9vcLN8s42/Lk9yDpvpkZ/vqFtiq2a8nMxv12EMl722d5/ugn8NxCPE2B8Tg5p+XmOi6HvDBckAdysUcyrynL+KM9/wu/8ARUfWY7UeJEj4ZXcKlgsHiP8AxXdLnpy5K+Ok3tFa+SZbrT1sdVfhyMdbnpcD+i6FgEuRI6az6OWSCZu7XhxPxF1ccleKLauAtrWuFRCeG/SLh5HX2XWmbj3xeyInbTkJsqBVeJrG/dwOd7XP0/8AyVWcZzVU5gIY0FrT+Bl9/M8ysEuTxjxaNtXS1MB4hp9TZbcrEjkfiuylzFTVUfEbMzT1u4AjzCk8E8OpKsB1S7ht/IBcke03s35qbl8KcLkeHejAW6AkA+YXVx+VbDExEbVmu1GyPGc34s2pjB9GpGkB9tnPPQLb1zYfQR4awRwsaxg5NaLBdKwyXm9ptP2tAiIqAiIgIiICIiAiIg854G1A0vaHDsRdYTNTDJGJ1EMoDIKk8WF52b7Rf3relG49gUGYYuFUxiRl72PQ9wei0xZJx3i0ImNsrxfMdPhUZe6Rp22aHAlx9i4sg+HlRikLqmV7YjUOLw0tJIHT9Vf8I8LsNwl4kZAHOG41nUB5Aq5gWWvI5Ns2txrREaUai8Noo95ZXv8AYAAP3VqwrBYMJFoYw2/M9T71IIuZIiIgIiICIiAiIgicy5igyzCZql+lvIAblx7NHUqqx5yxKvGunwl3D5gyzBjiP6dJt714YbC3NGN1DqgBzaFkQgYeQc/UXOt1PqhaJLKIWlzjZoBJPYdUFVyznyHGpTTyskpqpvOGXYn+k8nDyVtVOkzjhFZLHI6ppXSsvodcam322K8s6ZnfSVNNR08kcTpwXyTPtaOIWB0g7Fxvt5ILsioWIn0SNz6TFQZWgkNmkY9jz2I2Iv7F0U+dXV2EitiY3jOAjbHfbjatFr9tSC6oqvS5dqZmB1TXT8YjfhaWsafYy2481yYDjtTR1c9FWlkj2R8aCVrdPEj3BBb0cDbl3Qdmbc6w5bLIy181RJ9iGMXcfPsPaVDHOOJwjiSYQ/hdQ2cGQD+jTb5r48JKRuIxy4jL61TUyPu4/hYHENa0dAFdMZxqDA2CSplZEwnSHONgTYm3wB+CDhyrmunzQwugcdTNpI3Cz2Hs5vNTqq+C5hwysqHeiy07p5bB2i2p9u/dRM2YvpytqYPShSwUuhjiC0PmkdcmznfZa0NHIb6vYgvygcWzAcPraSlDARUCYl1/s6NHS299fyVUzDjrsqtbUU9c2pha4caGR7XPLLgEseN7jsQbrx8QqmaXEcJdRaDJIyo0OeLtaCIruI62HRBp6KtHLk7m39PqOLz1AN0X/wCla1veoSszHVU2GVxmc1tZSa2uextgfxMcGnu0jbvdBoCKo5PgqayCCqrKh5e5geY2ANjAIvuObjbe9144E2ozaw1L6mSKneSaeOIBp0XsC9/Mk2vba10F0RZnnesxDKpp+FUcWnlmijc57BxI7vAtqGzg4G3K4siD2zXHLk+vGJRRukp5WCKra0es2x9V4HW1zdWegzfQ4tHqZUwlpG4LwD5EFTxGrmo1+XqSQ3NLTE9zAz/SgzPF4qXOdVBSYdDEYYpGy1NQxgsA03DGuA3JKlM/4dDRYjS1dXC2Skcw08pc24icXDQ49m8wT0Wi0tKyjbpiYxjezWgD4Bfc0TZwWvAc07EEXBHtBQUDG48CwaIyPio3beq1jWlzz0DQOZK98QoycJZJDScB8ZZUimbvu1wcW7DmRdWqDAqWncHMpqdrhyLYWAj3gKRQQOFZxosUiErKiINtchzwC3uCDyIVcy9VDNmKvrIhelghNOx/SVznXfbuBpG/tVvlwClmJc6mp3E8yYWE/HSu+GFsADWNDWjkAAAPcEGYYbiB8MqmSnqgfQZ3ukgmA2jcTdzXdtyrhiWP4bVxap56V8Q9b1nNI5du9ip6eFtQ0te1rmnmHAEH3FR4y5SD/lab/wADP9KCh5NpI8x4ka6ngENJAwxQnRp4zifWdbsLbea+KHBKLDMRrYsRigPHe2emklA9cEWkaCdrtIaf861GNgjADQAByAFgPcvCtw+KvAE0UcgHIPYHW8rhBnmPfRFA6OKno6WpqZHBrYo2tva+7nOAs0Ad18+IWI/8PYjhUjYy5jGVIc1guWstFcgexaFR4VBQG8MMMZ7sja0/EBe8lMyVwc5jS5t9JLQSL87HpdBEjN1EYuN6VDw7XvrHLyVFxeo+lsKxatDXNZUtIiDhYmNjdDXW/mNyPZZaGcv0jjc0tNfnfgsv8dK7ZadkzSxzWlhFi0tBBHlyQRmX4uNQwN6OhaPiwBV3IONwYVAMPnkZHUUn1TmvIGoc2ubfmCCFeGMEYAaAANgANgPJctZhMFebzQwyHu+Nrj8SEGa+KObYa70empiJf4mnMz2btjAkaWgu5aiensKLSo8KgibobDCG3DtIjaBccja1rjuiDsREQEREBERAREQEREBERAREQEREBERAREQf/9k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12292" name="Picture 4" descr="http://stmaryssecondarynenagh.scoilnet.ie/blog/files/2010/12/geogebra-logo.png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046" y="5377905"/>
            <a:ext cx="1085850" cy="108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t>47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8735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-243408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IE" dirty="0" smtClean="0"/>
              <a:t>Surface Area of a cube using nets</a:t>
            </a:r>
            <a:endParaRPr lang="en-I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79512" y="764704"/>
                <a:ext cx="3457100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Font typeface="Arial" pitchFamily="34" charset="0"/>
                  <a:buChar char="•"/>
                </a:pPr>
                <a:r>
                  <a:rPr lang="en-IE" sz="2400" dirty="0" smtClean="0">
                    <a:solidFill>
                      <a:schemeClr val="accent1"/>
                    </a:solidFill>
                    <a:latin typeface="Calibri" pitchFamily="34" charset="0"/>
                  </a:rPr>
                  <a:t>Wrapping</a:t>
                </a:r>
                <a:r>
                  <a:rPr lang="en-IE" sz="2400" dirty="0">
                    <a:solidFill>
                      <a:schemeClr val="accent1"/>
                    </a:solidFill>
                    <a:latin typeface="Calibri" pitchFamily="34" charset="0"/>
                  </a:rPr>
                  <a:t> </a:t>
                </a:r>
                <a:r>
                  <a:rPr lang="en-IE" sz="2400" dirty="0" smtClean="0">
                    <a:solidFill>
                      <a:schemeClr val="accent1"/>
                    </a:solidFill>
                    <a:latin typeface="Calibri" pitchFamily="34" charset="0"/>
                  </a:rPr>
                  <a:t>a </a:t>
                </a:r>
                <a:r>
                  <a:rPr lang="en-IE" sz="2400" dirty="0" err="1" smtClean="0">
                    <a:solidFill>
                      <a:schemeClr val="accent1"/>
                    </a:solidFill>
                    <a:latin typeface="Calibri" pitchFamily="34" charset="0"/>
                  </a:rPr>
                  <a:t>rubix</a:t>
                </a:r>
                <a:r>
                  <a:rPr lang="en-IE" sz="2400" dirty="0" smtClean="0">
                    <a:solidFill>
                      <a:schemeClr val="accent1"/>
                    </a:solidFill>
                    <a:latin typeface="Calibri" pitchFamily="34" charset="0"/>
                  </a:rPr>
                  <a:t> cube</a:t>
                </a:r>
                <a:endParaRPr lang="en-IE" sz="2400" dirty="0">
                  <a:solidFill>
                    <a:schemeClr val="accent1"/>
                  </a:solidFill>
                  <a:latin typeface="Calibri" pitchFamily="34" charset="0"/>
                </a:endParaRPr>
              </a:p>
              <a:p>
                <a:pPr marL="457200" indent="-457200">
                  <a:lnSpc>
                    <a:spcPct val="150000"/>
                  </a:lnSpc>
                  <a:buFont typeface="Arial" pitchFamily="34" charset="0"/>
                  <a:buChar char="•"/>
                </a:pPr>
                <a:r>
                  <a:rPr lang="en-IE" sz="2400" dirty="0" smtClean="0">
                    <a:solidFill>
                      <a:schemeClr val="accent1"/>
                    </a:solidFill>
                    <a:latin typeface="Calibri" pitchFamily="34" charset="0"/>
                  </a:rPr>
                  <a:t>Each side is </a:t>
                </a:r>
                <a14:m>
                  <m:oMath xmlns:m="http://schemas.openxmlformats.org/officeDocument/2006/math">
                    <m:r>
                      <a:rPr lang="en-IE" sz="2400" i="1" dirty="0" smtClean="0">
                        <a:solidFill>
                          <a:schemeClr val="accent1"/>
                        </a:solidFill>
                        <a:latin typeface="Cambria Math"/>
                      </a:rPr>
                      <m:t>𝑙𝑐𝑚</m:t>
                    </m:r>
                  </m:oMath>
                </a14:m>
                <a:r>
                  <a:rPr lang="en-IE" sz="2400" dirty="0" smtClean="0">
                    <a:solidFill>
                      <a:schemeClr val="accent1"/>
                    </a:solidFill>
                    <a:latin typeface="Calibri" pitchFamily="34" charset="0"/>
                  </a:rPr>
                  <a:t> long</a:t>
                </a:r>
                <a:endParaRPr lang="en-IE" sz="2400" dirty="0">
                  <a:solidFill>
                    <a:schemeClr val="accent1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764704"/>
                <a:ext cx="3457100" cy="1200329"/>
              </a:xfrm>
              <a:prstGeom prst="rect">
                <a:avLst/>
              </a:prstGeom>
              <a:blipFill rotWithShape="1">
                <a:blip r:embed="rId3"/>
                <a:stretch>
                  <a:fillRect l="-2289" r="-1585" b="-6091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 rot="5400000">
            <a:off x="1326641" y="1633949"/>
            <a:ext cx="3456751" cy="4598583"/>
            <a:chOff x="2746414" y="1138883"/>
            <a:chExt cx="3456751" cy="4598583"/>
          </a:xfrm>
        </p:grpSpPr>
        <p:sp>
          <p:nvSpPr>
            <p:cNvPr id="8" name="Rectangle 7"/>
            <p:cNvSpPr/>
            <p:nvPr/>
          </p:nvSpPr>
          <p:spPr>
            <a:xfrm>
              <a:off x="3898414" y="1138883"/>
              <a:ext cx="1152000" cy="1152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898414" y="2294845"/>
              <a:ext cx="1152000" cy="1152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051165" y="3446845"/>
              <a:ext cx="1152000" cy="1152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746414" y="3446845"/>
              <a:ext cx="1152000" cy="1152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898414" y="4585466"/>
              <a:ext cx="1152000" cy="1152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13" name="AutoShape 23" descr="data:image/jpeg;base64,/9j/4AAQSkZJRgABAQAAAQABAAD/2wCEAAkGBhQSERUTExQWFRUVGBoYGBgYFhwYGBgYGBocFxgaGBkYHCYeFxokGhgYHy8gJCcpLCwsFx4xNTAqNSYrLCkBCQoKDgwOGg8PGjUkHyUsLSwsKjQqLiwsNCkvLywsLCwsLCwsLDUsLCktLCwtLCwsLCwsLCwsLCwpLCwsLCwsLP/AABEIANsA5gMBIgACEQEDEQH/xAAaAAADAQEBAQAAAAAAAAAAAAADBAUCBgAB/8QAPRAAAgECBAMFBQYFBQADAQAAAQIRAAMEEiExBUFRImFxgZETMqGxwQYjQnLR8DNSYpLhFBWCsvFjk9JT/8QAGQEAAwEBAQAAAAAAAAAAAAAAAgMEAQUA/8QALxEAAgIBAwIEBQQDAQEAAAAAAQIAEQMSITEEQRMiYYFRcZGh8BQyscFC0fHhI//aAAwDAQACEQMRAD8An8V0CzOQXAbn5ADuOmbKT4U4mIGWQVII3nTyNHOe5J3ga9wFJnCJM5FnrlFVASAsKAMVxTC/CLqkgs34YUhgFP4iSBqKpI0GSJHSipgHKqyiQdB3axrQ/ZHOyDUqYMa614EfHeYwahttNNeMnLoDy5RyoKu4eI7MTmB1npHprTBACkGcwPlHMeNK8PxucZikQSCpkHTr5QfOvWOJoDUWqx/Fxtb5yleR18+ooCIBsI8BRr9wFiQIHIdKyiE7CdJoxXMUbJrmZxGEZLnvgrEFQJ8DO4PdT/DgrK6NMAZxG+m8UjeBVA7AhS2UHvM/pWrNwgypg/uaErYIBjdZDAkbfLt/cq3WVmtXRoCYMnbL1/fSl8XxAOdRqD2WGmnf1pT2TRmgx1jSsChXGJ5srH3hMTeLsWIAJ6UJmnfWi3bDL7wietZFolSwEhYnummigIo6id+Yd0tCILHSeUyeXlSdy6FEmYkDadSYG1FuIVVWOgckDy+lba9KxA8Y18KwcbGFtfmEGKYay6qGHu7gg7H6Gp2B9p2jcjVpUAzCwNKpLh3ZRGo1jX18K9di5pTSSOflBLiCM3VgQfPei28UUCjLoGz+P+KWNGWy7LI1VTG+091aQO8FS3aO2eMBQ0LLMxOuw6eNDtcSggAErqX01YneksVb9mwRokia1ZulTKmDt60HhqRYjPFcGjPoeFZIO4PhE/rUr2mW6xfSQoQnaANRPIzJ86rsr226H9aFew5gFho3XWiqCCRYMUu41QACRp01Jnw1NLYe0S5uMMumVRzAmST3k8u6nrdkSIAE9BTV7hboHLAQgmZ38K8SByZoBI8ogLF0AGVBkaHoetZNwkQSYHwr7btEjMB2Rz5UHimJyKGRC2wI3jqdK8SBvMRGchR/qZw154OYZTOkHQjka+01h7wGpQNO016vbjtf0mmibuvTeJ4fFI5IRwSN4Oo8RVDAcP8AaN0Ubn6Cp+Hwy25yiMxJPUk10PBL4KlQNRr48v0pLsypfeORMbZaXj1mLz5blq2g7IaT6H9a+cT4RBN60SHGpHJuvga9kPt7fiZ/tNVcTdCIzHZQTUKMwNidTLjXSB6Tk7T5gD1rWOxKW0zEmFGs8zyAryATOsEzHjX3F4dWkMoIOuVhPzrpG62nEXSD5uPvM2GLhTEFgNOcnlVdsItperkeQ7hSODvBHDETFUuLCp+oZgAJd0KIzFobDYRLuHQMJBAPn1HrUa8jWGa0TKuJVuZA5eNX+EH7i3+UVH49iA91Uj+HrPiNqXgJ1V2jerUUW7xe0ze6JhuXU0jxPBO4Cq+QhpmJ225jnR7uMFvLJILGBAJJPlQLN+4bjhkAUbNO+0ac/HuqtqPlMgxDIv8A9B23F18tr5lDD2musqkyYAJ7gKtX8Mtq2Qo33PM+NS+FYkJcGm/Z8JI1qtxAaGdoqbqCRt2lnRKp8x5gsPw5buGtq06KCCDqD1qJ7IpcNt+XMc1POum4YPuU/KK57iWL9peOghOyCOfj++de6cm67T3WKvPeYcCTlMjrWSaStpccuLkKp0TKdeszv0+NHw1oooUsWI5nc1YrE9pBkQKOd/gP9+kewGCN1o2A3P750zxbD5EypoBv1J7+ta4JiobJpDc+c8q3xcdlu4VH1LNddp0ugRa1DmM8Q4Qt5ZOjxoa5dRcD5ZAyEhpGp6QdhXaPcypJ5CfhXKLd9q5cwCfIac6PpySKPET1QCmwN5jE4oKMztAnc163dDAFTIPMVi9ZS6sHtKT8j/ijWwBGmg5DpVW9+khOjR31Xv8ACv8Acr8O4WAouP4gfU0fAfeG7nHZJAHhFGa+HtggaHl0oHBRAfvb6VzXZi287WHGi4/LJnEuHew90k22O38p5eVBsqs9rbnG9VvtBiRkFsiS/wAI51Jw/MZSTBju76uxMSlmcvqFVclCI8T4oltoAJnUDmB316itZWZgTtMaxXq0rkJ2P2h48vTBQHQk/Op9tQCCwkcx17q3axGR8ySOgOvl30S1YUsQTOUkGOoMfSqmFtouwEj1ip2zoPWHj6TKdzt/MFbul7ltiuUyZHlvrSXF+IPcZrZGVFbzaNj4c6oux9tb8T8jVJ7IbcA+IqZHCtdS7NjZkCgzk1NbuXCxkmT1roLvBrZ5EeBqTxDAi2yiZzT46R+tWfqEO85v6PLdCCbDqN3kZZ7P83TXbxotrGFlyHUAaHmO7wpnD4Bek+Na4iQqaCAPKk5MysK5lmDpXRwbqZOOe1hrRRZJEdQvfU3C5cxa5mYnUxzJ7+QrouEmbNv8tFu4C226j5fKhx5FUURN6jCztYPtOWZR+lbs3MrAxMVbucBU+6SPjUnC21ZmEnssynlqpKn5VT46VI16TMTtBG4MoGUac+fnVPC4m4ylWWRB7RHoJ50WyiprCjvP6mmcQ3ZOvKkZMwYVUrw9M2NgS3tEcRirq2bYtr7y6tE5fSpFlcvee8TJ75rrMB/CTwFEewrbgHxFZjzBBVTM+A5Gu5x/sgbouESQCI2EHuFabWulfg9s/hjwNQsHdRmYR7pIk67H0p46hB2iP0eZ+/EG92SMoggDaZJHOn/bs9tvaDlE7E01YQcqV4kdGA6UjJmDiqlfT9Kcb3q9oLjeIuMfZ7JA1jfTrSC2lIymQu2m8d1dgiyAD0pe/wAJttyjw0/xTMeZVGkiT5endm1AzlxYVIS3OVRAneBRUdQCCCSdjMR+tO8R4V7JS+aVEeOpgfOsYXDJAJ1567U3xsYXmJHTZnYkj3mcBi3WQoLA7j97U7hrjW0usFzGZA66UwpXL2QI5RtXuFfj/N9KkyOHa6nQw4mx4ytznb15nYu/vbRyA6CtWrrLqCRXVXMMje8oPlrSV3gls7SP331UudKoiQP0uS9QNyEiTzAr1EWyCWG+UkehivVp6hJ4dDlrgfWJsHYu05Qxlsump7zr1q9w3Ai3aGnabtE8+6T4VN4fhs7gchqfKr2KOlS5qXyiU9MXc6mMRU/fJ4/Q1Uv2QylTswipdpfvk8/kasKKnEteccHvWnZBdcFTsTmUjkQGmvuJxN24wZmWVEAgfTrVf7SYSMt9RJQ9ofzJUMKxfMH7BHuxz11n0q5NLi6nLfXjYjVX1jOBwr3HCtccjc6wIG+3pVTHbRsBoPCjcIwuVMx3b5Das4yCp86nzsC1DtLekUhdTcmN8K/gpPSp/wBpMM2UXUZlK+9lJEr106U/wk/cp4fWm8gIIOoOlLVtJuMyLqsTmLGNxKpnFzMsx2lB+WtIqzyRnCliWhdzJlj6n41riOEe0z21MEibZO3gdOVeThstbZyHuAEDKIGp6GYNXAKdwJzdTKPM1ene+3te0e4RwwO2ZyWC/wAxJk8hrVjFmAaLhbAtoFHLfvPOg4ttKkyvqbaX9OhRd+YzgP4SflFS/tLgTAvLIK6NlJBy9dOlVsEZtp3qPlTDoCCDqCKFW0m5uRdYInI4e/fAlbrEf1drfbehWOGnM4L5YlidgTPUeNY4hhntu1tTB0KEjdZ1HjFOYPC+0cLy3PhXQpTvOZbrQvvVX+fgMocC4eFBuHdtATvHXXr9KxxTn4H/ABVmABpsKjcWbQioHbUbnWwJoAEtWth4CoH2isPbcXUdlB0aCdDyMbV0FgaDwFDxuFFxGQ7Ef+VqNpazF5E1KQJy13G3WQozhlMbjXQzuK9huHm5cVXJI0Pdl32H71pXD4QozhixaQCCdo2jurpOC4WFLndtvAVY+lV1VIELs+jUSPz/AJDYhQAY06VjhI7J8fpWsUazwoQrfm+gqHvOr/jA8fwJe3mWcyaiDBI5jT96VDw/Ebyjs3SR0btfPWuwArlMfhvY3WWOy5zIenVapwsD5SJB1CsPOpqIjOJh4kkmBzOpr1ew+FbLDtnM7xFeqoItftkjZWBI136/9nTcHwuS2JgsdyNdtKJijFc3hc9ublpoGmZSey3l17xVfBcXF4hGUq/qp6wf1rn5cbWTzL8GZKA4nsOfvk8/katrUm/lS7bJ5kgekfUU7jMWLSM7TC6mN+lJoyp3EYdQQQdQa5vC8HK3jbIOQdoHllPLxmvX/tDef+GgQdW1b02pYYm8vaF5iTyMEf27CqseN1BkGbLiYi50188qmY2cpoSccdIF63yBleh/pP60y9wMuZdiJ1EH0qdkK8y7FlVuIzwk/cp5/M1QFSuB4lWtgLPZ+pJoXE+P+yf2apmaJ3gRWhCTUFsijzXtGuNcN9qmnvrqp7+lK8Bwsj2jCDsB0I0NS7nELtwgPcyA/hTTTn3mhthChDI7pOoIbf8AMNjVS43C6bkD5cZcPU6m8daUxvuk1MscavLo+W4P7W+GnwquWzWwxBUETHMDflU742TmXYs6PxGeGn7q3+VflTIakuHXA1pSp0iPTSpGM4/cztbtqoynLmOuvcKxcZY0Jj5VUajKHG8B7RJEBk1U/TzrfB8OFSeban9K56DcYe1uEjnyA8AK+YXCtJ9kWUjXsnceHOqvCbTpuReOhfVU6u8+1SOJ3NOlY4bxO6XCMA88/dI6noaY+0CqqAkakhRr1qZsbA6ZfizoRq7S1ZPZHgK+tS2GvfdBh/LPoKgnjF68YDLaBnXnp31q4i1wHzKoHrHuJ8ODXEaQCTDSYkfrVcKAIGwri3sTMy08zzp/D8Qu2IUn2iRtMsB4/rVD4W0gXJMedNRNVKmJG9e4R7h/Ma3YureXMsxtBEV84bdWXUHVW1+X0qXSbnQ1qVj1T+L8P9rbIHvDVT3ivnE+MiyQoQsxEjkPM1ExHEL9zdsinkm/mxpuPExNiTZcyKNJlHguClc7rqdII2616p1vG3k7K3M4H8wzeh3r1NdMhN3EY8mFVqoK5cX8AgdWgn0AgfGnuDYaGzmAIMSddaQvuWMlQPARSpwK9Io9NrQk4em1Ece0qcdvzftgH3FLeZOn/WrWLRbtpkkdtSN+orl/YIoGUyTv3dBrQbqqWAKEzPa5COtLOIaRvxGjOdR259Y1ZxBtE23UZiIBmZHVSKySIO+bkeQ8aEmHUGYFMteUtJWB0Bjbxp9SUkHiK4A3Lig3IDneWgeOtXMVcUWoDocqfzCSQOVR7ig8qSt4q211rYHaXcxptJ15HxpboDQJlOLIbZkX1PoJe+zN0IpDEDQbmOvXxr5xkAXVvqVcKsFQwJ8Y5+FJLbB0bb1rN3B25hQCOsRNacfm1QBn8mkiZWyjOLsaxAMmAOgGwp23ZUnVoESTHPpHOh2QkQZG+2vhArIOtNr4RBa6veLYrHpbbLJJ6AS3dIHu+dOYj7SubJVbGUZCsvdQHaPdUsfKo2DZUXLegOWJZm2ck+8Dtr05U6vs+WX1FLK66syhXGKwov1jWA+0F2zbCnD5h/TeSf7Xy/OlzxC29xrikozQxS4MrAgfhM5X25GvuIv2oEsO/MQNe7Wof2gxltrRS32nJUqUE5crAkk7bSNOtCVCEuDGK5ygYyvvLGJ9o1xGDAjXPJ3Bj5U46FI11I5HkeVTeG8QDIgMh4AIKkaxryimr94J72gHODHrTNSjvEFMjbBeO9Snwu7aRs73EB1gT86zx3GpcNsIwYAkmDMdKV4bhDfkosAaSwy6wDoCJ2IMxzpu9Yw9gTeujwXs/I5vj5UhnQNqu5VjxZCmiq/mUcBjFFoKT2oPZGrRJ5DWp1jgrCcxCrJgtoY7wP1oa/aK0BFg2kHXOgPjE/OlMVincSHRzI3cRE6xB00mhXVuQajHVdkK3XsJRum0PxNcjYbKPWlWOYwAB3D6k7161fyg6KZ0k6/WgPbDaGDVSqB3kDuT2r2nS8OQW7cFhOpMGpP2exHbLHTPmPqZqfZwCTqco67/ACojKNhty8KEYub7w2z7LQ4lXj+Gz5XQqWSZEiSDG3fpUsY0OgAA7M7b989+lK2ratPYKwY15xzEcqZw5CbKD8taJE0j4wczhmNij9YHH3rigGxo2zTr5/KvlNI6jdZPjXyvMlnvDxZ9C1S+4iQw4OkLryCgUxZweVvZxk1jbaafxOGEKZBZCFePhPyrPE8SjEnZlMA7hh9KQpH+Im5Ax3doS5wcKyAtIYxtB8qHe4eq3MmY6jsnoTsGoV7iE3Rc1IBBgn1il7V3K4beDPprRKHPJ7QGOMHYd/tCYi2qmAZI3PKe7upm7wuLYfMNQDB7+Q60iTJqnf4ij5RljKRqeQHSKJtQqveCmg3ftF14WxdlUglYnkNawnDXJIAEg6iQP/acw2PUFyTBdjr0EGD60rhmh2JYe62s7kgisBfeaVx7V/Mz/om7veC7jc8q1/oHylgJAJB8t6YwGKVUEwT7Qb8hA7XlTFriCotzUEl2yjrOx8K8XcHYTVx4yLJiKYI+zFzdZ1GxjrX26i+zzLOrQZ3Gmgnvn4URMcQUVNQBBU6Bid/ianY29cTsqs5mhhm0Ubyd9q2z3maVOy/h+c2AOe3Oh3cHb1lB/TKjXxoeIunMiKcpYMxI94KmUQvQksNeQHfX1+GWwAxCEnr2m6SSaZdmLA0iyYK9hwB2LaEzzAAjmaZW4qA5so03JygHqKjcbwAyKLRKOWUDKxWQT2pAPISfKnsJwxEjTM38zHM3qaHe6jDp0Ak/H5/z/UYGNU+6Gf8AKIH9zQPSaO62yyt7JSy+6W1Ck84HvHoTtyArANH/ANQCoVuQMR1PXrXmS+d4KZdP7NopxDEEoc950XnlMSTpqQJ6DU1Is8EsO0jO2khyZBnT3jvqPhV3GYUQVaCGGo33GopfC4YWwQCSCZE8hAAA7gBQ+ECRQFR69QVQ2Tq+0+WuFImuRddpHKmGsiPcSPy6Vq5fLGWMnb0r5movBT4RZ6vLf7jMpbA2VP7RWxhc8nKDl12GnfFUcBZWA4IGWQ+bUQdoolkewa4dxAy94J0oPKp8o3hk5HALttFuH8P9rPaiO6mLHCVOcFoKGJ5bTrQBilRmKSAy/wBpP0pcYnsFepBmelMpzwYoHGoFizv/AOQ9nDIy5s0Zfe7+mXxoeFsB3C7A0Jb8KVjcgz4T+tFwGLFt8xBOnKiNgH7RYKkrfvGG4T28gYHSfprXq3Y4qgdnjLIAjeepr1JL5B2lK48J3v7yVcul2kmJieQ86UxeGJdcrkBTOgjN0BnlvTKXSu1esqp94keAn61pEUrG7HM1YwTMJGg6n6UW5wtwgdYYETA3jw50/iVgBQYAECnOGH7m3+UfKpT1DXtOh+jQJvzOYt3J2optmJ5Gj49LS3WVQcx1bpr0pHF4xbYBadTAgE6nlpVYexqnOOI69A3MYeyVgnnqPDrWVBJgCTX1WmN4+XOqfD7KgFgZO2oiPjXnfQtmexYvEfSIkuBcmAJMTEiaDZYFoaVI3BGo8qqcI/jN+U/NYrXHcAhK3C4Rhpr+LoNKRj6gk0ZZn6NUFrJ0gQRM8/HlFYisYh8qkgZiBoJifM7VnC3SyKxEEgEjeD0qoEXUgKnTq7cTGKweeDJVl1VhyncEbEHpWLWHxDHKpQnuRv8A9QKfUZj2mjYag/SrNqyLaAAzOpbrSsuQIPWP6fGchrt7Tn/9le3944Zz/NoYHcF90fs0HD3WOYsAoB7MGZEbn98q6vhDk2gT/M//AGNRuIcMVHYZlyv+DmJ30HKgx5dRox+fAEvv/XyiNm4HAZSCDsRRVSSB1rNu0FGVQABsAIFFd9oER069aqF1vIG02dPH3gMajqDlXtjk2nPn5Vu3YYicp74BI9abwtgXHAZzPQySfPlT3FrpVCq6ADTkKRkzaDK8HT+MK4Hx7yOzKoIYMH79BXwCuj4jgVu24bSBIPMVz/s1GgfPHOOlHjy64nPh8OZw+NIZ0CmCokn3TPId4o+WVJLbaAan/wAFCFEa8SADsO79zTKiiwPaJYbDMrMSxbO0gch0A+FVLfCGJAJCk8t+/WmOE2kzTJLATBECms/3qeJ/6mpsmUodKy7D04zefJ+fSQsdhmtGHGh2Ybf4oQEmun4naRrbe090CT1010rmGZd0mOU7/Cm4shcbyfPhGM7cTTWyDHMV6kv9xTOU7RZd4Un416maxAOFh2hrt7KV7LHMY0Exzk67UPBW7ksGhu1CQNSO+NOcbcqaVQRzzchFN4fhN06js95MH9aQxA3JjUsrpC89/wA4jXt1dQNnGhHPSjWMalqwhdo7MDqY00HOhLwzIc7MWb9+tY/2kXrdszBUGOY1P+KiITVztOkDk8LcbyVYuB7jXbkgMZgbwNhW0ZGuFc0RB13AMwTHgaau8FuDaG8D+tJvgGVixQgkAE67Dbu5mrQy/wCJnMKtvqEIZUTAhpAn08qPw6+ASrGA3PlI/wDaDYwDuYHxNOjgUCWf0H1NY7oRRMLFjyq4ZRCcMgXn20TUz1IifSkuN44XnVUMqmpPIt0HWqGEwqlnSOzkA74k86y/2dgdhvI/qKmwlAbJl/VeIwpROfVXZri3ADbbResEQQaYwWGRAEHZUeZ7/E07d4XcXdZ8NaWyEmIM9KtXTyDOY7P+0ihtt2sbX85oOsMIJPI9PKq+Buh7QWe0oiPlU61wm43KPExTlrg5SHZvd1gd3eaVmKFauN6cZVewsa4fdCWpYgAFpJ05mobY3Pde5AIIhZHIbGKpf7Z7eyoJIgsfjzoD8BuLtBHcf1pWDQOTKer8QmlG0nG+M2WRmImJ1jrFFQawTHUnlWX4eUcuUIYiJjl+/lWyHc7Fj1j51YDOcyjtc+4fEZHB6H4VS4y4KZhqpjUeNJ2uDXG5BfE0TF4D2dppaZIMDlFS9QVYWDvL+iDq1EbGUuLY5bdoydSIA566VzeFQgAVZx3Ai7m4G1I2P60newV1YkGBtGselMwFQOd4nqQ7HcbQNwjSPPTnSWJvOwYWwVZSNWAysOceVMT1oow5YwgLeVObiiZPjNGwL/Ph3jHC8QUOYjT3WIGmv/lU84NxCpBBJ2/KaSscJuRBbKp3G/w2pi1hxbe2o11O/wCU1JmKncHedHpQ62CNoHj3ExkNpDLNo0fhHOe+p1s2whBnNyPIAU/c+zkSUYakmD367ilb3CLgmVkd2tPxFAtAyXOMhayu0FYyFcwI1jbmCJmvUJcIVAUKQANBHKvU3UO5iDjY/tU1GnxqLdchhlkRl5iOUU5a47nYLbtsZ5t2RHM9am27SwxO4iB15fCqnB7ACl5BY6R0H+ahbEqAk7zoJ1D5WCjaGxl/lRuGH7pfD60niRI8aY4MfuU8/wDsall7DyzPEuLiyyhkYhtiscuUEikOK8aS5ZdVLBiBAKkcxzHdTn2ishrW4DAyniOXpUZU7OYxy0qnHjV1syHLmfG+0ZwXF1QaK7GI2gepNUf9Y7W8zJlnYTm06nQR4VC4Tbd8ouhVY+9B0jz592tX+IHQAbUOVVUCo7A75HOrt8JnhX8RzygU7jsUbdtnC5somJjTnyPKkeEt22HcPnVQrMzt9KSKj8l3tJOH+1Ns++rp4iR6rNIcU4ghxAdXBX2YBI6y3LedaFZtQWsrBAYlW6ryE92tDCiZirRgVpzv1boeJSwHGlnKqu5OgAGnqxFUcTenSleEZWZn0B2C9BRb43qfIoU0JZgc5BqMNwh5tf8AJv8Asa+Y/jIssodWhtiBPlG9e4R/CHi3/Y0PjmHD2jJgjVT3jl50KAEgGblJFkQlnjVm4IVxMbN2T6NFRfs/xJbafePGmx39KUVQw1GtDw9xGdkX3l30Oh8TpVR6dQdzJF6typpfnOpwfFUukhMxjc5SB6mleK9pf31p7DYYW7YUb7nvNS8dMd8/WpWq9pdis0TzLlR732jCXGR7bjKdxDCOR6/CrFRPtJgtry7ro3etFjCk0YnKWVbWaxfE7FxCVZS2mhENuJ3FYscatoI1Y9FFSwopk2FzKqnQgSTpvv6VV4CjkyL9WxFACWcFjjcUuUyjlJknrttQlabqT3/I0xcUKAq7UoBF634n/qajNXtOljBC78yuKk2vtKmuZXWDB0nUeBn4VYUVy/FLAF9ihBDCTHJtj607EoY0ZNndsa6hPmP4gjXswJK5ANAd5PdXqQ4oLiQLSq55ydBp49a9TDiQdjCx5crrepR6E0YfETEqI00nUT+lOcCtFiWIggRAMiT0PP8AzSFwQY6aeldBwyzltjqdT5/4r2ZqWR9Oup+ON4HELFNcJP3S/wDL/saxi1gEnYCfSvnBcTnsqQOuniZ+tQ6TVzqM447wH2jw2a2HG9sz5bGpKXRCmJjU9/6aV1NxAQQdiINcZdwpD5CxU2mnT8QOgBnlFVYG2qQdSg1ao5at57gA2J9B/wCVdxljTTlSXAsNqXPLQfX999V3WRQ52tq+EPpF0rq+MncIX7x+8D5mqzpIIOxEVIwmJAxBt/0jXv3j0qtmpJBErLqxNTjbdsqzWzuhI8uXwrFnG5ndMjDL+I+6eYg+Bqtx1DbvLdX8QynSdeR17qUZhHPNPlFdFGLAGcfIqoWBHyjfBcPmfNyX5nb61RxnOicNw2S2BzOp8TWcShNR5m1NOl0qaFAM+cHSLYH9TfFiaW+0tk5FcfgOvgaa4TcX2fZMwzDzmaav2w6lTsRFCp0NcPIBkUgd5zC3V5CZHPaeoighYnSJ1PfW8EwtsyOslJG/p4imrNlbjIoBn8Xhvp00ro6gN5xtJ4+0r8OtkWlnnr67UjjkMgDqPmKrvoKhcSxGXLG5OnrrXOou3znaUjElntOhUVA+0asHRpOU6RyBq7buSAeomleL4T2lpl5jUeIosZ0tF5V1pU53CsDHZJkbbEadKES2eIGWPMH6ii4dSbefbWN9ZpnhmHz3B0Gp8q6BIq5yQDqquZYsYbLbUc4k+etCX+KnifkaoOJFTsRiBbu2geZPkIIn1Nc6ixnaVlRd5Xrk8ZYFrEEEdlu0PA7geddXmqN9pLEoLg3Qyfynf6UzC2lojqE1p8pPw99ROZd9ZHyr1IWEIkli2YlhMaTyEcq9V2kHczmFyuw39oTBqGZcxgGJmulOJQfjUf8AIVxVq37UB2JytqqAwAvLNGrGN+VMf7bbUaYXDR1ayCT5nepMqF6IleF1x2DLf2hxg9kFUglzGh5c6HwS/lbLyYfEbVCbhVstm9laQj/+S5PPQzNDv33wwF0MWtqVzBjLLJCgq251IkGd968E0oQZ5nD5QVM74VzfH8vtkZWBb3XA1MciaNb4piHBK+zganTkfE0jZw4IYkop3gCJPOKHFiKtZh5systCdJgCuQBCDA/cjlR7j5VJPITXM4fGm3qoWerT9DpWzxO9fUoigqw95QYjuZjlPrQvio7naHizaloDeK4XEHP7TmWzeX/ldejSARzrn7fCQgBuuqDoDJ9THyNEucRtgQoZ4EdonL6bfCtyEZKCwcSnFZyGrj3Gba3LTLIzDUa6yKjcLKllzmAN56jlXy7jrjaSAvRdKFT8WNlUgyfPlRmBWdcGnakON4v2doxudB51Js8We2IVVjvJpfHY17xUuAAmuh5+dJGAht+I9upBXbmPcAvZDkOzD4ir5rjMPxAXIZTOUwDtt0qld45cIIyLB7yD/iiyYy51LBx5fCtH2Ig/tBbVbyupEkZWAOvcae4EF1MjNsBzioVhIM5R6k/E60zaxGVs2UE7gTAp2g6NMR4o8TXU6q4JBrlcbczXj0TTz50432guR/DX+4/pSWGYop0BLbk6xPT98qXhxFTZjs+dWXSpl/g97Nbj+Ux9RT01zODxr25yqGnrMaeFYxvE3urlZAB3OR/7QvhJfbiFj6hQgvmYxFsJedVIKk5hBkCdxVngoUKWJEnv2Fc7eMZUSFLTrGwWJgbE6jevW+GoTrbF0/8AyS/w2p7KSukSdGVXDmdmMQu2ZfUVzGOv57ztyXsjy3+NLvhbZ0OGw3/1a+VLpw1VEIWQ/wBJ0/tMr8KDDjZTZjeozI60D9p2fD8Rntg89j4ii4gLlOcgKRBnQQa4/hPH7iNcswudYOoMMp2YCdOhHdT2Pv3XCi6LZG4018d9KDwrbbiMGcKtNzX59YDhllJZXbsqSFI5idD6V6vX7eWIIOnI7d1eqvRfeQeJRrSJP/0RXW20BtYIlfLmPLSs43Du6G26iD0cjYzoCulP3yygKTtrHSdfWl7+IA1dgOhYxt0mkUCPSNDsrWOR9YEF1AVbagDQduAB5LQcbwq5fQq75UkEhFmY2zFu/XlTeG4nbDe8jT+EnevtziKDszrzVe0TuR2Rt5wO+vGqozVLXYG/58ZjA4ZrZAe4bijcFQCdNO0vTwO1UfYMx7FtVT8Ts5bLHIKAJbunTn0My8926SSfZA/yxnPmNE8te+mCJABJIGgBOgHco0+FCVZuNoauim239hCYrH4bDtmYNdIXQRm7R12HZUiAJjmanN9ssRdbs2iidJhj5lTHpVG4oGgMisRQfp73uNXrQu2n7xW3fd9RaJ7y8n4itjENrNtxHcNfDWmiRpAjTXXnXvaHqfU0wJkA2P2i2y4GNsp+sSTjy29SrCQRqmbTntJFfMLxa3c0Usf+DD1kaUz/AKdSfdE+FHw2GzME0E/SjGobtUW5xNsgP1mMwjv60rdw2ZgxYxBBXQqQd5EfuKtXOEi2yljmUkA8jrWuJYdLWUqBM7HUEd4NZ4itQ5nlx5EtuK/uRrGHVBCKFG8DQUWnsZdUIMgj2mp8tIHdNY4UC11QeU/AGiDUt1FlCXomyYCyyicwJ0MQYieffWAas8Sw4LIAkSwGbTXu0rGG4elx7mkAGBHnQjKK1GG2Br0iI4bJDZ50EiDv3UL2xAIGgMT5U2vD1LsmeCDppM8z4RQGwmjEMCFiSO/ajDKTFlWA+sBYxDgMpIgnYTt0Oup79KNawzNsCf8AGteOBcE9n3YmNYnUV9FxysScq/Ce+i2rywTZPmEUvWQ5yzDjUQe0OUgefOvlpby6gho56qfUSKcscNNt2cKFYgMW69PE1gXTJIJk7xpPpWDeExC0N/f8+MQFlvaG4UlogdsQPCRua2TdOgVF7yxb4AD50R8YgMF1B/MKYTHW8oJykDdgwEjlrsPGvUBxNLM1ah6DmS04JcS41z2rZ23lBEchHQVXwsZQHUu/UHKD0EaxS3+6lgQg9pmgFjoAB/Ud/Icq9hQ6nMbhzER2QAB1y8/OZodO1L/MMvveQ+1C5Qt4Cdbp9jIkKCGI/Mx0nuA869S9u0GPaaO8y1eoPDbux+8Z46HhB9orxXFZA7iCZAWdQWdgik9QC0nuFZw2CQauSzRq5Ekn5KO4aCmMXh1KgESGXUdah2ca4Vu17pIEwdu871mw3gqCwoe8a43YVrDqwEkQmn4/wx5/CaPw/ALaQKoA0EmOfOleE/eD2j9ptgTy8BsPKqVGovzRbkqPDhyFUke9poQeusil1xSo6gwSdlOkxXhXwoJmNRW1AUi94yrKQ0yCfd6eBpHD4XKznOzZjMGIXw0mjcqyK2hdz2sgEDvAYoTct/xBBOqxlJPJ9CdvDeqmEwvtAwB7Q1HQjnS9+6TEmYAA9KPwo/eAdQQfQ0BBAJEbrDlVI42+sav4QK9orEErsZGYHXWt47JnLoQGRu0Npg8p3pEXyLaidmJHdpQGMnWsCE8mebIBsBzvGeKYzO+jSo25UvisTnYtETWDWCKaqAcRTOWu+8bNi52RGwldtt5oKYhgSQSD151gsevd5UtxAwmmnaXbT8QrDsN4S+ZgBKacQfMGJkrtO3pW7HEioiJBJLa7zpHdSlO3LYNgNHaDRPdWMFHaeRmNkHjeBsYgKWP9JC+J0+RNM4HEqqBTlOdxIPIDn3VNNGv2wAI5iiKgwVcjcS7g8Qo9o7EAFzHeBoI60GyUKm3+K7LDoNyoPp8agjejYdZ3oPCA3uM/UE0K/DzG/bH2JWdmGk8o/WpE+0uMh91IkfzMwDa/0gEadZp/2YzMOgMeVSOIsUdWXQtoe8DaaOhAUkmu9UJUFlFAygDqIiOlSRw62+JZsoIUCdNM/wBTEfCs38Y8hc2h3jT4jWqlq0FEKIFbQb2niWx73uYe1ZBB1AgTHXwr111IWAQRodZnvrAr41HW8Te0+2sYrL2YOvvA9OVeoQQDYAeFerAPjCYi/Lx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4" name="AutoShape 25" descr="data:image/jpeg;base64,/9j/4AAQSkZJRgABAQAAAQABAAD/2wCEAAkGBhQSERUTExQWFRUVGBoYGBgYFhwYGBgYGBocFxgaGBkYHCYeFxokGhgYHy8gJCcpLCwsFx4xNTAqNSYrLCkBCQoKDgwOGg8PGjUkHyUsLSwsKjQqLiwsNCkvLywsLCwsLCwsLDUsLCktLCwtLCwsLCwsLCwsLCwpLCwsLCwsLP/AABEIANsA5gMBIgACEQEDEQH/xAAaAAADAQEBAQAAAAAAAAAAAAADBAUCBgAB/8QAPRAAAgECBAMFBQYFBQADAQAAAQIRAAMEEiExBUFRImFxgZETMqGxwQYjQnLR8DNSYpLhFBWCsvFjk9JT/8QAGQEAAwEBAQAAAAAAAAAAAAAAAgMEAQUA/8QALxEAAgIBAwIEBQQDAQEAAAAAAQIAEQMSITEEQRMiYYFRcZGh8BQyscFC0fHhI//aAAwDAQACEQMRAD8An8V0CzOQXAbn5ADuOmbKT4U4mIGWQVII3nTyNHOe5J3ga9wFJnCJM5FnrlFVASAsKAMVxTC/CLqkgs34YUhgFP4iSBqKpI0GSJHSipgHKqyiQdB3axrQ/ZHOyDUqYMa614EfHeYwahttNNeMnLoDy5RyoKu4eI7MTmB1npHprTBACkGcwPlHMeNK8PxucZikQSCpkHTr5QfOvWOJoDUWqx/Fxtb5yleR18+ooCIBsI8BRr9wFiQIHIdKyiE7CdJoxXMUbJrmZxGEZLnvgrEFQJ8DO4PdT/DgrK6NMAZxG+m8UjeBVA7AhS2UHvM/pWrNwgypg/uaErYIBjdZDAkbfLt/cq3WVmtXRoCYMnbL1/fSl8XxAOdRqD2WGmnf1pT2TRmgx1jSsChXGJ5srH3hMTeLsWIAJ6UJmnfWi3bDL7wietZFolSwEhYnummigIo6id+Yd0tCILHSeUyeXlSdy6FEmYkDadSYG1FuIVVWOgckDy+lba9KxA8Y18KwcbGFtfmEGKYay6qGHu7gg7H6Gp2B9p2jcjVpUAzCwNKpLh3ZRGo1jX18K9di5pTSSOflBLiCM3VgQfPei28UUCjLoGz+P+KWNGWy7LI1VTG+091aQO8FS3aO2eMBQ0LLMxOuw6eNDtcSggAErqX01YneksVb9mwRokia1ZulTKmDt60HhqRYjPFcGjPoeFZIO4PhE/rUr2mW6xfSQoQnaANRPIzJ86rsr226H9aFew5gFho3XWiqCCRYMUu41QACRp01Jnw1NLYe0S5uMMumVRzAmST3k8u6nrdkSIAE9BTV7hboHLAQgmZ38K8SByZoBI8ogLF0AGVBkaHoetZNwkQSYHwr7btEjMB2Rz5UHimJyKGRC2wI3jqdK8SBvMRGchR/qZw154OYZTOkHQjka+01h7wGpQNO016vbjtf0mmibuvTeJ4fFI5IRwSN4Oo8RVDAcP8AaN0Ubn6Cp+Hwy25yiMxJPUk10PBL4KlQNRr48v0pLsypfeORMbZaXj1mLz5blq2g7IaT6H9a+cT4RBN60SHGpHJuvga9kPt7fiZ/tNVcTdCIzHZQTUKMwNidTLjXSB6Tk7T5gD1rWOxKW0zEmFGs8zyAryATOsEzHjX3F4dWkMoIOuVhPzrpG62nEXSD5uPvM2GLhTEFgNOcnlVdsItperkeQ7hSODvBHDETFUuLCp+oZgAJd0KIzFobDYRLuHQMJBAPn1HrUa8jWGa0TKuJVuZA5eNX+EH7i3+UVH49iA91Uj+HrPiNqXgJ1V2jerUUW7xe0ze6JhuXU0jxPBO4Cq+QhpmJ225jnR7uMFvLJILGBAJJPlQLN+4bjhkAUbNO+0ac/HuqtqPlMgxDIv8A9B23F18tr5lDD2musqkyYAJ7gKtX8Mtq2Qo33PM+NS+FYkJcGm/Z8JI1qtxAaGdoqbqCRt2lnRKp8x5gsPw5buGtq06KCCDqD1qJ7IpcNt+XMc1POum4YPuU/KK57iWL9peOghOyCOfj++de6cm67T3WKvPeYcCTlMjrWSaStpccuLkKp0TKdeszv0+NHw1oooUsWI5nc1YrE9pBkQKOd/gP9+kewGCN1o2A3P750zxbD5EypoBv1J7+ta4JiobJpDc+c8q3xcdlu4VH1LNddp0ugRa1DmM8Q4Qt5ZOjxoa5dRcD5ZAyEhpGp6QdhXaPcypJ5CfhXKLd9q5cwCfIac6PpySKPET1QCmwN5jE4oKMztAnc163dDAFTIPMVi9ZS6sHtKT8j/ijWwBGmg5DpVW9+khOjR31Xv8ACv8Acr8O4WAouP4gfU0fAfeG7nHZJAHhFGa+HtggaHl0oHBRAfvb6VzXZi287WHGi4/LJnEuHew90k22O38p5eVBsqs9rbnG9VvtBiRkFsiS/wAI51Jw/MZSTBju76uxMSlmcvqFVclCI8T4oltoAJnUDmB316itZWZgTtMaxXq0rkJ2P2h48vTBQHQk/Op9tQCCwkcx17q3axGR8ySOgOvl30S1YUsQTOUkGOoMfSqmFtouwEj1ip2zoPWHj6TKdzt/MFbul7ltiuUyZHlvrSXF+IPcZrZGVFbzaNj4c6oux9tb8T8jVJ7IbcA+IqZHCtdS7NjZkCgzk1NbuXCxkmT1roLvBrZ5EeBqTxDAi2yiZzT46R+tWfqEO85v6PLdCCbDqN3kZZ7P83TXbxotrGFlyHUAaHmO7wpnD4Bek+Na4iQqaCAPKk5MysK5lmDpXRwbqZOOe1hrRRZJEdQvfU3C5cxa5mYnUxzJ7+QrouEmbNv8tFu4C226j5fKhx5FUURN6jCztYPtOWZR+lbs3MrAxMVbucBU+6SPjUnC21ZmEnssynlqpKn5VT46VI16TMTtBG4MoGUac+fnVPC4m4ylWWRB7RHoJ50WyiprCjvP6mmcQ3ZOvKkZMwYVUrw9M2NgS3tEcRirq2bYtr7y6tE5fSpFlcvee8TJ75rrMB/CTwFEewrbgHxFZjzBBVTM+A5Gu5x/sgbouESQCI2EHuFabWulfg9s/hjwNQsHdRmYR7pIk67H0p46hB2iP0eZ+/EG92SMoggDaZJHOn/bs9tvaDlE7E01YQcqV4kdGA6UjJmDiqlfT9Kcb3q9oLjeIuMfZ7JA1jfTrSC2lIymQu2m8d1dgiyAD0pe/wAJttyjw0/xTMeZVGkiT5endm1AzlxYVIS3OVRAneBRUdQCCCSdjMR+tO8R4V7JS+aVEeOpgfOsYXDJAJ1567U3xsYXmJHTZnYkj3mcBi3WQoLA7j97U7hrjW0usFzGZA66UwpXL2QI5RtXuFfj/N9KkyOHa6nQw4mx4ytznb15nYu/vbRyA6CtWrrLqCRXVXMMje8oPlrSV3gls7SP331UudKoiQP0uS9QNyEiTzAr1EWyCWG+UkehivVp6hJ4dDlrgfWJsHYu05Qxlsump7zr1q9w3Ai3aGnabtE8+6T4VN4fhs7gchqfKr2KOlS5qXyiU9MXc6mMRU/fJ4/Q1Uv2QylTswipdpfvk8/kasKKnEteccHvWnZBdcFTsTmUjkQGmvuJxN24wZmWVEAgfTrVf7SYSMt9RJQ9ofzJUMKxfMH7BHuxz11n0q5NLi6nLfXjYjVX1jOBwr3HCtccjc6wIG+3pVTHbRsBoPCjcIwuVMx3b5Das4yCp86nzsC1DtLekUhdTcmN8K/gpPSp/wBpMM2UXUZlK+9lJEr106U/wk/cp4fWm8gIIOoOlLVtJuMyLqsTmLGNxKpnFzMsx2lB+WtIqzyRnCliWhdzJlj6n41riOEe0z21MEibZO3gdOVeThstbZyHuAEDKIGp6GYNXAKdwJzdTKPM1ene+3te0e4RwwO2ZyWC/wAxJk8hrVjFmAaLhbAtoFHLfvPOg4ttKkyvqbaX9OhRd+YzgP4SflFS/tLgTAvLIK6NlJBy9dOlVsEZtp3qPlTDoCCDqCKFW0m5uRdYInI4e/fAlbrEf1drfbehWOGnM4L5YlidgTPUeNY4hhntu1tTB0KEjdZ1HjFOYPC+0cLy3PhXQpTvOZbrQvvVX+fgMocC4eFBuHdtATvHXXr9KxxTn4H/ABVmABpsKjcWbQioHbUbnWwJoAEtWth4CoH2isPbcXUdlB0aCdDyMbV0FgaDwFDxuFFxGQ7Ef+VqNpazF5E1KQJy13G3WQozhlMbjXQzuK9huHm5cVXJI0Pdl32H71pXD4QozhixaQCCdo2jurpOC4WFLndtvAVY+lV1VIELs+jUSPz/AJDYhQAY06VjhI7J8fpWsUazwoQrfm+gqHvOr/jA8fwJe3mWcyaiDBI5jT96VDw/Ebyjs3SR0btfPWuwArlMfhvY3WWOy5zIenVapwsD5SJB1CsPOpqIjOJh4kkmBzOpr1ew+FbLDtnM7xFeqoItftkjZWBI136/9nTcHwuS2JgsdyNdtKJijFc3hc9ublpoGmZSey3l17xVfBcXF4hGUq/qp6wf1rn5cbWTzL8GZKA4nsOfvk8/katrUm/lS7bJ5kgekfUU7jMWLSM7TC6mN+lJoyp3EYdQQQdQa5vC8HK3jbIOQdoHllPLxmvX/tDef+GgQdW1b02pYYm8vaF5iTyMEf27CqseN1BkGbLiYi50188qmY2cpoSccdIF63yBleh/pP60y9wMuZdiJ1EH0qdkK8y7FlVuIzwk/cp5/M1QFSuB4lWtgLPZ+pJoXE+P+yf2apmaJ3gRWhCTUFsijzXtGuNcN9qmnvrqp7+lK8Bwsj2jCDsB0I0NS7nELtwgPcyA/hTTTn3mhthChDI7pOoIbf8AMNjVS43C6bkD5cZcPU6m8daUxvuk1MscavLo+W4P7W+GnwquWzWwxBUETHMDflU742TmXYs6PxGeGn7q3+VflTIakuHXA1pSp0iPTSpGM4/cztbtqoynLmOuvcKxcZY0Jj5VUajKHG8B7RJEBk1U/TzrfB8OFSeban9K56DcYe1uEjnyA8AK+YXCtJ9kWUjXsnceHOqvCbTpuReOhfVU6u8+1SOJ3NOlY4bxO6XCMA88/dI6noaY+0CqqAkakhRr1qZsbA6ZfizoRq7S1ZPZHgK+tS2GvfdBh/LPoKgnjF68YDLaBnXnp31q4i1wHzKoHrHuJ8ODXEaQCTDSYkfrVcKAIGwri3sTMy08zzp/D8Qu2IUn2iRtMsB4/rVD4W0gXJMedNRNVKmJG9e4R7h/Ma3YureXMsxtBEV84bdWXUHVW1+X0qXSbnQ1qVj1T+L8P9rbIHvDVT3ivnE+MiyQoQsxEjkPM1ExHEL9zdsinkm/mxpuPExNiTZcyKNJlHguClc7rqdII2616p1vG3k7K3M4H8wzeh3r1NdMhN3EY8mFVqoK5cX8AgdWgn0AgfGnuDYaGzmAIMSddaQvuWMlQPARSpwK9Io9NrQk4em1Ece0qcdvzftgH3FLeZOn/WrWLRbtpkkdtSN+orl/YIoGUyTv3dBrQbqqWAKEzPa5COtLOIaRvxGjOdR259Y1ZxBtE23UZiIBmZHVSKySIO+bkeQ8aEmHUGYFMteUtJWB0Bjbxp9SUkHiK4A3Lig3IDneWgeOtXMVcUWoDocqfzCSQOVR7ig8qSt4q211rYHaXcxptJ15HxpboDQJlOLIbZkX1PoJe+zN0IpDEDQbmOvXxr5xkAXVvqVcKsFQwJ8Y5+FJLbB0bb1rN3B25hQCOsRNacfm1QBn8mkiZWyjOLsaxAMmAOgGwp23ZUnVoESTHPpHOh2QkQZG+2vhArIOtNr4RBa6veLYrHpbbLJJ6AS3dIHu+dOYj7SubJVbGUZCsvdQHaPdUsfKo2DZUXLegOWJZm2ck+8Dtr05U6vs+WX1FLK66syhXGKwov1jWA+0F2zbCnD5h/TeSf7Xy/OlzxC29xrikozQxS4MrAgfhM5X25GvuIv2oEsO/MQNe7Wof2gxltrRS32nJUqUE5crAkk7bSNOtCVCEuDGK5ygYyvvLGJ9o1xGDAjXPJ3Bj5U46FI11I5HkeVTeG8QDIgMh4AIKkaxryimr94J72gHODHrTNSjvEFMjbBeO9Snwu7aRs73EB1gT86zx3GpcNsIwYAkmDMdKV4bhDfkosAaSwy6wDoCJ2IMxzpu9Yw9gTeujwXs/I5vj5UhnQNqu5VjxZCmiq/mUcBjFFoKT2oPZGrRJ5DWp1jgrCcxCrJgtoY7wP1oa/aK0BFg2kHXOgPjE/OlMVincSHRzI3cRE6xB00mhXVuQajHVdkK3XsJRum0PxNcjYbKPWlWOYwAB3D6k7161fyg6KZ0k6/WgPbDaGDVSqB3kDuT2r2nS8OQW7cFhOpMGpP2exHbLHTPmPqZqfZwCTqco67/ACojKNhty8KEYub7w2z7LQ4lXj+Gz5XQqWSZEiSDG3fpUsY0OgAA7M7b989+lK2ratPYKwY15xzEcqZw5CbKD8taJE0j4wczhmNij9YHH3rigGxo2zTr5/KvlNI6jdZPjXyvMlnvDxZ9C1S+4iQw4OkLryCgUxZweVvZxk1jbaafxOGEKZBZCFePhPyrPE8SjEnZlMA7hh9KQpH+Im5Ax3doS5wcKyAtIYxtB8qHe4eq3MmY6jsnoTsGoV7iE3Rc1IBBgn1il7V3K4beDPprRKHPJ7QGOMHYd/tCYi2qmAZI3PKe7upm7wuLYfMNQDB7+Q60iTJqnf4ij5RljKRqeQHSKJtQqveCmg3ftF14WxdlUglYnkNawnDXJIAEg6iQP/acw2PUFyTBdjr0EGD60rhmh2JYe62s7kgisBfeaVx7V/Mz/om7veC7jc8q1/oHylgJAJB8t6YwGKVUEwT7Qb8hA7XlTFriCotzUEl2yjrOx8K8XcHYTVx4yLJiKYI+zFzdZ1GxjrX26i+zzLOrQZ3Gmgnvn4URMcQUVNQBBU6Bid/ianY29cTsqs5mhhm0Ubyd9q2z3maVOy/h+c2AOe3Oh3cHb1lB/TKjXxoeIunMiKcpYMxI94KmUQvQksNeQHfX1+GWwAxCEnr2m6SSaZdmLA0iyYK9hwB2LaEzzAAjmaZW4qA5so03JygHqKjcbwAyKLRKOWUDKxWQT2pAPISfKnsJwxEjTM38zHM3qaHe6jDp0Ak/H5/z/UYGNU+6Gf8AKIH9zQPSaO62yyt7JSy+6W1Ck84HvHoTtyArANH/ANQCoVuQMR1PXrXmS+d4KZdP7NopxDEEoc950XnlMSTpqQJ6DU1Is8EsO0jO2khyZBnT3jvqPhV3GYUQVaCGGo33GopfC4YWwQCSCZE8hAAA7gBQ+ECRQFR69QVQ2Tq+0+WuFImuRddpHKmGsiPcSPy6Vq5fLGWMnb0r5movBT4RZ6vLf7jMpbA2VP7RWxhc8nKDl12GnfFUcBZWA4IGWQ+bUQdoolkewa4dxAy94J0oPKp8o3hk5HALttFuH8P9rPaiO6mLHCVOcFoKGJ5bTrQBilRmKSAy/wBpP0pcYnsFepBmelMpzwYoHGoFizv/AOQ9nDIy5s0Zfe7+mXxoeFsB3C7A0Jb8KVjcgz4T+tFwGLFt8xBOnKiNgH7RYKkrfvGG4T28gYHSfprXq3Y4qgdnjLIAjeepr1JL5B2lK48J3v7yVcul2kmJieQ86UxeGJdcrkBTOgjN0BnlvTKXSu1esqp94keAn61pEUrG7HM1YwTMJGg6n6UW5wtwgdYYETA3jw50/iVgBQYAECnOGH7m3+UfKpT1DXtOh+jQJvzOYt3J2optmJ5Gj49LS3WVQcx1bpr0pHF4xbYBadTAgE6nlpVYexqnOOI69A3MYeyVgnnqPDrWVBJgCTX1WmN4+XOqfD7KgFgZO2oiPjXnfQtmexYvEfSIkuBcmAJMTEiaDZYFoaVI3BGo8qqcI/jN+U/NYrXHcAhK3C4Rhpr+LoNKRj6gk0ZZn6NUFrJ0gQRM8/HlFYisYh8qkgZiBoJifM7VnC3SyKxEEgEjeD0qoEXUgKnTq7cTGKweeDJVl1VhyncEbEHpWLWHxDHKpQnuRv8A9QKfUZj2mjYag/SrNqyLaAAzOpbrSsuQIPWP6fGchrt7Tn/9le3944Zz/NoYHcF90fs0HD3WOYsAoB7MGZEbn98q6vhDk2gT/M//AGNRuIcMVHYZlyv+DmJ30HKgx5dRox+fAEvv/XyiNm4HAZSCDsRRVSSB1rNu0FGVQABsAIFFd9oER069aqF1vIG02dPH3gMajqDlXtjk2nPn5Vu3YYicp74BI9abwtgXHAZzPQySfPlT3FrpVCq6ADTkKRkzaDK8HT+MK4Hx7yOzKoIYMH79BXwCuj4jgVu24bSBIPMVz/s1GgfPHOOlHjy64nPh8OZw+NIZ0CmCokn3TPId4o+WVJLbaAan/wAFCFEa8SADsO79zTKiiwPaJYbDMrMSxbO0gch0A+FVLfCGJAJCk8t+/WmOE2kzTJLATBECms/3qeJ/6mpsmUodKy7D04zefJ+fSQsdhmtGHGh2Ybf4oQEmun4naRrbe090CT1010rmGZd0mOU7/Cm4shcbyfPhGM7cTTWyDHMV6kv9xTOU7RZd4Un416maxAOFh2hrt7KV7LHMY0Exzk67UPBW7ksGhu1CQNSO+NOcbcqaVQRzzchFN4fhN06js95MH9aQxA3JjUsrpC89/wA4jXt1dQNnGhHPSjWMalqwhdo7MDqY00HOhLwzIc7MWb9+tY/2kXrdszBUGOY1P+KiITVztOkDk8LcbyVYuB7jXbkgMZgbwNhW0ZGuFc0RB13AMwTHgaau8FuDaG8D+tJvgGVixQgkAE67Dbu5mrQy/wCJnMKtvqEIZUTAhpAn08qPw6+ASrGA3PlI/wDaDYwDuYHxNOjgUCWf0H1NY7oRRMLFjyq4ZRCcMgXn20TUz1IifSkuN44XnVUMqmpPIt0HWqGEwqlnSOzkA74k86y/2dgdhvI/qKmwlAbJl/VeIwpROfVXZri3ADbbResEQQaYwWGRAEHZUeZ7/E07d4XcXdZ8NaWyEmIM9KtXTyDOY7P+0ihtt2sbX85oOsMIJPI9PKq+Buh7QWe0oiPlU61wm43KPExTlrg5SHZvd1gd3eaVmKFauN6cZVewsa4fdCWpYgAFpJ05mobY3Pde5AIIhZHIbGKpf7Z7eyoJIgsfjzoD8BuLtBHcf1pWDQOTKer8QmlG0nG+M2WRmImJ1jrFFQawTHUnlWX4eUcuUIYiJjl+/lWyHc7Fj1j51YDOcyjtc+4fEZHB6H4VS4y4KZhqpjUeNJ2uDXG5BfE0TF4D2dppaZIMDlFS9QVYWDvL+iDq1EbGUuLY5bdoydSIA566VzeFQgAVZx3Ai7m4G1I2P60newV1YkGBtGselMwFQOd4nqQ7HcbQNwjSPPTnSWJvOwYWwVZSNWAysOceVMT1oow5YwgLeVObiiZPjNGwL/Ph3jHC8QUOYjT3WIGmv/lU84NxCpBBJ2/KaSscJuRBbKp3G/w2pi1hxbe2o11O/wCU1JmKncHedHpQ62CNoHj3ExkNpDLNo0fhHOe+p1s2whBnNyPIAU/c+zkSUYakmD367ilb3CLgmVkd2tPxFAtAyXOMhayu0FYyFcwI1jbmCJmvUJcIVAUKQANBHKvU3UO5iDjY/tU1GnxqLdchhlkRl5iOUU5a47nYLbtsZ5t2RHM9am27SwxO4iB15fCqnB7ACl5BY6R0H+ahbEqAk7zoJ1D5WCjaGxl/lRuGH7pfD60niRI8aY4MfuU8/wDsall7DyzPEuLiyyhkYhtiscuUEikOK8aS5ZdVLBiBAKkcxzHdTn2ishrW4DAyniOXpUZU7OYxy0qnHjV1syHLmfG+0ZwXF1QaK7GI2gepNUf9Y7W8zJlnYTm06nQR4VC4Tbd8ouhVY+9B0jz592tX+IHQAbUOVVUCo7A75HOrt8JnhX8RzygU7jsUbdtnC5somJjTnyPKkeEt22HcPnVQrMzt9KSKj8l3tJOH+1Ns++rp4iR6rNIcU4ghxAdXBX2YBI6y3LedaFZtQWsrBAYlW6ryE92tDCiZirRgVpzv1boeJSwHGlnKqu5OgAGnqxFUcTenSleEZWZn0B2C9BRb43qfIoU0JZgc5BqMNwh5tf8AJv8Asa+Y/jIssodWhtiBPlG9e4R/CHi3/Y0PjmHD2jJgjVT3jl50KAEgGblJFkQlnjVm4IVxMbN2T6NFRfs/xJbafePGmx39KUVQw1GtDw9xGdkX3l30Oh8TpVR6dQdzJF6typpfnOpwfFUukhMxjc5SB6mleK9pf31p7DYYW7YUb7nvNS8dMd8/WpWq9pdis0TzLlR732jCXGR7bjKdxDCOR6/CrFRPtJgtry7ro3etFjCk0YnKWVbWaxfE7FxCVZS2mhENuJ3FYscatoI1Y9FFSwopk2FzKqnQgSTpvv6VV4CjkyL9WxFACWcFjjcUuUyjlJknrttQlabqT3/I0xcUKAq7UoBF634n/qajNXtOljBC78yuKk2vtKmuZXWDB0nUeBn4VYUVy/FLAF9ihBDCTHJtj607EoY0ZNndsa6hPmP4gjXswJK5ANAd5PdXqQ4oLiQLSq55ydBp49a9TDiQdjCx5crrepR6E0YfETEqI00nUT+lOcCtFiWIggRAMiT0PP8AzSFwQY6aeldBwyzltjqdT5/4r2ZqWR9Oup+ON4HELFNcJP3S/wDL/saxi1gEnYCfSvnBcTnsqQOuniZ+tQ6TVzqM447wH2jw2a2HG9sz5bGpKXRCmJjU9/6aV1NxAQQdiINcZdwpD5CxU2mnT8QOgBnlFVYG2qQdSg1ao5at57gA2J9B/wCVdxljTTlSXAsNqXPLQfX999V3WRQ52tq+EPpF0rq+MncIX7x+8D5mqzpIIOxEVIwmJAxBt/0jXv3j0qtmpJBErLqxNTjbdsqzWzuhI8uXwrFnG5ndMjDL+I+6eYg+Bqtx1DbvLdX8QynSdeR17qUZhHPNPlFdFGLAGcfIqoWBHyjfBcPmfNyX5nb61RxnOicNw2S2BzOp8TWcShNR5m1NOl0qaFAM+cHSLYH9TfFiaW+0tk5FcfgOvgaa4TcX2fZMwzDzmaav2w6lTsRFCp0NcPIBkUgd5zC3V5CZHPaeoighYnSJ1PfW8EwtsyOslJG/p4imrNlbjIoBn8Xhvp00ro6gN5xtJ4+0r8OtkWlnnr67UjjkMgDqPmKrvoKhcSxGXLG5OnrrXOou3znaUjElntOhUVA+0asHRpOU6RyBq7buSAeomleL4T2lpl5jUeIosZ0tF5V1pU53CsDHZJkbbEadKES2eIGWPMH6ii4dSbefbWN9ZpnhmHz3B0Gp8q6BIq5yQDqquZYsYbLbUc4k+etCX+KnifkaoOJFTsRiBbu2geZPkIIn1Nc6ixnaVlRd5Xrk8ZYFrEEEdlu0PA7geddXmqN9pLEoLg3Qyfynf6UzC2lojqE1p8pPw99ROZd9ZHyr1IWEIkli2YlhMaTyEcq9V2kHczmFyuw39oTBqGZcxgGJmulOJQfjUf8AIVxVq37UB2JytqqAwAvLNGrGN+VMf7bbUaYXDR1ayCT5nepMqF6IleF1x2DLf2hxg9kFUglzGh5c6HwS/lbLyYfEbVCbhVstm9laQj/+S5PPQzNDv33wwF0MWtqVzBjLLJCgq251IkGd968E0oQZ5nD5QVM74VzfH8vtkZWBb3XA1MciaNb4piHBK+zganTkfE0jZw4IYkop3gCJPOKHFiKtZh5systCdJgCuQBCDA/cjlR7j5VJPITXM4fGm3qoWerT9DpWzxO9fUoigqw95QYjuZjlPrQvio7naHizaloDeK4XEHP7TmWzeX/ldejSARzrn7fCQgBuuqDoDJ9THyNEucRtgQoZ4EdonL6bfCtyEZKCwcSnFZyGrj3Gba3LTLIzDUa6yKjcLKllzmAN56jlXy7jrjaSAvRdKFT8WNlUgyfPlRmBWdcGnakON4v2doxudB51Js8We2IVVjvJpfHY17xUuAAmuh5+dJGAht+I9upBXbmPcAvZDkOzD4ir5rjMPxAXIZTOUwDtt0qld45cIIyLB7yD/iiyYy51LBx5fCtH2Ig/tBbVbyupEkZWAOvcae4EF1MjNsBzioVhIM5R6k/E60zaxGVs2UE7gTAp2g6NMR4o8TXU6q4JBrlcbczXj0TTz50432guR/DX+4/pSWGYop0BLbk6xPT98qXhxFTZjs+dWXSpl/g97Nbj+Ux9RT01zODxr25yqGnrMaeFYxvE3urlZAB3OR/7QvhJfbiFj6hQgvmYxFsJedVIKk5hBkCdxVngoUKWJEnv2Fc7eMZUSFLTrGwWJgbE6jevW+GoTrbF0/8AyS/w2p7KSukSdGVXDmdmMQu2ZfUVzGOv57ztyXsjy3+NLvhbZ0OGw3/1a+VLpw1VEIWQ/wBJ0/tMr8KDDjZTZjeozI60D9p2fD8Rntg89j4ii4gLlOcgKRBnQQa4/hPH7iNcswudYOoMMp2YCdOhHdT2Pv3XCi6LZG4018d9KDwrbbiMGcKtNzX59YDhllJZXbsqSFI5idD6V6vX7eWIIOnI7d1eqvRfeQeJRrSJP/0RXW20BtYIlfLmPLSs43Du6G26iD0cjYzoCulP3yygKTtrHSdfWl7+IA1dgOhYxt0mkUCPSNDsrWOR9YEF1AVbagDQduAB5LQcbwq5fQq75UkEhFmY2zFu/XlTeG4nbDe8jT+EnevtziKDszrzVe0TuR2Rt5wO+vGqozVLXYG/58ZjA4ZrZAe4bijcFQCdNO0vTwO1UfYMx7FtVT8Ts5bLHIKAJbunTn0My8926SSfZA/yxnPmNE8te+mCJABJIGgBOgHco0+FCVZuNoauim239hCYrH4bDtmYNdIXQRm7R12HZUiAJjmanN9ssRdbs2iidJhj5lTHpVG4oGgMisRQfp73uNXrQu2n7xW3fd9RaJ7y8n4itjENrNtxHcNfDWmiRpAjTXXnXvaHqfU0wJkA2P2i2y4GNsp+sSTjy29SrCQRqmbTntJFfMLxa3c0Usf+DD1kaUz/AKdSfdE+FHw2GzME0E/SjGobtUW5xNsgP1mMwjv60rdw2ZgxYxBBXQqQd5EfuKtXOEi2yljmUkA8jrWuJYdLWUqBM7HUEd4NZ4itQ5nlx5EtuK/uRrGHVBCKFG8DQUWnsZdUIMgj2mp8tIHdNY4UC11QeU/AGiDUt1FlCXomyYCyyicwJ0MQYieffWAas8Sw4LIAkSwGbTXu0rGG4elx7mkAGBHnQjKK1GG2Br0iI4bJDZ50EiDv3UL2xAIGgMT5U2vD1LsmeCDppM8z4RQGwmjEMCFiSO/ajDKTFlWA+sBYxDgMpIgnYTt0Oup79KNawzNsCf8AGteOBcE9n3YmNYnUV9FxysScq/Ce+i2rywTZPmEUvWQ5yzDjUQe0OUgefOvlpby6gho56qfUSKcscNNt2cKFYgMW69PE1gXTJIJk7xpPpWDeExC0N/f8+MQFlvaG4UlogdsQPCRua2TdOgVF7yxb4AD50R8YgMF1B/MKYTHW8oJykDdgwEjlrsPGvUBxNLM1ah6DmS04JcS41z2rZ23lBEchHQVXwsZQHUu/UHKD0EaxS3+6lgQg9pmgFjoAB/Ud/Icq9hQ6nMbhzER2QAB1y8/OZodO1L/MMvveQ+1C5Qt4Cdbp9jIkKCGI/Mx0nuA869S9u0GPaaO8y1eoPDbux+8Z46HhB9orxXFZA7iCZAWdQWdgik9QC0nuFZw2CQauSzRq5Ekn5KO4aCmMXh1KgESGXUdah2ca4Vu17pIEwdu871mw3gqCwoe8a43YVrDqwEkQmn4/wx5/CaPw/ALaQKoA0EmOfOleE/eD2j9ptgTy8BsPKqVGovzRbkqPDhyFUke9poQeusil1xSo6gwSdlOkxXhXwoJmNRW1AUi94yrKQ0yCfd6eBpHD4XKznOzZjMGIXw0mjcqyK2hdz2sgEDvAYoTct/xBBOqxlJPJ9CdvDeqmEwvtAwB7Q1HQjnS9+6TEmYAA9KPwo/eAdQQfQ0BBAJEbrDlVI42+sav4QK9orEErsZGYHXWt47JnLoQGRu0Npg8p3pEXyLaidmJHdpQGMnWsCE8mebIBsBzvGeKYzO+jSo25UvisTnYtETWDWCKaqAcRTOWu+8bNi52RGwldtt5oKYhgSQSD151gsevd5UtxAwmmnaXbT8QrDsN4S+ZgBKacQfMGJkrtO3pW7HEioiJBJLa7zpHdSlO3LYNgNHaDRPdWMFHaeRmNkHjeBsYgKWP9JC+J0+RNM4HEqqBTlOdxIPIDn3VNNGv2wAI5iiKgwVcjcS7g8Qo9o7EAFzHeBoI60GyUKm3+K7LDoNyoPp8agjejYdZ3oPCA3uM/UE0K/DzG/bH2JWdmGk8o/WpE+0uMh91IkfzMwDa/0gEadZp/2YzMOgMeVSOIsUdWXQtoe8DaaOhAUkmu9UJUFlFAygDqIiOlSRw62+JZsoIUCdNM/wBTEfCs38Y8hc2h3jT4jWqlq0FEKIFbQb2niWx73uYe1ZBB1AgTHXwr111IWAQRodZnvrAr41HW8Te0+2sYrL2YOvvA9OVeoQQDYAeFerAPjCYi/LxP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5" name="AutoShape 27" descr="data:image/jpeg;base64,/9j/4AAQSkZJRgABAQAAAQABAAD/2wCEAAkGBhQSERUTExQWFRUVGBoYGBgYFhwYGBgYGBocFxgaGBkYHCYeFxokGhgYHy8gJCcpLCwsFx4xNTAqNSYrLCkBCQoKDgwOGg8PGjUkHyUsLSwsKjQqLiwsNCkvLywsLCwsLCwsLDUsLCktLCwtLCwsLCwsLCwsLCwpLCwsLCwsLP/AABEIANsA5gMBIgACEQEDEQH/xAAaAAADAQEBAQAAAAAAAAAAAAADBAUCBgAB/8QAPRAAAgECBAMFBQYFBQADAQAAAQIRAAMEEiExBUFRImFxgZETMqGxwQYjQnLR8DNSYpLhFBWCsvFjk9JT/8QAGQEAAwEBAQAAAAAAAAAAAAAAAgMEAQUA/8QALxEAAgIBAwIEBQQDAQEAAAAAAQIAEQMSITEEQRMiYYFRcZGh8BQyscFC0fHhI//aAAwDAQACEQMRAD8An8V0CzOQXAbn5ADuOmbKT4U4mIGWQVII3nTyNHOe5J3ga9wFJnCJM5FnrlFVASAsKAMVxTC/CLqkgs34YUhgFP4iSBqKpI0GSJHSipgHKqyiQdB3axrQ/ZHOyDUqYMa614EfHeYwahttNNeMnLoDy5RyoKu4eI7MTmB1npHprTBACkGcwPlHMeNK8PxucZikQSCpkHTr5QfOvWOJoDUWqx/Fxtb5yleR18+ooCIBsI8BRr9wFiQIHIdKyiE7CdJoxXMUbJrmZxGEZLnvgrEFQJ8DO4PdT/DgrK6NMAZxG+m8UjeBVA7AhS2UHvM/pWrNwgypg/uaErYIBjdZDAkbfLt/cq3WVmtXRoCYMnbL1/fSl8XxAOdRqD2WGmnf1pT2TRmgx1jSsChXGJ5srH3hMTeLsWIAJ6UJmnfWi3bDL7wietZFolSwEhYnummigIo6id+Yd0tCILHSeUyeXlSdy6FEmYkDadSYG1FuIVVWOgckDy+lba9KxA8Y18KwcbGFtfmEGKYay6qGHu7gg7H6Gp2B9p2jcjVpUAzCwNKpLh3ZRGo1jX18K9di5pTSSOflBLiCM3VgQfPei28UUCjLoGz+P+KWNGWy7LI1VTG+091aQO8FS3aO2eMBQ0LLMxOuw6eNDtcSggAErqX01YneksVb9mwRokia1ZulTKmDt60HhqRYjPFcGjPoeFZIO4PhE/rUr2mW6xfSQoQnaANRPIzJ86rsr226H9aFew5gFho3XWiqCCRYMUu41QACRp01Jnw1NLYe0S5uMMumVRzAmST3k8u6nrdkSIAE9BTV7hboHLAQgmZ38K8SByZoBI8ogLF0AGVBkaHoetZNwkQSYHwr7btEjMB2Rz5UHimJyKGRC2wI3jqdK8SBvMRGchR/qZw154OYZTOkHQjka+01h7wGpQNO016vbjtf0mmibuvTeJ4fFI5IRwSN4Oo8RVDAcP8AaN0Ubn6Cp+Hwy25yiMxJPUk10PBL4KlQNRr48v0pLsypfeORMbZaXj1mLz5blq2g7IaT6H9a+cT4RBN60SHGpHJuvga9kPt7fiZ/tNVcTdCIzHZQTUKMwNidTLjXSB6Tk7T5gD1rWOxKW0zEmFGs8zyAryATOsEzHjX3F4dWkMoIOuVhPzrpG62nEXSD5uPvM2GLhTEFgNOcnlVdsItperkeQ7hSODvBHDETFUuLCp+oZgAJd0KIzFobDYRLuHQMJBAPn1HrUa8jWGa0TKuJVuZA5eNX+EH7i3+UVH49iA91Uj+HrPiNqXgJ1V2jerUUW7xe0ze6JhuXU0jxPBO4Cq+QhpmJ225jnR7uMFvLJILGBAJJPlQLN+4bjhkAUbNO+0ac/HuqtqPlMgxDIv8A9B23F18tr5lDD2musqkyYAJ7gKtX8Mtq2Qo33PM+NS+FYkJcGm/Z8JI1qtxAaGdoqbqCRt2lnRKp8x5gsPw5buGtq06KCCDqD1qJ7IpcNt+XMc1POum4YPuU/KK57iWL9peOghOyCOfj++de6cm67T3WKvPeYcCTlMjrWSaStpccuLkKp0TKdeszv0+NHw1oooUsWI5nc1YrE9pBkQKOd/gP9+kewGCN1o2A3P750zxbD5EypoBv1J7+ta4JiobJpDc+c8q3xcdlu4VH1LNddp0ugRa1DmM8Q4Qt5ZOjxoa5dRcD5ZAyEhpGp6QdhXaPcypJ5CfhXKLd9q5cwCfIac6PpySKPET1QCmwN5jE4oKMztAnc163dDAFTIPMVi9ZS6sHtKT8j/ijWwBGmg5DpVW9+khOjR31Xv8ACv8Acr8O4WAouP4gfU0fAfeG7nHZJAHhFGa+HtggaHl0oHBRAfvb6VzXZi287WHGi4/LJnEuHew90k22O38p5eVBsqs9rbnG9VvtBiRkFsiS/wAI51Jw/MZSTBju76uxMSlmcvqFVclCI8T4oltoAJnUDmB316itZWZgTtMaxXq0rkJ2P2h48vTBQHQk/Op9tQCCwkcx17q3axGR8ySOgOvl30S1YUsQTOUkGOoMfSqmFtouwEj1ip2zoPWHj6TKdzt/MFbul7ltiuUyZHlvrSXF+IPcZrZGVFbzaNj4c6oux9tb8T8jVJ7IbcA+IqZHCtdS7NjZkCgzk1NbuXCxkmT1roLvBrZ5EeBqTxDAi2yiZzT46R+tWfqEO85v6PLdCCbDqN3kZZ7P83TXbxotrGFlyHUAaHmO7wpnD4Bek+Na4iQqaCAPKk5MysK5lmDpXRwbqZOOe1hrRRZJEdQvfU3C5cxa5mYnUxzJ7+QrouEmbNv8tFu4C226j5fKhx5FUURN6jCztYPtOWZR+lbs3MrAxMVbucBU+6SPjUnC21ZmEnssynlqpKn5VT46VI16TMTtBG4MoGUac+fnVPC4m4ylWWRB7RHoJ50WyiprCjvP6mmcQ3ZOvKkZMwYVUrw9M2NgS3tEcRirq2bYtr7y6tE5fSpFlcvee8TJ75rrMB/CTwFEewrbgHxFZjzBBVTM+A5Gu5x/sgbouESQCI2EHuFabWulfg9s/hjwNQsHdRmYR7pIk67H0p46hB2iP0eZ+/EG92SMoggDaZJHOn/bs9tvaDlE7E01YQcqV4kdGA6UjJmDiqlfT9Kcb3q9oLjeIuMfZ7JA1jfTrSC2lIymQu2m8d1dgiyAD0pe/wAJttyjw0/xTMeZVGkiT5endm1AzlxYVIS3OVRAneBRUdQCCCSdjMR+tO8R4V7JS+aVEeOpgfOsYXDJAJ1567U3xsYXmJHTZnYkj3mcBi3WQoLA7j97U7hrjW0usFzGZA66UwpXL2QI5RtXuFfj/N9KkyOHa6nQw4mx4ytznb15nYu/vbRyA6CtWrrLqCRXVXMMje8oPlrSV3gls7SP331UudKoiQP0uS9QNyEiTzAr1EWyCWG+UkehivVp6hJ4dDlrgfWJsHYu05Qxlsump7zr1q9w3Ai3aGnabtE8+6T4VN4fhs7gchqfKr2KOlS5qXyiU9MXc6mMRU/fJ4/Q1Uv2QylTswipdpfvk8/kasKKnEteccHvWnZBdcFTsTmUjkQGmvuJxN24wZmWVEAgfTrVf7SYSMt9RJQ9ofzJUMKxfMH7BHuxz11n0q5NLi6nLfXjYjVX1jOBwr3HCtccjc6wIG+3pVTHbRsBoPCjcIwuVMx3b5Das4yCp86nzsC1DtLekUhdTcmN8K/gpPSp/wBpMM2UXUZlK+9lJEr106U/wk/cp4fWm8gIIOoOlLVtJuMyLqsTmLGNxKpnFzMsx2lB+WtIqzyRnCliWhdzJlj6n41riOEe0z21MEibZO3gdOVeThstbZyHuAEDKIGp6GYNXAKdwJzdTKPM1ene+3te0e4RwwO2ZyWC/wAxJk8hrVjFmAaLhbAtoFHLfvPOg4ttKkyvqbaX9OhRd+YzgP4SflFS/tLgTAvLIK6NlJBy9dOlVsEZtp3qPlTDoCCDqCKFW0m5uRdYInI4e/fAlbrEf1drfbehWOGnM4L5YlidgTPUeNY4hhntu1tTB0KEjdZ1HjFOYPC+0cLy3PhXQpTvOZbrQvvVX+fgMocC4eFBuHdtATvHXXr9KxxTn4H/ABVmABpsKjcWbQioHbUbnWwJoAEtWth4CoH2isPbcXUdlB0aCdDyMbV0FgaDwFDxuFFxGQ7Ef+VqNpazF5E1KQJy13G3WQozhlMbjXQzuK9huHm5cVXJI0Pdl32H71pXD4QozhixaQCCdo2jurpOC4WFLndtvAVY+lV1VIELs+jUSPz/AJDYhQAY06VjhI7J8fpWsUazwoQrfm+gqHvOr/jA8fwJe3mWcyaiDBI5jT96VDw/Ebyjs3SR0btfPWuwArlMfhvY3WWOy5zIenVapwsD5SJB1CsPOpqIjOJh4kkmBzOpr1ew+FbLDtnM7xFeqoItftkjZWBI136/9nTcHwuS2JgsdyNdtKJijFc3hc9ublpoGmZSey3l17xVfBcXF4hGUq/qp6wf1rn5cbWTzL8GZKA4nsOfvk8/katrUm/lS7bJ5kgekfUU7jMWLSM7TC6mN+lJoyp3EYdQQQdQa5vC8HK3jbIOQdoHllPLxmvX/tDef+GgQdW1b02pYYm8vaF5iTyMEf27CqseN1BkGbLiYi50188qmY2cpoSccdIF63yBleh/pP60y9wMuZdiJ1EH0qdkK8y7FlVuIzwk/cp5/M1QFSuB4lWtgLPZ+pJoXE+P+yf2apmaJ3gRWhCTUFsijzXtGuNcN9qmnvrqp7+lK8Bwsj2jCDsB0I0NS7nELtwgPcyA/hTTTn3mhthChDI7pOoIbf8AMNjVS43C6bkD5cZcPU6m8daUxvuk1MscavLo+W4P7W+GnwquWzWwxBUETHMDflU742TmXYs6PxGeGn7q3+VflTIakuHXA1pSp0iPTSpGM4/cztbtqoynLmOuvcKxcZY0Jj5VUajKHG8B7RJEBk1U/TzrfB8OFSeban9K56DcYe1uEjnyA8AK+YXCtJ9kWUjXsnceHOqvCbTpuReOhfVU6u8+1SOJ3NOlY4bxO6XCMA88/dI6noaY+0CqqAkakhRr1qZsbA6ZfizoRq7S1ZPZHgK+tS2GvfdBh/LPoKgnjF68YDLaBnXnp31q4i1wHzKoHrHuJ8ODXEaQCTDSYkfrVcKAIGwri3sTMy08zzp/D8Qu2IUn2iRtMsB4/rVD4W0gXJMedNRNVKmJG9e4R7h/Ma3YureXMsxtBEV84bdWXUHVW1+X0qXSbnQ1qVj1T+L8P9rbIHvDVT3ivnE+MiyQoQsxEjkPM1ExHEL9zdsinkm/mxpuPExNiTZcyKNJlHguClc7rqdII2616p1vG3k7K3M4H8wzeh3r1NdMhN3EY8mFVqoK5cX8AgdWgn0AgfGnuDYaGzmAIMSddaQvuWMlQPARSpwK9Io9NrQk4em1Ece0qcdvzftgH3FLeZOn/WrWLRbtpkkdtSN+orl/YIoGUyTv3dBrQbqqWAKEzPa5COtLOIaRvxGjOdR259Y1ZxBtE23UZiIBmZHVSKySIO+bkeQ8aEmHUGYFMteUtJWB0Bjbxp9SUkHiK4A3Lig3IDneWgeOtXMVcUWoDocqfzCSQOVR7ig8qSt4q211rYHaXcxptJ15HxpboDQJlOLIbZkX1PoJe+zN0IpDEDQbmOvXxr5xkAXVvqVcKsFQwJ8Y5+FJLbB0bb1rN3B25hQCOsRNacfm1QBn8mkiZWyjOLsaxAMmAOgGwp23ZUnVoESTHPpHOh2QkQZG+2vhArIOtNr4RBa6veLYrHpbbLJJ6AS3dIHu+dOYj7SubJVbGUZCsvdQHaPdUsfKo2DZUXLegOWJZm2ck+8Dtr05U6vs+WX1FLK66syhXGKwov1jWA+0F2zbCnD5h/TeSf7Xy/OlzxC29xrikozQxS4MrAgfhM5X25GvuIv2oEsO/MQNe7Wof2gxltrRS32nJUqUE5crAkk7bSNOtCVCEuDGK5ygYyvvLGJ9o1xGDAjXPJ3Bj5U46FI11I5HkeVTeG8QDIgMh4AIKkaxryimr94J72gHODHrTNSjvEFMjbBeO9Snwu7aRs73EB1gT86zx3GpcNsIwYAkmDMdKV4bhDfkosAaSwy6wDoCJ2IMxzpu9Yw9gTeujwXs/I5vj5UhnQNqu5VjxZCmiq/mUcBjFFoKT2oPZGrRJ5DWp1jgrCcxCrJgtoY7wP1oa/aK0BFg2kHXOgPjE/OlMVincSHRzI3cRE6xB00mhXVuQajHVdkK3XsJRum0PxNcjYbKPWlWOYwAB3D6k7161fyg6KZ0k6/WgPbDaGDVSqB3kDuT2r2nS8OQW7cFhOpMGpP2exHbLHTPmPqZqfZwCTqco67/ACojKNhty8KEYub7w2z7LQ4lXj+Gz5XQqWSZEiSDG3fpUsY0OgAA7M7b989+lK2ratPYKwY15xzEcqZw5CbKD8taJE0j4wczhmNij9YHH3rigGxo2zTr5/KvlNI6jdZPjXyvMlnvDxZ9C1S+4iQw4OkLryCgUxZweVvZxk1jbaafxOGEKZBZCFePhPyrPE8SjEnZlMA7hh9KQpH+Im5Ax3doS5wcKyAtIYxtB8qHe4eq3MmY6jsnoTsGoV7iE3Rc1IBBgn1il7V3K4beDPprRKHPJ7QGOMHYd/tCYi2qmAZI3PKe7upm7wuLYfMNQDB7+Q60iTJqnf4ij5RljKRqeQHSKJtQqveCmg3ftF14WxdlUglYnkNawnDXJIAEg6iQP/acw2PUFyTBdjr0EGD60rhmh2JYe62s7kgisBfeaVx7V/Mz/om7veC7jc8q1/oHylgJAJB8t6YwGKVUEwT7Qb8hA7XlTFriCotzUEl2yjrOx8K8XcHYTVx4yLJiKYI+zFzdZ1GxjrX26i+zzLOrQZ3Gmgnvn4URMcQUVNQBBU6Bid/ianY29cTsqs5mhhm0Ubyd9q2z3maVOy/h+c2AOe3Oh3cHb1lB/TKjXxoeIunMiKcpYMxI94KmUQvQksNeQHfX1+GWwAxCEnr2m6SSaZdmLA0iyYK9hwB2LaEzzAAjmaZW4qA5so03JygHqKjcbwAyKLRKOWUDKxWQT2pAPISfKnsJwxEjTM38zHM3qaHe6jDp0Ak/H5/z/UYGNU+6Gf8AKIH9zQPSaO62yyt7JSy+6W1Ck84HvHoTtyArANH/ANQCoVuQMR1PXrXmS+d4KZdP7NopxDEEoc950XnlMSTpqQJ6DU1Is8EsO0jO2khyZBnT3jvqPhV3GYUQVaCGGo33GopfC4YWwQCSCZE8hAAA7gBQ+ECRQFR69QVQ2Tq+0+WuFImuRddpHKmGsiPcSPy6Vq5fLGWMnb0r5movBT4RZ6vLf7jMpbA2VP7RWxhc8nKDl12GnfFUcBZWA4IGWQ+bUQdoolkewa4dxAy94J0oPKp8o3hk5HALttFuH8P9rPaiO6mLHCVOcFoKGJ5bTrQBilRmKSAy/wBpP0pcYnsFepBmelMpzwYoHGoFizv/AOQ9nDIy5s0Zfe7+mXxoeFsB3C7A0Jb8KVjcgz4T+tFwGLFt8xBOnKiNgH7RYKkrfvGG4T28gYHSfprXq3Y4qgdnjLIAjeepr1JL5B2lK48J3v7yVcul2kmJieQ86UxeGJdcrkBTOgjN0BnlvTKXSu1esqp94keAn61pEUrG7HM1YwTMJGg6n6UW5wtwgdYYETA3jw50/iVgBQYAECnOGH7m3+UfKpT1DXtOh+jQJvzOYt3J2optmJ5Gj49LS3WVQcx1bpr0pHF4xbYBadTAgE6nlpVYexqnOOI69A3MYeyVgnnqPDrWVBJgCTX1WmN4+XOqfD7KgFgZO2oiPjXnfQtmexYvEfSIkuBcmAJMTEiaDZYFoaVI3BGo8qqcI/jN+U/NYrXHcAhK3C4Rhpr+LoNKRj6gk0ZZn6NUFrJ0gQRM8/HlFYisYh8qkgZiBoJifM7VnC3SyKxEEgEjeD0qoEXUgKnTq7cTGKweeDJVl1VhyncEbEHpWLWHxDHKpQnuRv8A9QKfUZj2mjYag/SrNqyLaAAzOpbrSsuQIPWP6fGchrt7Tn/9le3944Zz/NoYHcF90fs0HD3WOYsAoB7MGZEbn98q6vhDk2gT/M//AGNRuIcMVHYZlyv+DmJ30HKgx5dRox+fAEvv/XyiNm4HAZSCDsRRVSSB1rNu0FGVQABsAIFFd9oER069aqF1vIG02dPH3gMajqDlXtjk2nPn5Vu3YYicp74BI9abwtgXHAZzPQySfPlT3FrpVCq6ADTkKRkzaDK8HT+MK4Hx7yOzKoIYMH79BXwCuj4jgVu24bSBIPMVz/s1GgfPHOOlHjy64nPh8OZw+NIZ0CmCokn3TPId4o+WVJLbaAan/wAFCFEa8SADsO79zTKiiwPaJYbDMrMSxbO0gch0A+FVLfCGJAJCk8t+/WmOE2kzTJLATBECms/3qeJ/6mpsmUodKy7D04zefJ+fSQsdhmtGHGh2Ybf4oQEmun4naRrbe090CT1010rmGZd0mOU7/Cm4shcbyfPhGM7cTTWyDHMV6kv9xTOU7RZd4Un416maxAOFh2hrt7KV7LHMY0Exzk67UPBW7ksGhu1CQNSO+NOcbcqaVQRzzchFN4fhN06js95MH9aQxA3JjUsrpC89/wA4jXt1dQNnGhHPSjWMalqwhdo7MDqY00HOhLwzIc7MWb9+tY/2kXrdszBUGOY1P+KiITVztOkDk8LcbyVYuB7jXbkgMZgbwNhW0ZGuFc0RB13AMwTHgaau8FuDaG8D+tJvgGVixQgkAE67Dbu5mrQy/wCJnMKtvqEIZUTAhpAn08qPw6+ASrGA3PlI/wDaDYwDuYHxNOjgUCWf0H1NY7oRRMLFjyq4ZRCcMgXn20TUz1IifSkuN44XnVUMqmpPIt0HWqGEwqlnSOzkA74k86y/2dgdhvI/qKmwlAbJl/VeIwpROfVXZri3ADbbResEQQaYwWGRAEHZUeZ7/E07d4XcXdZ8NaWyEmIM9KtXTyDOY7P+0ihtt2sbX85oOsMIJPI9PKq+Buh7QWe0oiPlU61wm43KPExTlrg5SHZvd1gd3eaVmKFauN6cZVewsa4fdCWpYgAFpJ05mobY3Pde5AIIhZHIbGKpf7Z7eyoJIgsfjzoD8BuLtBHcf1pWDQOTKer8QmlG0nG+M2WRmImJ1jrFFQawTHUnlWX4eUcuUIYiJjl+/lWyHc7Fj1j51YDOcyjtc+4fEZHB6H4VS4y4KZhqpjUeNJ2uDXG5BfE0TF4D2dppaZIMDlFS9QVYWDvL+iDq1EbGUuLY5bdoydSIA566VzeFQgAVZx3Ai7m4G1I2P60newV1YkGBtGselMwFQOd4nqQ7HcbQNwjSPPTnSWJvOwYWwVZSNWAysOceVMT1oow5YwgLeVObiiZPjNGwL/Ph3jHC8QUOYjT3WIGmv/lU84NxCpBBJ2/KaSscJuRBbKp3G/w2pi1hxbe2o11O/wCU1JmKncHedHpQ62CNoHj3ExkNpDLNo0fhHOe+p1s2whBnNyPIAU/c+zkSUYakmD367ilb3CLgmVkd2tPxFAtAyXOMhayu0FYyFcwI1jbmCJmvUJcIVAUKQANBHKvU3UO5iDjY/tU1GnxqLdchhlkRl5iOUU5a47nYLbtsZ5t2RHM9am27SwxO4iB15fCqnB7ACl5BY6R0H+ahbEqAk7zoJ1D5WCjaGxl/lRuGH7pfD60niRI8aY4MfuU8/wDsall7DyzPEuLiyyhkYhtiscuUEikOK8aS5ZdVLBiBAKkcxzHdTn2ishrW4DAyniOXpUZU7OYxy0qnHjV1syHLmfG+0ZwXF1QaK7GI2gepNUf9Y7W8zJlnYTm06nQR4VC4Tbd8ouhVY+9B0jz592tX+IHQAbUOVVUCo7A75HOrt8JnhX8RzygU7jsUbdtnC5somJjTnyPKkeEt22HcPnVQrMzt9KSKj8l3tJOH+1Ns++rp4iR6rNIcU4ghxAdXBX2YBI6y3LedaFZtQWsrBAYlW6ryE92tDCiZirRgVpzv1boeJSwHGlnKqu5OgAGnqxFUcTenSleEZWZn0B2C9BRb43qfIoU0JZgc5BqMNwh5tf8AJv8Asa+Y/jIssodWhtiBPlG9e4R/CHi3/Y0PjmHD2jJgjVT3jl50KAEgGblJFkQlnjVm4IVxMbN2T6NFRfs/xJbafePGmx39KUVQw1GtDw9xGdkX3l30Oh8TpVR6dQdzJF6typpfnOpwfFUukhMxjc5SB6mleK9pf31p7DYYW7YUb7nvNS8dMd8/WpWq9pdis0TzLlR732jCXGR7bjKdxDCOR6/CrFRPtJgtry7ro3etFjCk0YnKWVbWaxfE7FxCVZS2mhENuJ3FYscatoI1Y9FFSwopk2FzKqnQgSTpvv6VV4CjkyL9WxFACWcFjjcUuUyjlJknrttQlabqT3/I0xcUKAq7UoBF634n/qajNXtOljBC78yuKk2vtKmuZXWDB0nUeBn4VYUVy/FLAF9ihBDCTHJtj607EoY0ZNndsa6hPmP4gjXswJK5ANAd5PdXqQ4oLiQLSq55ydBp49a9TDiQdjCx5crrepR6E0YfETEqI00nUT+lOcCtFiWIggRAMiT0PP8AzSFwQY6aeldBwyzltjqdT5/4r2ZqWR9Oup+ON4HELFNcJP3S/wDL/saxi1gEnYCfSvnBcTnsqQOuniZ+tQ6TVzqM447wH2jw2a2HG9sz5bGpKXRCmJjU9/6aV1NxAQQdiINcZdwpD5CxU2mnT8QOgBnlFVYG2qQdSg1ao5at57gA2J9B/wCVdxljTTlSXAsNqXPLQfX999V3WRQ52tq+EPpF0rq+MncIX7x+8D5mqzpIIOxEVIwmJAxBt/0jXv3j0qtmpJBErLqxNTjbdsqzWzuhI8uXwrFnG5ndMjDL+I+6eYg+Bqtx1DbvLdX8QynSdeR17qUZhHPNPlFdFGLAGcfIqoWBHyjfBcPmfNyX5nb61RxnOicNw2S2BzOp8TWcShNR5m1NOl0qaFAM+cHSLYH9TfFiaW+0tk5FcfgOvgaa4TcX2fZMwzDzmaav2w6lTsRFCp0NcPIBkUgd5zC3V5CZHPaeoighYnSJ1PfW8EwtsyOslJG/p4imrNlbjIoBn8Xhvp00ro6gN5xtJ4+0r8OtkWlnnr67UjjkMgDqPmKrvoKhcSxGXLG5OnrrXOou3znaUjElntOhUVA+0asHRpOU6RyBq7buSAeomleL4T2lpl5jUeIosZ0tF5V1pU53CsDHZJkbbEadKES2eIGWPMH6ii4dSbefbWN9ZpnhmHz3B0Gp8q6BIq5yQDqquZYsYbLbUc4k+etCX+KnifkaoOJFTsRiBbu2geZPkIIn1Nc6ixnaVlRd5Xrk8ZYFrEEEdlu0PA7geddXmqN9pLEoLg3Qyfynf6UzC2lojqE1p8pPw99ROZd9ZHyr1IWEIkli2YlhMaTyEcq9V2kHczmFyuw39oTBqGZcxgGJmulOJQfjUf8AIVxVq37UB2JytqqAwAvLNGrGN+VMf7bbUaYXDR1ayCT5nepMqF6IleF1x2DLf2hxg9kFUglzGh5c6HwS/lbLyYfEbVCbhVstm9laQj/+S5PPQzNDv33wwF0MWtqVzBjLLJCgq251IkGd968E0oQZ5nD5QVM74VzfH8vtkZWBb3XA1MciaNb4piHBK+zganTkfE0jZw4IYkop3gCJPOKHFiKtZh5systCdJgCuQBCDA/cjlR7j5VJPITXM4fGm3qoWerT9DpWzxO9fUoigqw95QYjuZjlPrQvio7naHizaloDeK4XEHP7TmWzeX/ldejSARzrn7fCQgBuuqDoDJ9THyNEucRtgQoZ4EdonL6bfCtyEZKCwcSnFZyGrj3Gba3LTLIzDUa6yKjcLKllzmAN56jlXy7jrjaSAvRdKFT8WNlUgyfPlRmBWdcGnakON4v2doxudB51Js8We2IVVjvJpfHY17xUuAAmuh5+dJGAht+I9upBXbmPcAvZDkOzD4ir5rjMPxAXIZTOUwDtt0qld45cIIyLB7yD/iiyYy51LBx5fCtH2Ig/tBbVbyupEkZWAOvcae4EF1MjNsBzioVhIM5R6k/E60zaxGVs2UE7gTAp2g6NMR4o8TXU6q4JBrlcbczXj0TTz50432guR/DX+4/pSWGYop0BLbk6xPT98qXhxFTZjs+dWXSpl/g97Nbj+Ux9RT01zODxr25yqGnrMaeFYxvE3urlZAB3OR/7QvhJfbiFj6hQgvmYxFsJedVIKk5hBkCdxVngoUKWJEnv2Fc7eMZUSFLTrGwWJgbE6jevW+GoTrbF0/8AyS/w2p7KSukSdGVXDmdmMQu2ZfUVzGOv57ztyXsjy3+NLvhbZ0OGw3/1a+VLpw1VEIWQ/wBJ0/tMr8KDDjZTZjeozI60D9p2fD8Rntg89j4ii4gLlOcgKRBnQQa4/hPH7iNcswudYOoMMp2YCdOhHdT2Pv3XCi6LZG4018d9KDwrbbiMGcKtNzX59YDhllJZXbsqSFI5idD6V6vX7eWIIOnI7d1eqvRfeQeJRrSJP/0RXW20BtYIlfLmPLSs43Du6G26iD0cjYzoCulP3yygKTtrHSdfWl7+IA1dgOhYxt0mkUCPSNDsrWOR9YEF1AVbagDQduAB5LQcbwq5fQq75UkEhFmY2zFu/XlTeG4nbDe8jT+EnevtziKDszrzVe0TuR2Rt5wO+vGqozVLXYG/58ZjA4ZrZAe4bijcFQCdNO0vTwO1UfYMx7FtVT8Ts5bLHIKAJbunTn0My8926SSfZA/yxnPmNE8te+mCJABJIGgBOgHco0+FCVZuNoauim239hCYrH4bDtmYNdIXQRm7R12HZUiAJjmanN9ssRdbs2iidJhj5lTHpVG4oGgMisRQfp73uNXrQu2n7xW3fd9RaJ7y8n4itjENrNtxHcNfDWmiRpAjTXXnXvaHqfU0wJkA2P2i2y4GNsp+sSTjy29SrCQRqmbTntJFfMLxa3c0Usf+DD1kaUz/AKdSfdE+FHw2GzME0E/SjGobtUW5xNsgP1mMwjv60rdw2ZgxYxBBXQqQd5EfuKtXOEi2yljmUkA8jrWuJYdLWUqBM7HUEd4NZ4itQ5nlx5EtuK/uRrGHVBCKFG8DQUWnsZdUIMgj2mp8tIHdNY4UC11QeU/AGiDUt1FlCXomyYCyyicwJ0MQYieffWAas8Sw4LIAkSwGbTXu0rGG4elx7mkAGBHnQjKK1GG2Br0iI4bJDZ50EiDv3UL2xAIGgMT5U2vD1LsmeCDppM8z4RQGwmjEMCFiSO/ajDKTFlWA+sBYxDgMpIgnYTt0Oup79KNawzNsCf8AGteOBcE9n3YmNYnUV9FxysScq/Ce+i2rywTZPmEUvWQ5yzDjUQe0OUgefOvlpby6gho56qfUSKcscNNt2cKFYgMW69PE1gXTJIJk7xpPpWDeExC0N/f8+MQFlvaG4UlogdsQPCRua2TdOgVF7yxb4AD50R8YgMF1B/MKYTHW8oJykDdgwEjlrsPGvUBxNLM1ah6DmS04JcS41z2rZ23lBEchHQVXwsZQHUu/UHKD0EaxS3+6lgQg9pmgFjoAB/Ud/Icq9hQ6nMbhzER2QAB1y8/OZodO1L/MMvveQ+1C5Qt4Cdbp9jIkKCGI/Mx0nuA869S9u0GPaaO8y1eoPDbux+8Z46HhB9orxXFZA7iCZAWdQWdgik9QC0nuFZw2CQauSzRq5Ekn5KO4aCmMXh1KgESGXUdah2ca4Vu17pIEwdu871mw3gqCwoe8a43YVrDqwEkQmn4/wx5/CaPw/ALaQKoA0EmOfOleE/eD2j9ptgTy8BsPKqVGovzRbkqPDhyFUke9poQeusil1xSo6gwSdlOkxXhXwoJmNRW1AUi94yrKQ0yCfd6eBpHD4XKznOzZjMGIXw0mjcqyK2hdz2sgEDvAYoTct/xBBOqxlJPJ9CdvDeqmEwvtAwB7Q1HQjnS9+6TEmYAA9KPwo/eAdQQfQ0BBAJEbrDlVI42+sav4QK9orEErsZGYHXWt47JnLoQGRu0Npg8p3pEXyLaidmJHdpQGMnWsCE8mebIBsBzvGeKYzO+jSo25UvisTnYtETWDWCKaqAcRTOWu+8bNi52RGwldtt5oKYhgSQSD151gsevd5UtxAwmmnaXbT8QrDsN4S+ZgBKacQfMGJkrtO3pW7HEioiJBJLa7zpHdSlO3LYNgNHaDRPdWMFHaeRmNkHjeBsYgKWP9JC+J0+RNM4HEqqBTlOdxIPIDn3VNNGv2wAI5iiKgwVcjcS7g8Qo9o7EAFzHeBoI60GyUKm3+K7LDoNyoPp8agjejYdZ3oPCA3uM/UE0K/DzG/bH2JWdmGk8o/WpE+0uMh91IkfzMwDa/0gEadZp/2YzMOgMeVSOIsUdWXQtoe8DaaOhAUkmu9UJUFlFAygDqIiOlSRw62+JZsoIUCdNM/wBTEfCs38Y8hc2h3jT4jWqlq0FEKIFbQb2niWx73uYe1ZBB1AgTHXwr111IWAQRodZnvrAr41HW8Te0+2sYrL2YOvvA9OVeoQQDYAeFerAPjCYi/LxP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8" name="Rectangle 17"/>
          <p:cNvSpPr/>
          <p:nvPr/>
        </p:nvSpPr>
        <p:spPr>
          <a:xfrm>
            <a:off x="741928" y="3355626"/>
            <a:ext cx="1152000" cy="1152000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07504" y="3762217"/>
                <a:ext cx="6480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i="1" dirty="0">
                          <a:solidFill>
                            <a:schemeClr val="accent1"/>
                          </a:solidFill>
                          <a:latin typeface="Cambria Math"/>
                        </a:rPr>
                        <m:t>𝑙𝑐𝑚</m:t>
                      </m:r>
                    </m:oMath>
                  </m:oMathPara>
                </a14:m>
                <a:endParaRPr lang="en-IE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3762217"/>
                <a:ext cx="648072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007540" y="2906042"/>
                <a:ext cx="6480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i="1" dirty="0">
                          <a:solidFill>
                            <a:schemeClr val="accent1"/>
                          </a:solidFill>
                          <a:latin typeface="Cambria Math"/>
                        </a:rPr>
                        <m:t>𝑙𝑐𝑚</m:t>
                      </m:r>
                    </m:oMath>
                  </m:oMathPara>
                </a14:m>
                <a:endParaRPr lang="en-IE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540" y="2906042"/>
                <a:ext cx="648072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951370" y="3729951"/>
                <a:ext cx="70424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IE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E" b="0" i="1" dirty="0" smtClean="0">
                              <a:solidFill>
                                <a:schemeClr val="accent1"/>
                              </a:solidFill>
                              <a:latin typeface="Cambria Math"/>
                            </a:rPr>
                            <m:t>𝑙</m:t>
                          </m:r>
                        </m:e>
                        <m:sup>
                          <m:r>
                            <a:rPr lang="en-IE" b="0" i="1" dirty="0" smtClean="0">
                              <a:solidFill>
                                <a:schemeClr val="accent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IE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E" b="0" i="1" dirty="0" smtClean="0">
                              <a:solidFill>
                                <a:schemeClr val="accent1"/>
                              </a:solidFill>
                              <a:latin typeface="Cambria Math"/>
                            </a:rPr>
                            <m:t>𝑐𝑚</m:t>
                          </m:r>
                        </m:e>
                        <m:sup>
                          <m:r>
                            <a:rPr lang="en-IE" b="0" i="1" dirty="0" smtClean="0">
                              <a:solidFill>
                                <a:schemeClr val="accent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I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370" y="3729951"/>
                <a:ext cx="704242" cy="369332"/>
              </a:xfrm>
              <a:prstGeom prst="rect">
                <a:avLst/>
              </a:prstGeom>
              <a:blipFill rotWithShape="1">
                <a:blip r:embed="rId6"/>
                <a:stretch>
                  <a:fillRect r="-5172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9" descr="http://t2.gstatic.com/images?q=tbn:ANd9GcSpOE6lJmkR1L2PbQXy5E5Se5sFFonHR-mT55b5xD3hPVNJiiex_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03458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436096" y="3485218"/>
                <a:ext cx="2918767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IE" sz="2400" b="1" i="1" dirty="0" smtClean="0">
                        <a:latin typeface="Cambria Math"/>
                      </a:rPr>
                      <m:t>𝑨𝒓𝒆𝒂</m:t>
                    </m:r>
                    <m:r>
                      <a:rPr lang="en-IE" sz="2400" b="1" i="1" dirty="0" smtClean="0">
                        <a:latin typeface="Cambria Math"/>
                      </a:rPr>
                      <m:t> </m:t>
                    </m:r>
                    <m:r>
                      <a:rPr lang="en-IE" sz="2400" b="1" i="1" dirty="0" smtClean="0">
                        <a:latin typeface="Cambria Math"/>
                      </a:rPr>
                      <m:t>𝑺𝒒𝒖𝒂𝒓𝒆</m:t>
                    </m:r>
                    <m:r>
                      <a:rPr lang="en-IE" sz="2400" b="1" i="1" dirty="0" smtClean="0">
                        <a:latin typeface="Cambria Math"/>
                      </a:rPr>
                      <m:t> =</m:t>
                    </m:r>
                    <m:sSup>
                      <m:sSupPr>
                        <m:ctrlPr>
                          <a:rPr lang="en-IE" sz="2400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E" sz="2400" b="1" i="1" dirty="0" smtClean="0">
                            <a:latin typeface="Cambria Math"/>
                          </a:rPr>
                          <m:t>𝒍</m:t>
                        </m:r>
                      </m:e>
                      <m:sup>
                        <m:r>
                          <a:rPr lang="en-IE" sz="2400" b="1" i="1" dirty="0" smtClean="0"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IE" sz="2400" b="1" dirty="0" smtClean="0"/>
                  <a:t> </a:t>
                </a:r>
                <a:endParaRPr lang="en-IE" sz="2400" b="1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096" y="3485218"/>
                <a:ext cx="2918767" cy="470000"/>
              </a:xfrm>
              <a:prstGeom prst="rect">
                <a:avLst/>
              </a:prstGeom>
              <a:blipFill rotWithShape="1">
                <a:blip r:embed="rId8"/>
                <a:stretch>
                  <a:fillRect l="-626" b="-12987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495087" y="4776351"/>
                <a:ext cx="29187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400" b="1" i="1" dirty="0" smtClean="0">
                          <a:latin typeface="Cambria Math"/>
                        </a:rPr>
                        <m:t>𝑻𝒐𝒕𝒂𝒍</m:t>
                      </m:r>
                      <m:r>
                        <a:rPr lang="en-IE" sz="2400" b="1" i="1" dirty="0" smtClean="0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en-IE" sz="2400" b="1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5087" y="4776351"/>
                <a:ext cx="2918767" cy="46166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5580111" y="4797468"/>
                <a:ext cx="29187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400" b="1" i="1" dirty="0" smtClean="0">
                          <a:latin typeface="Cambria Math"/>
                        </a:rPr>
                        <m:t>𝟔</m:t>
                      </m:r>
                      <m:r>
                        <a:rPr lang="en-IE" sz="2400" b="1" i="1" dirty="0" smtClean="0">
                          <a:latin typeface="Cambria Math"/>
                        </a:rPr>
                        <m:t>(</m:t>
                      </m:r>
                      <m:r>
                        <a:rPr lang="en-IE" sz="2400" b="1" i="1" dirty="0" smtClean="0">
                          <a:latin typeface="Cambria Math"/>
                        </a:rPr>
                        <m:t>𝒂𝒓𝒆𝒂</m:t>
                      </m:r>
                      <m:r>
                        <a:rPr lang="en-IE" sz="2400" b="1" i="1" dirty="0" smtClean="0">
                          <a:latin typeface="Cambria Math"/>
                        </a:rPr>
                        <m:t> </m:t>
                      </m:r>
                      <m:r>
                        <a:rPr lang="en-IE" sz="2400" b="1" i="1" dirty="0" smtClean="0">
                          <a:latin typeface="Cambria Math"/>
                        </a:rPr>
                        <m:t>𝒐𝒇</m:t>
                      </m:r>
                      <m:r>
                        <a:rPr lang="en-IE" sz="2400" b="1" i="1" dirty="0" smtClean="0">
                          <a:latin typeface="Cambria Math"/>
                        </a:rPr>
                        <m:t> </m:t>
                      </m:r>
                      <m:r>
                        <a:rPr lang="en-IE" sz="2400" b="1" i="1" dirty="0" smtClean="0">
                          <a:latin typeface="Cambria Math"/>
                        </a:rPr>
                        <m:t>𝒐𝒏𝒆</m:t>
                      </m:r>
                      <m:r>
                        <a:rPr lang="en-IE" sz="2400" b="1" i="1" dirty="0" smtClean="0">
                          <a:latin typeface="Cambria Math"/>
                        </a:rPr>
                        <m:t> </m:t>
                      </m:r>
                      <m:r>
                        <a:rPr lang="en-IE" sz="2400" b="1" i="1" dirty="0" smtClean="0">
                          <a:latin typeface="Cambria Math"/>
                        </a:rPr>
                        <m:t>𝒔𝒒𝒖𝒂𝒓𝒆</m:t>
                      </m:r>
                      <m:r>
                        <a:rPr lang="en-IE" sz="2400" b="1" i="1" dirty="0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IE" sz="2400" b="1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111" y="4797468"/>
                <a:ext cx="2918767" cy="461665"/>
              </a:xfrm>
              <a:prstGeom prst="rect">
                <a:avLst/>
              </a:prstGeom>
              <a:blipFill rotWithShape="1">
                <a:blip r:embed="rId10"/>
                <a:stretch>
                  <a:fillRect l="-418" r="-20668" b="-13158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4245521" y="5180700"/>
                <a:ext cx="2918767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400" b="1" i="1" dirty="0" smtClean="0">
                          <a:latin typeface="Cambria Math"/>
                        </a:rPr>
                        <m:t>=</m:t>
                      </m:r>
                      <m:r>
                        <a:rPr lang="en-IE" sz="2400" b="1" i="1" dirty="0" smtClean="0">
                          <a:latin typeface="Cambria Math"/>
                        </a:rPr>
                        <m:t>𝟔</m:t>
                      </m:r>
                      <m:r>
                        <a:rPr lang="en-IE" sz="2400" b="1" i="1" dirty="0" smtClean="0">
                          <a:latin typeface="Cambria Math"/>
                        </a:rPr>
                        <m:t>(</m:t>
                      </m:r>
                      <m:sSup>
                        <m:sSupPr>
                          <m:ctrlPr>
                            <a:rPr lang="en-IE" sz="2400" b="1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E" sz="2400" b="1" i="1" dirty="0">
                              <a:latin typeface="Cambria Math"/>
                            </a:rPr>
                            <m:t>𝒍</m:t>
                          </m:r>
                        </m:e>
                        <m:sup>
                          <m:r>
                            <a:rPr lang="en-IE" sz="2400" b="1" i="1" dirty="0">
                              <a:latin typeface="Cambria Math"/>
                            </a:rPr>
                            <m:t>𝟐</m:t>
                          </m:r>
                        </m:sup>
                      </m:sSup>
                      <m:r>
                        <a:rPr lang="en-IE" sz="2400" b="1" i="1" dirty="0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IE" sz="2400" b="1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5521" y="5180700"/>
                <a:ext cx="2918767" cy="470000"/>
              </a:xfrm>
              <a:prstGeom prst="rect">
                <a:avLst/>
              </a:prstGeom>
              <a:blipFill rotWithShape="1">
                <a:blip r:embed="rId11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4389537" y="5631631"/>
                <a:ext cx="2918767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400" b="1" i="1" dirty="0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IE" sz="2400" b="1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E" sz="2400" b="1" i="1" dirty="0" smtClean="0">
                              <a:latin typeface="Cambria Math"/>
                            </a:rPr>
                            <m:t>𝟔</m:t>
                          </m:r>
                          <m:r>
                            <a:rPr lang="en-IE" sz="2400" b="1" i="1" dirty="0">
                              <a:latin typeface="Cambria Math"/>
                            </a:rPr>
                            <m:t>𝒍</m:t>
                          </m:r>
                        </m:e>
                        <m:sup>
                          <m:r>
                            <a:rPr lang="en-IE" sz="2400" b="1" i="1" dirty="0">
                              <a:latin typeface="Cambria Math"/>
                            </a:rPr>
                            <m:t>𝟐</m:t>
                          </m:r>
                        </m:sup>
                      </m:sSup>
                      <m:sSup>
                        <m:sSupPr>
                          <m:ctrlPr>
                            <a:rPr lang="en-IE" sz="2400" b="1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E" sz="2400" b="1" i="1" dirty="0" smtClean="0">
                              <a:latin typeface="Cambria Math"/>
                            </a:rPr>
                            <m:t>𝒄𝒎</m:t>
                          </m:r>
                        </m:e>
                        <m:sup>
                          <m:r>
                            <a:rPr lang="en-IE" sz="2400" b="1" i="1" dirty="0" smtClean="0">
                              <a:latin typeface="Cambria Math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IE" sz="2400" b="1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9537" y="5631631"/>
                <a:ext cx="2918767" cy="470000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554" name="Picture 2" descr="http://www.rubiks.com/i/shop/main/1/xmas%20famly%20bundle%20product%20image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043694"/>
            <a:ext cx="2192642" cy="219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://stmaryssecondarynenagh.scoilnet.ie/blog/files/2010/12/geogebra-logo.png">
            <a:hlinkClick r:id="rId14" action="ppaction://hlinkfile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046" y="5377905"/>
            <a:ext cx="1085850" cy="108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t>48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4322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Volume of Prisms</a:t>
            </a:r>
            <a:endParaRPr lang="en-I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pPr/>
              <a:t>49</a:t>
            </a:fld>
            <a:endParaRPr lang="en-IE"/>
          </a:p>
        </p:txBody>
      </p:sp>
      <p:pic>
        <p:nvPicPr>
          <p:cNvPr id="22530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30017" y="1292446"/>
            <a:ext cx="4283967" cy="4273108"/>
          </a:xfrm>
          <a:prstGeom prst="round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32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IE" sz="5400" dirty="0" smtClean="0"/>
              <a:t>Let’s Define it!</a:t>
            </a:r>
            <a:endParaRPr lang="en-IE" sz="5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t>5</a:t>
            </a:fld>
            <a:endParaRPr lang="en-IE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9133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Transformations and Nets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43400" y="6210300"/>
            <a:ext cx="457200" cy="457200"/>
          </a:xfrm>
        </p:spPr>
        <p:txBody>
          <a:bodyPr/>
          <a:lstStyle/>
          <a:p>
            <a:fld id="{AED89972-D3A2-48D8-9FCF-496C8EE96738}" type="slidenum">
              <a:rPr lang="en-IE" smtClean="0"/>
              <a:pPr/>
              <a:t>50</a:t>
            </a:fld>
            <a:endParaRPr lang="en-IE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8449574"/>
              </p:ext>
            </p:extLst>
          </p:nvPr>
        </p:nvGraphicFramePr>
        <p:xfrm>
          <a:off x="1524000" y="1124744"/>
          <a:ext cx="6096000" cy="5191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</a:tblGrid>
              <a:tr h="37084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Calibri" pitchFamily="34" charset="0"/>
                        </a:rPr>
                        <a:t>A</a:t>
                      </a:r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Calibri" pitchFamily="34" charset="0"/>
                        </a:rPr>
                        <a:t>B</a:t>
                      </a:r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Calibri" pitchFamily="34" charset="0"/>
                        </a:rPr>
                        <a:t>C</a:t>
                      </a:r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Calibri" pitchFamily="34" charset="0"/>
                        </a:rPr>
                        <a:t>D</a:t>
                      </a:r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Calibri" pitchFamily="34" charset="0"/>
                        </a:rPr>
                        <a:t>E</a:t>
                      </a:r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Calibri" pitchFamily="34" charset="0"/>
                        </a:rPr>
                        <a:t>F</a:t>
                      </a:r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Calibri" pitchFamily="34" charset="0"/>
                        </a:rPr>
                        <a:t>G</a:t>
                      </a:r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Calibri" pitchFamily="34" charset="0"/>
                        </a:rPr>
                        <a:t>H</a:t>
                      </a:r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Calibri" pitchFamily="34" charset="0"/>
                        </a:rPr>
                        <a:t>I</a:t>
                      </a:r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2211226"/>
              </p:ext>
            </p:extLst>
          </p:nvPr>
        </p:nvGraphicFramePr>
        <p:xfrm>
          <a:off x="1524000" y="1124744"/>
          <a:ext cx="6096000" cy="5191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</a:tblGrid>
              <a:tr h="37084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Calibri" pitchFamily="34" charset="0"/>
                        </a:rPr>
                        <a:t>A</a:t>
                      </a:r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Calibri" pitchFamily="34" charset="0"/>
                        </a:rPr>
                        <a:t>B</a:t>
                      </a:r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Calibri" pitchFamily="34" charset="0"/>
                        </a:rPr>
                        <a:t>C</a:t>
                      </a:r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Calibri" pitchFamily="34" charset="0"/>
                        </a:rPr>
                        <a:t>D</a:t>
                      </a:r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Calibri" pitchFamily="34" charset="0"/>
                        </a:rPr>
                        <a:t>E</a:t>
                      </a:r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Calibri" pitchFamily="34" charset="0"/>
                        </a:rPr>
                        <a:t>F</a:t>
                      </a:r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Calibri" pitchFamily="34" charset="0"/>
                        </a:rPr>
                        <a:t>G</a:t>
                      </a:r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Calibri" pitchFamily="34" charset="0"/>
                        </a:rPr>
                        <a:t>H</a:t>
                      </a:r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Calibri" pitchFamily="34" charset="0"/>
                        </a:rPr>
                        <a:t>I</a:t>
                      </a:r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6345168"/>
              </p:ext>
            </p:extLst>
          </p:nvPr>
        </p:nvGraphicFramePr>
        <p:xfrm>
          <a:off x="1524000" y="1124744"/>
          <a:ext cx="6096000" cy="5191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</a:tblGrid>
              <a:tr h="37084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Calibri" pitchFamily="34" charset="0"/>
                        </a:rPr>
                        <a:t>A</a:t>
                      </a:r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Calibri" pitchFamily="34" charset="0"/>
                        </a:rPr>
                        <a:t>B</a:t>
                      </a:r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Calibri" pitchFamily="34" charset="0"/>
                        </a:rPr>
                        <a:t>C</a:t>
                      </a:r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Calibri" pitchFamily="34" charset="0"/>
                        </a:rPr>
                        <a:t>D</a:t>
                      </a:r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Calibri" pitchFamily="34" charset="0"/>
                        </a:rPr>
                        <a:t>E</a:t>
                      </a:r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Calibri" pitchFamily="34" charset="0"/>
                        </a:rPr>
                        <a:t>F</a:t>
                      </a:r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Calibri" pitchFamily="34" charset="0"/>
                        </a:rPr>
                        <a:t>G</a:t>
                      </a:r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Calibri" pitchFamily="34" charset="0"/>
                        </a:rPr>
                        <a:t>H</a:t>
                      </a:r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Calibri" pitchFamily="34" charset="0"/>
                        </a:rPr>
                        <a:t>I</a:t>
                      </a:r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9950798"/>
              </p:ext>
            </p:extLst>
          </p:nvPr>
        </p:nvGraphicFramePr>
        <p:xfrm>
          <a:off x="1524000" y="1124744"/>
          <a:ext cx="6096000" cy="5191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</a:tblGrid>
              <a:tr h="37084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Calibri" pitchFamily="34" charset="0"/>
                        </a:rPr>
                        <a:t>A</a:t>
                      </a:r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Calibri" pitchFamily="34" charset="0"/>
                        </a:rPr>
                        <a:t>B</a:t>
                      </a:r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Calibri" pitchFamily="34" charset="0"/>
                        </a:rPr>
                        <a:t>C</a:t>
                      </a:r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Calibri" pitchFamily="34" charset="0"/>
                        </a:rPr>
                        <a:t>D</a:t>
                      </a:r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Calibri" pitchFamily="34" charset="0"/>
                        </a:rPr>
                        <a:t>E</a:t>
                      </a:r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Calibri" pitchFamily="34" charset="0"/>
                        </a:rPr>
                        <a:t>F</a:t>
                      </a:r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Calibri" pitchFamily="34" charset="0"/>
                        </a:rPr>
                        <a:t>G</a:t>
                      </a:r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Calibri" pitchFamily="34" charset="0"/>
                        </a:rPr>
                        <a:t>H</a:t>
                      </a:r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Calibri" pitchFamily="34" charset="0"/>
                        </a:rPr>
                        <a:t>I</a:t>
                      </a:r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1259632" y="980728"/>
            <a:ext cx="6264696" cy="5328592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67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3792"/>
            <a:ext cx="7772400" cy="1143000"/>
          </a:xfrm>
        </p:spPr>
        <p:txBody>
          <a:bodyPr>
            <a:normAutofit fontScale="90000"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IE" dirty="0"/>
              <a:t>What </a:t>
            </a:r>
            <a:r>
              <a:rPr lang="en-IE" dirty="0" smtClean="0"/>
              <a:t>are some of the properties required to </a:t>
            </a:r>
            <a:r>
              <a:rPr lang="en-IE" dirty="0"/>
              <a:t>form a cube?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pPr/>
              <a:t>51</a:t>
            </a:fld>
            <a:endParaRPr lang="en-IE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895047"/>
              </p:ext>
            </p:extLst>
          </p:nvPr>
        </p:nvGraphicFramePr>
        <p:xfrm>
          <a:off x="1524000" y="1477600"/>
          <a:ext cx="6096000" cy="543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  <a:gridCol w="381000"/>
              </a:tblGrid>
              <a:tr h="370840"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Calibri" pitchFamily="34" charset="0"/>
                        </a:rPr>
                        <a:t>1</a:t>
                      </a:r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2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2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Calibri" pitchFamily="34" charset="0"/>
                        </a:rPr>
                        <a:t>2</a:t>
                      </a:r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2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2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2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2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Calibri" pitchFamily="34" charset="0"/>
                        </a:rPr>
                        <a:t>3</a:t>
                      </a:r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FF7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Calibri" pitchFamily="34" charset="0"/>
                        </a:rPr>
                        <a:t>4</a:t>
                      </a:r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FF7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FF7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FF7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FF7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8000"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sz="400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FF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FF7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2000">
                <a:tc>
                  <a:txBody>
                    <a:bodyPr/>
                    <a:lstStyle/>
                    <a:p>
                      <a:endParaRPr lang="en-IE" sz="600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sz="600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600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sz="600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sz="600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1FF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FF7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sz="600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sz="600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sz="600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sz="600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sz="600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sz="600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sz="600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sz="60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sz="600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sz="600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sz="600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4000"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Calibri" pitchFamily="34" charset="0"/>
                        </a:rPr>
                        <a:t>5</a:t>
                      </a:r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latin typeface="Calibri" pitchFamily="34" charset="0"/>
                        </a:rPr>
                        <a:t>6</a:t>
                      </a:r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00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00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00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00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00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00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3045872" y="4409508"/>
            <a:ext cx="0" cy="72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429076" y="4409508"/>
            <a:ext cx="0" cy="72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636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Eulers</a:t>
            </a:r>
            <a:r>
              <a:rPr lang="en-IE" dirty="0" smtClean="0"/>
              <a:t> Formula</a:t>
            </a:r>
            <a:endParaRPr lang="en-IE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6772275" cy="4734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t>52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6764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Summary</a:t>
            </a:r>
            <a:endParaRPr lang="en-I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t>53</a:t>
            </a:fld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E" dirty="0" smtClean="0"/>
              <a:t>Cubes</a:t>
            </a:r>
          </a:p>
          <a:p>
            <a:r>
              <a:rPr lang="en-IE" dirty="0" smtClean="0"/>
              <a:t>Nets</a:t>
            </a:r>
          </a:p>
          <a:p>
            <a:r>
              <a:rPr lang="en-IE" dirty="0" smtClean="0"/>
              <a:t>Solids</a:t>
            </a:r>
          </a:p>
          <a:p>
            <a:r>
              <a:rPr lang="en-IE" dirty="0" smtClean="0"/>
              <a:t>Surface Area</a:t>
            </a:r>
          </a:p>
          <a:p>
            <a:r>
              <a:rPr lang="en-IE" dirty="0" smtClean="0"/>
              <a:t>Volume</a:t>
            </a:r>
          </a:p>
          <a:p>
            <a:r>
              <a:rPr lang="en-IE" dirty="0" smtClean="0"/>
              <a:t>Transformations</a:t>
            </a:r>
          </a:p>
          <a:p>
            <a:r>
              <a:rPr lang="en-IE" dirty="0" smtClean="0"/>
              <a:t>Euler’s Theorem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66895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913597" y="1340768"/>
            <a:ext cx="5316807" cy="3816424"/>
          </a:xfrm>
        </p:spPr>
        <p:txBody>
          <a:bodyPr>
            <a:normAutofit fontScale="25000" lnSpcReduction="20000"/>
          </a:bodyPr>
          <a:lstStyle/>
          <a:p>
            <a:r>
              <a:rPr lang="en-IE" dirty="0" smtClean="0"/>
              <a:t>Po</a:t>
            </a:r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r>
              <a:rPr lang="en-IE" dirty="0" err="1" smtClean="0"/>
              <a:t>st</a:t>
            </a:r>
            <a:r>
              <a:rPr lang="en-IE" dirty="0" smtClean="0"/>
              <a:t> 1</a:t>
            </a:r>
            <a:r>
              <a:rPr lang="en-IE" baseline="30000" dirty="0" smtClean="0"/>
              <a:t>st</a:t>
            </a:r>
            <a:r>
              <a:rPr lang="en-IE" dirty="0" smtClean="0"/>
              <a:t> Year</a:t>
            </a:r>
          </a:p>
          <a:p>
            <a:pPr algn="l"/>
            <a:r>
              <a:rPr lang="en-IE" dirty="0" smtClean="0"/>
              <a:t>How many times has a student mixed up Perpendicular Height and Slant Height?</a:t>
            </a:r>
          </a:p>
          <a:p>
            <a:pPr algn="l"/>
            <a:r>
              <a:rPr lang="en-IE" dirty="0" smtClean="0"/>
              <a:t>How many times have you retaught it over and over again?</a:t>
            </a:r>
          </a:p>
          <a:p>
            <a:pPr algn="l"/>
            <a:endParaRPr lang="en-IE" dirty="0"/>
          </a:p>
          <a:p>
            <a:pPr algn="l"/>
            <a:r>
              <a:rPr lang="en-IE" dirty="0" smtClean="0"/>
              <a:t>NO Longer with one simple question:</a:t>
            </a:r>
          </a:p>
          <a:p>
            <a:pPr algn="l"/>
            <a:endParaRPr lang="en-IE" dirty="0" smtClean="0"/>
          </a:p>
          <a:p>
            <a:pPr algn="l"/>
            <a:endParaRPr lang="en-I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pPr/>
              <a:t>54</a:t>
            </a:fld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5. Cone Task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167" y="1628800"/>
            <a:ext cx="2435329" cy="3429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5612" y="5240813"/>
            <a:ext cx="78927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580"/>
              </a:spcBef>
              <a:buClr>
                <a:srgbClr val="D34817"/>
              </a:buClr>
              <a:buSzPct val="85000"/>
            </a:pPr>
            <a:r>
              <a:rPr lang="en-IE" sz="2800" dirty="0" smtClean="0">
                <a:solidFill>
                  <a:prstClr val="black"/>
                </a:solidFill>
              </a:rPr>
              <a:t>Build a </a:t>
            </a:r>
            <a:r>
              <a:rPr lang="en-IE" sz="2800" dirty="0">
                <a:solidFill>
                  <a:prstClr val="black"/>
                </a:solidFill>
              </a:rPr>
              <a:t>cone of radius 5cm and perpendicular height 12cm</a:t>
            </a:r>
          </a:p>
        </p:txBody>
      </p:sp>
      <p:sp>
        <p:nvSpPr>
          <p:cNvPr id="7" name="Subtitle 3"/>
          <p:cNvSpPr txBox="1">
            <a:spLocks/>
          </p:cNvSpPr>
          <p:nvPr/>
        </p:nvSpPr>
        <p:spPr>
          <a:xfrm>
            <a:off x="1763688" y="1772816"/>
            <a:ext cx="5616624" cy="38164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70"/>
              </a:spcBef>
              <a:buClr>
                <a:schemeClr val="accent3"/>
              </a:buClr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70"/>
              </a:spcBef>
              <a:buClr>
                <a:schemeClr val="accent2"/>
              </a:buClr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 smtClean="0"/>
              <a:t>Post 1</a:t>
            </a:r>
            <a:r>
              <a:rPr lang="en-IE" baseline="30000" dirty="0" smtClean="0"/>
              <a:t>st</a:t>
            </a:r>
            <a:r>
              <a:rPr lang="en-IE" dirty="0" smtClean="0"/>
              <a:t> Year</a:t>
            </a:r>
          </a:p>
          <a:p>
            <a:pPr algn="l"/>
            <a:r>
              <a:rPr lang="en-IE" dirty="0" smtClean="0"/>
              <a:t>How many times has a student mixed up Perpendicular Height and Slant Height?</a:t>
            </a:r>
          </a:p>
          <a:p>
            <a:pPr algn="l"/>
            <a:r>
              <a:rPr lang="en-IE" dirty="0" smtClean="0"/>
              <a:t>How many times have you retaught it over and over again?</a:t>
            </a:r>
          </a:p>
          <a:p>
            <a:pPr algn="l"/>
            <a:endParaRPr lang="en-IE" dirty="0" smtClean="0"/>
          </a:p>
          <a:p>
            <a:pPr algn="l"/>
            <a:r>
              <a:rPr lang="en-IE" dirty="0" smtClean="0"/>
              <a:t>NO Longer with one simple question:</a:t>
            </a:r>
          </a:p>
          <a:p>
            <a:pPr algn="l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7386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1239127"/>
            <a:ext cx="6400800" cy="16002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Estimate the amount of material required to build a 2 person tent</a:t>
            </a:r>
            <a:endParaRPr lang="en-IE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pPr/>
              <a:t>55</a:t>
            </a:fld>
            <a:endParaRPr lang="en-IE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dirty="0" smtClean="0"/>
              <a:t>Extension tasks</a:t>
            </a:r>
            <a:endParaRPr lang="en-IE" dirty="0"/>
          </a:p>
        </p:txBody>
      </p:sp>
      <p:pic>
        <p:nvPicPr>
          <p:cNvPr id="1026" name="Picture 2" descr="http://www.family-outdoors.com/images/aframete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31740" y="2924944"/>
            <a:ext cx="4680520" cy="278390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77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t1.gstatic.com/images?q=tbn:ANd9GcQq_4HkGRU7aZjVPIzb3G90fle8LMGnUqWv6D-zeGoWLlp3MLawM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" y="96818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Cone</a:t>
            </a:r>
            <a:endParaRPr lang="en-IE" dirty="0"/>
          </a:p>
        </p:txBody>
      </p:sp>
      <p:pic>
        <p:nvPicPr>
          <p:cNvPr id="17412" name="Picture 4" descr="http://t2.gstatic.com/images?q=tbn:ANd9GcRmAmpV7HR8wa289xNa5CHYfRHqVXf8THsQnvthLM4ELbQRyMP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60" y="1016976"/>
            <a:ext cx="2499736" cy="21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047055" y="-891301"/>
            <a:ext cx="3924000" cy="4930161"/>
            <a:chOff x="4047055" y="-891301"/>
            <a:chExt cx="3924000" cy="4930161"/>
          </a:xfrm>
        </p:grpSpPr>
        <p:sp>
          <p:nvSpPr>
            <p:cNvPr id="4" name="Pie 3"/>
            <p:cNvSpPr/>
            <p:nvPr/>
          </p:nvSpPr>
          <p:spPr>
            <a:xfrm rot="2434045">
              <a:off x="4047055" y="-891301"/>
              <a:ext cx="3924000" cy="3924000"/>
            </a:xfrm>
            <a:prstGeom prst="pie">
              <a:avLst>
                <a:gd name="adj1" fmla="val 0"/>
                <a:gd name="adj2" fmla="val 5908512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prstClr val="black"/>
                </a:solidFill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5493246" y="3030860"/>
              <a:ext cx="1008000" cy="10080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prstClr val="white"/>
                </a:solidFill>
              </a:endParaRPr>
            </a:p>
          </p:txBody>
        </p:sp>
      </p:grpSp>
      <p:sp>
        <p:nvSpPr>
          <p:cNvPr id="9" name="Pie 8"/>
          <p:cNvSpPr/>
          <p:nvPr/>
        </p:nvSpPr>
        <p:spPr>
          <a:xfrm rot="2434045">
            <a:off x="4046336" y="-898230"/>
            <a:ext cx="3924000" cy="3924000"/>
          </a:xfrm>
          <a:prstGeom prst="pie">
            <a:avLst>
              <a:gd name="adj1" fmla="val 0"/>
              <a:gd name="adj2" fmla="val 2958555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black"/>
              </a:solidFill>
            </a:endParaRPr>
          </a:p>
        </p:txBody>
      </p:sp>
      <p:sp>
        <p:nvSpPr>
          <p:cNvPr id="10" name="Pie 9"/>
          <p:cNvSpPr/>
          <p:nvPr/>
        </p:nvSpPr>
        <p:spPr>
          <a:xfrm rot="2434045">
            <a:off x="4053984" y="-898230"/>
            <a:ext cx="3924000" cy="3924000"/>
          </a:xfrm>
          <a:prstGeom prst="pie">
            <a:avLst>
              <a:gd name="adj1" fmla="val 2957803"/>
              <a:gd name="adj2" fmla="val 5935937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742515" y="2763496"/>
                <a:ext cx="71045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000" b="1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𝟐</m:t>
                      </m:r>
                      <m:r>
                        <a:rPr lang="en-IE" sz="2000" b="1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𝝅</m:t>
                      </m:r>
                      <m:r>
                        <a:rPr lang="en-IE" sz="2000" b="1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𝒓</m:t>
                      </m:r>
                    </m:oMath>
                  </m:oMathPara>
                </a14:m>
                <a:endParaRPr lang="en-IE" sz="2000" b="1" dirty="0">
                  <a:solidFill>
                    <a:prstClr val="black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2515" y="2763496"/>
                <a:ext cx="710451" cy="40011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Arc 6"/>
          <p:cNvSpPr/>
          <p:nvPr/>
        </p:nvSpPr>
        <p:spPr>
          <a:xfrm>
            <a:off x="940068" y="2394064"/>
            <a:ext cx="2254582" cy="576000"/>
          </a:xfrm>
          <a:prstGeom prst="arc">
            <a:avLst>
              <a:gd name="adj1" fmla="val 16200000"/>
              <a:gd name="adj2" fmla="val 15773836"/>
            </a:avLst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black"/>
              </a:solidFill>
            </a:endParaRPr>
          </a:p>
        </p:txBody>
      </p:sp>
      <p:sp>
        <p:nvSpPr>
          <p:cNvPr id="12" name="Arc 11"/>
          <p:cNvSpPr/>
          <p:nvPr/>
        </p:nvSpPr>
        <p:spPr>
          <a:xfrm rot="5574736">
            <a:off x="5296574" y="729522"/>
            <a:ext cx="1440000" cy="2772000"/>
          </a:xfrm>
          <a:prstGeom prst="arc">
            <a:avLst>
              <a:gd name="adj1" fmla="val 16398720"/>
              <a:gd name="adj2" fmla="val 4956938"/>
            </a:avLst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501246" y="2147711"/>
                <a:ext cx="710451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000" b="1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𝟐</m:t>
                      </m:r>
                      <m:r>
                        <a:rPr lang="en-IE" sz="2000" b="1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𝝅</m:t>
                      </m:r>
                      <m:r>
                        <a:rPr lang="en-IE" sz="2000" b="1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𝒓</m:t>
                      </m:r>
                    </m:oMath>
                  </m:oMathPara>
                </a14:m>
                <a:endParaRPr lang="en-IE" sz="2000" b="1" dirty="0">
                  <a:solidFill>
                    <a:prstClr val="black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1246" y="2147711"/>
                <a:ext cx="710451" cy="40011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/>
          <p:cNvCxnSpPr/>
          <p:nvPr/>
        </p:nvCxnSpPr>
        <p:spPr>
          <a:xfrm>
            <a:off x="6048106" y="971784"/>
            <a:ext cx="1579762" cy="1238991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595841" y="1095302"/>
                <a:ext cx="33695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000" b="1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𝒍</m:t>
                      </m:r>
                    </m:oMath>
                  </m:oMathPara>
                </a14:m>
                <a:endParaRPr lang="en-IE" sz="2000" b="1" dirty="0">
                  <a:solidFill>
                    <a:prstClr val="black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5841" y="1095302"/>
                <a:ext cx="336952" cy="40011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/>
          <p:cNvCxnSpPr/>
          <p:nvPr/>
        </p:nvCxnSpPr>
        <p:spPr>
          <a:xfrm>
            <a:off x="1619672" y="3698592"/>
            <a:ext cx="0" cy="181864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222244" y="4420513"/>
                <a:ext cx="33695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000" b="1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𝒍</m:t>
                      </m:r>
                    </m:oMath>
                  </m:oMathPara>
                </a14:m>
                <a:endParaRPr lang="en-IE" sz="2000" b="1" dirty="0">
                  <a:solidFill>
                    <a:prstClr val="black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2244" y="4420513"/>
                <a:ext cx="336952" cy="40011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/>
          <p:cNvCxnSpPr/>
          <p:nvPr/>
        </p:nvCxnSpPr>
        <p:spPr>
          <a:xfrm>
            <a:off x="1967064" y="5722196"/>
            <a:ext cx="1524816" cy="42998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2483768" y="5765194"/>
                <a:ext cx="55656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000" b="1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𝝅</m:t>
                      </m:r>
                      <m:r>
                        <a:rPr lang="en-IE" sz="2000" b="1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𝒓</m:t>
                      </m:r>
                    </m:oMath>
                  </m:oMathPara>
                </a14:m>
                <a:endParaRPr lang="en-IE" sz="2000" b="1" dirty="0">
                  <a:solidFill>
                    <a:prstClr val="black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768" y="5765194"/>
                <a:ext cx="556563" cy="40011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5955956" y="4940734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E" sz="2000" b="1" dirty="0">
              <a:solidFill>
                <a:srgbClr val="D34817"/>
              </a:solidFill>
              <a:latin typeface="Calibri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pPr/>
              <a:t>56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1629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59259E-6 L -0.44844 0.37639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31" y="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0324 L -0.23004 0.2428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41" y="1198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7800000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0" grpId="2" animBg="1"/>
      <p:bldP spid="3" grpId="0"/>
      <p:bldP spid="7" grpId="0" animBg="1"/>
      <p:bldP spid="12" grpId="0" animBg="1"/>
      <p:bldP spid="13" grpId="0"/>
      <p:bldP spid="17" grpId="0"/>
      <p:bldP spid="19" grpId="0"/>
      <p:bldP spid="22" grpId="0"/>
      <p:bldP spid="2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http://t2.gstatic.com/images?q=tbn:ANd9GcRmAmpV7HR8wa289xNa5CHYfRHqVXf8THsQnvthLM4ELbQRyMP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60" y="1016976"/>
            <a:ext cx="2499736" cy="21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Cone</a:t>
            </a:r>
            <a:endParaRPr lang="en-IE" dirty="0"/>
          </a:p>
        </p:txBody>
      </p:sp>
      <p:grpSp>
        <p:nvGrpSpPr>
          <p:cNvPr id="6" name="Group 5"/>
          <p:cNvGrpSpPr/>
          <p:nvPr/>
        </p:nvGrpSpPr>
        <p:grpSpPr>
          <a:xfrm>
            <a:off x="4047055" y="-891301"/>
            <a:ext cx="3924000" cy="4930161"/>
            <a:chOff x="4047055" y="-891301"/>
            <a:chExt cx="3924000" cy="4930161"/>
          </a:xfrm>
        </p:grpSpPr>
        <p:sp>
          <p:nvSpPr>
            <p:cNvPr id="4" name="Pie 3"/>
            <p:cNvSpPr/>
            <p:nvPr/>
          </p:nvSpPr>
          <p:spPr>
            <a:xfrm rot="2434045">
              <a:off x="4047055" y="-891301"/>
              <a:ext cx="3924000" cy="3924000"/>
            </a:xfrm>
            <a:prstGeom prst="pie">
              <a:avLst>
                <a:gd name="adj1" fmla="val 0"/>
                <a:gd name="adj2" fmla="val 5908512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prstClr val="black"/>
                </a:solidFill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5493246" y="3030860"/>
              <a:ext cx="1008000" cy="10080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prstClr val="white"/>
                </a:solidFill>
              </a:endParaRPr>
            </a:p>
          </p:txBody>
        </p:sp>
      </p:grpSp>
      <p:sp>
        <p:nvSpPr>
          <p:cNvPr id="9" name="Pie 8"/>
          <p:cNvSpPr/>
          <p:nvPr/>
        </p:nvSpPr>
        <p:spPr>
          <a:xfrm rot="2434045">
            <a:off x="4046336" y="-894672"/>
            <a:ext cx="3924000" cy="3924000"/>
          </a:xfrm>
          <a:prstGeom prst="pie">
            <a:avLst>
              <a:gd name="adj1" fmla="val 0"/>
              <a:gd name="adj2" fmla="val 1528102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black"/>
              </a:solidFill>
            </a:endParaRPr>
          </a:p>
        </p:txBody>
      </p:sp>
      <p:sp>
        <p:nvSpPr>
          <p:cNvPr id="10" name="Pie 9"/>
          <p:cNvSpPr/>
          <p:nvPr/>
        </p:nvSpPr>
        <p:spPr>
          <a:xfrm rot="2434045">
            <a:off x="4047374" y="-888688"/>
            <a:ext cx="3924000" cy="3924000"/>
          </a:xfrm>
          <a:prstGeom prst="pie">
            <a:avLst>
              <a:gd name="adj1" fmla="val 1527431"/>
              <a:gd name="adj2" fmla="val 3021303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black"/>
              </a:solidFill>
            </a:endParaRPr>
          </a:p>
        </p:txBody>
      </p:sp>
      <p:sp>
        <p:nvSpPr>
          <p:cNvPr id="11" name="Pie 10"/>
          <p:cNvSpPr/>
          <p:nvPr/>
        </p:nvSpPr>
        <p:spPr>
          <a:xfrm rot="2434045">
            <a:off x="4048540" y="-895261"/>
            <a:ext cx="3924000" cy="3924000"/>
          </a:xfrm>
          <a:prstGeom prst="pie">
            <a:avLst>
              <a:gd name="adj1" fmla="val 3026226"/>
              <a:gd name="adj2" fmla="val 4371943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black"/>
              </a:solidFill>
            </a:endParaRPr>
          </a:p>
        </p:txBody>
      </p:sp>
      <p:sp>
        <p:nvSpPr>
          <p:cNvPr id="12" name="Pie 11"/>
          <p:cNvSpPr/>
          <p:nvPr/>
        </p:nvSpPr>
        <p:spPr>
          <a:xfrm rot="2434045">
            <a:off x="4040935" y="-895127"/>
            <a:ext cx="3924000" cy="3924000"/>
          </a:xfrm>
          <a:prstGeom prst="pie">
            <a:avLst>
              <a:gd name="adj1" fmla="val 4333553"/>
              <a:gd name="adj2" fmla="val 5858703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black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979712" y="3698592"/>
            <a:ext cx="0" cy="181864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582284" y="4420513"/>
                <a:ext cx="33695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000" b="1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𝒍</m:t>
                      </m:r>
                    </m:oMath>
                  </m:oMathPara>
                </a14:m>
                <a:endParaRPr lang="en-IE" sz="2000" b="1" dirty="0">
                  <a:solidFill>
                    <a:prstClr val="black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2284" y="4420513"/>
                <a:ext cx="336952" cy="40011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/>
          <p:cNvCxnSpPr/>
          <p:nvPr/>
        </p:nvCxnSpPr>
        <p:spPr>
          <a:xfrm>
            <a:off x="2327104" y="5722196"/>
            <a:ext cx="1524816" cy="42998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843808" y="5765194"/>
                <a:ext cx="55656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000" b="1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𝝅</m:t>
                      </m:r>
                      <m:r>
                        <a:rPr lang="en-IE" sz="2000" b="1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𝒓</m:t>
                      </m:r>
                    </m:oMath>
                  </m:oMathPara>
                </a14:m>
                <a:endParaRPr lang="en-IE" sz="2000" b="1" dirty="0">
                  <a:solidFill>
                    <a:prstClr val="black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808" y="5765194"/>
                <a:ext cx="556563" cy="40011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pPr/>
              <a:t>57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8572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.00324 L -0.44844 0.4102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31" y="2035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500000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27475E-6 L -0.3934 0.353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70" y="1766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65587E-6 L -0.25972 0.3651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86" y="18247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320000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65587E-6 L -0.15642 0.3230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30" y="1614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8220000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500"/>
                            </p:stCondLst>
                            <p:childTnLst>
                              <p:par>
                                <p:cTn id="3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500"/>
                            </p:stCondLst>
                            <p:childTnLst>
                              <p:par>
                                <p:cTn id="4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4" grpId="0"/>
      <p:bldP spid="1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Cone</a:t>
            </a:r>
            <a:endParaRPr lang="en-IE" dirty="0"/>
          </a:p>
        </p:txBody>
      </p:sp>
      <p:grpSp>
        <p:nvGrpSpPr>
          <p:cNvPr id="6" name="Group 5"/>
          <p:cNvGrpSpPr/>
          <p:nvPr/>
        </p:nvGrpSpPr>
        <p:grpSpPr>
          <a:xfrm>
            <a:off x="4047055" y="-891301"/>
            <a:ext cx="3924000" cy="4930161"/>
            <a:chOff x="4047055" y="-891301"/>
            <a:chExt cx="3924000" cy="4930161"/>
          </a:xfrm>
        </p:grpSpPr>
        <p:sp>
          <p:nvSpPr>
            <p:cNvPr id="4" name="Pie 3"/>
            <p:cNvSpPr/>
            <p:nvPr/>
          </p:nvSpPr>
          <p:spPr>
            <a:xfrm rot="2434045">
              <a:off x="4047055" y="-891301"/>
              <a:ext cx="3924000" cy="3924000"/>
            </a:xfrm>
            <a:prstGeom prst="pie">
              <a:avLst>
                <a:gd name="adj1" fmla="val 0"/>
                <a:gd name="adj2" fmla="val 5908512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prstClr val="black"/>
                </a:solidFill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5493246" y="3030860"/>
              <a:ext cx="1008000" cy="10080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prstClr val="white"/>
                </a:solidFill>
              </a:endParaRPr>
            </a:p>
          </p:txBody>
        </p:sp>
      </p:grpSp>
      <p:sp>
        <p:nvSpPr>
          <p:cNvPr id="9" name="Pie 8"/>
          <p:cNvSpPr/>
          <p:nvPr/>
        </p:nvSpPr>
        <p:spPr>
          <a:xfrm rot="2434045">
            <a:off x="4046336" y="-894672"/>
            <a:ext cx="3924000" cy="3924000"/>
          </a:xfrm>
          <a:prstGeom prst="pie">
            <a:avLst>
              <a:gd name="adj1" fmla="val 0"/>
              <a:gd name="adj2" fmla="val 747385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black"/>
              </a:solidFill>
            </a:endParaRPr>
          </a:p>
        </p:txBody>
      </p:sp>
      <p:sp>
        <p:nvSpPr>
          <p:cNvPr id="10" name="Pie 9"/>
          <p:cNvSpPr/>
          <p:nvPr/>
        </p:nvSpPr>
        <p:spPr>
          <a:xfrm rot="2434045">
            <a:off x="4047374" y="-888688"/>
            <a:ext cx="3924000" cy="3924000"/>
          </a:xfrm>
          <a:prstGeom prst="pie">
            <a:avLst>
              <a:gd name="adj1" fmla="val 755258"/>
              <a:gd name="adj2" fmla="val 1494718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black"/>
              </a:solidFill>
            </a:endParaRPr>
          </a:p>
        </p:txBody>
      </p:sp>
      <p:sp>
        <p:nvSpPr>
          <p:cNvPr id="11" name="Pie 10"/>
          <p:cNvSpPr/>
          <p:nvPr/>
        </p:nvSpPr>
        <p:spPr>
          <a:xfrm rot="2434045">
            <a:off x="4048540" y="-895261"/>
            <a:ext cx="3924000" cy="3924000"/>
          </a:xfrm>
          <a:prstGeom prst="pie">
            <a:avLst>
              <a:gd name="adj1" fmla="val 1518225"/>
              <a:gd name="adj2" fmla="val 2264977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black"/>
              </a:solidFill>
            </a:endParaRPr>
          </a:p>
        </p:txBody>
      </p:sp>
      <p:sp>
        <p:nvSpPr>
          <p:cNvPr id="12" name="Pie 11"/>
          <p:cNvSpPr/>
          <p:nvPr/>
        </p:nvSpPr>
        <p:spPr>
          <a:xfrm rot="2434045">
            <a:off x="4040935" y="-895127"/>
            <a:ext cx="3924000" cy="3924000"/>
          </a:xfrm>
          <a:prstGeom prst="pie">
            <a:avLst>
              <a:gd name="adj1" fmla="val 2264056"/>
              <a:gd name="adj2" fmla="val 2993739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black"/>
              </a:solidFill>
            </a:endParaRPr>
          </a:p>
        </p:txBody>
      </p:sp>
      <p:sp>
        <p:nvSpPr>
          <p:cNvPr id="13" name="Pie 12"/>
          <p:cNvSpPr/>
          <p:nvPr/>
        </p:nvSpPr>
        <p:spPr>
          <a:xfrm rot="5400000">
            <a:off x="4040647" y="-888233"/>
            <a:ext cx="3924000" cy="3924000"/>
          </a:xfrm>
          <a:prstGeom prst="pie">
            <a:avLst>
              <a:gd name="adj1" fmla="val 0"/>
              <a:gd name="adj2" fmla="val 747385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black"/>
              </a:solidFill>
            </a:endParaRPr>
          </a:p>
        </p:txBody>
      </p:sp>
      <p:sp>
        <p:nvSpPr>
          <p:cNvPr id="14" name="Pie 13"/>
          <p:cNvSpPr/>
          <p:nvPr/>
        </p:nvSpPr>
        <p:spPr>
          <a:xfrm rot="5400000">
            <a:off x="4041685" y="-882249"/>
            <a:ext cx="3924000" cy="3924000"/>
          </a:xfrm>
          <a:prstGeom prst="pie">
            <a:avLst>
              <a:gd name="adj1" fmla="val 755258"/>
              <a:gd name="adj2" fmla="val 1494718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black"/>
              </a:solidFill>
            </a:endParaRPr>
          </a:p>
        </p:txBody>
      </p:sp>
      <p:sp>
        <p:nvSpPr>
          <p:cNvPr id="15" name="Pie 14"/>
          <p:cNvSpPr/>
          <p:nvPr/>
        </p:nvSpPr>
        <p:spPr>
          <a:xfrm rot="5400000">
            <a:off x="4042851" y="-888822"/>
            <a:ext cx="3924000" cy="3924000"/>
          </a:xfrm>
          <a:prstGeom prst="pie">
            <a:avLst>
              <a:gd name="adj1" fmla="val 1518225"/>
              <a:gd name="adj2" fmla="val 2264977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black"/>
              </a:solidFill>
            </a:endParaRPr>
          </a:p>
        </p:txBody>
      </p:sp>
      <p:sp>
        <p:nvSpPr>
          <p:cNvPr id="16" name="Pie 15"/>
          <p:cNvSpPr/>
          <p:nvPr/>
        </p:nvSpPr>
        <p:spPr>
          <a:xfrm rot="5400000">
            <a:off x="4035246" y="-888688"/>
            <a:ext cx="3924000" cy="3924000"/>
          </a:xfrm>
          <a:prstGeom prst="pie">
            <a:avLst>
              <a:gd name="adj1" fmla="val 2264056"/>
              <a:gd name="adj2" fmla="val 2993739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prstClr val="black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267744" y="3698592"/>
            <a:ext cx="0" cy="181864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870316" y="4420513"/>
                <a:ext cx="33695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000" b="1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𝒍</m:t>
                      </m:r>
                    </m:oMath>
                  </m:oMathPara>
                </a14:m>
                <a:endParaRPr lang="en-IE" sz="2000" b="1" dirty="0">
                  <a:solidFill>
                    <a:prstClr val="black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0316" y="4420513"/>
                <a:ext cx="336952" cy="40011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/>
          <p:cNvCxnSpPr/>
          <p:nvPr/>
        </p:nvCxnSpPr>
        <p:spPr>
          <a:xfrm>
            <a:off x="2519976" y="5722196"/>
            <a:ext cx="1836000" cy="42998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312064" y="5765194"/>
                <a:ext cx="55656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000" b="1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𝝅</m:t>
                      </m:r>
                      <m:r>
                        <a:rPr lang="en-IE" sz="2000" b="1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𝒓</m:t>
                      </m:r>
                    </m:oMath>
                  </m:oMathPara>
                </a14:m>
                <a:endParaRPr lang="en-IE" sz="2000" b="1" dirty="0">
                  <a:solidFill>
                    <a:prstClr val="black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2064" y="5765194"/>
                <a:ext cx="556563" cy="40011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4" descr="http://t2.gstatic.com/images?q=tbn:ANd9GcRmAmpV7HR8wa289xNa5CHYfRHqVXf8THsQnvthLM4ELbQRyMP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60" y="1016976"/>
            <a:ext cx="2499736" cy="21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004048" y="4659617"/>
                <a:ext cx="4572000" cy="58477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3200" b="1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𝑪𝒖𝒓𝒗𝒆𝒅</m:t>
                      </m:r>
                      <m:r>
                        <a:rPr lang="en-IE" sz="3200" b="1" i="1" smtClean="0">
                          <a:solidFill>
                            <a:prstClr val="black"/>
                          </a:solidFill>
                          <a:latin typeface="Cambria Math"/>
                        </a:rPr>
                        <m:t> </m:t>
                      </m:r>
                      <m:r>
                        <a:rPr lang="en-IE" sz="3200" b="1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𝑺𝑨</m:t>
                      </m:r>
                      <m:r>
                        <a:rPr lang="en-IE" sz="3200" b="1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 </m:t>
                      </m:r>
                      <m:r>
                        <a:rPr lang="en-IE" sz="3200" b="1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𝝅</m:t>
                      </m:r>
                      <m:r>
                        <a:rPr lang="en-IE" sz="3200" b="1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𝒓𝒍</m:t>
                      </m:r>
                    </m:oMath>
                  </m:oMathPara>
                </a14:m>
                <a:endParaRPr lang="en-IE" sz="3200" b="1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048" y="4659617"/>
                <a:ext cx="4572000" cy="58477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pPr/>
              <a:t>58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3872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.00324 L -0.44844 0.4102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31" y="2035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400000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-0.00139 L -0.41233 0.3628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51" y="1820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420000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-0.00162 L -0.35173 0.3739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08" y="1877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0.00324 L -0.32187 0.3619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94" y="18247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920000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500"/>
                            </p:stCondLst>
                            <p:childTnLst>
                              <p:par>
                                <p:cTn id="50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-0.00092 L -0.2526 0.3636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1" y="18218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5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500"/>
                            </p:stCondLst>
                            <p:childTnLst>
                              <p:par>
                                <p:cTn id="55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59259E-6 L -0.18802 0.3530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10" y="17639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9480000"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500"/>
                            </p:stCondLst>
                            <p:childTnLst>
                              <p:par>
                                <p:cTn id="60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48148E-6 L -0.1566 0.38542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30" y="19259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00000">
                                      <p:cBhvr>
                                        <p:cTn id="6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500"/>
                            </p:stCondLst>
                            <p:childTnLst>
                              <p:par>
                                <p:cTn id="65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0648 L -0.10868 0.37107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34" y="18218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7980000">
                                      <p:cBhvr>
                                        <p:cTn id="6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6500"/>
                            </p:stCondLst>
                            <p:childTnLst>
                              <p:par>
                                <p:cTn id="7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7500"/>
                            </p:stCondLst>
                            <p:childTnLst>
                              <p:par>
                                <p:cTn id="7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80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8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8" grpId="0"/>
      <p:bldP spid="20" grpId="0"/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Summary </a:t>
            </a:r>
            <a:endParaRPr lang="en-I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pPr/>
              <a:t>59</a:t>
            </a:fld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E" dirty="0" smtClean="0"/>
              <a:t>Cone</a:t>
            </a:r>
          </a:p>
          <a:p>
            <a:r>
              <a:rPr lang="en-IE" dirty="0" smtClean="0"/>
              <a:t>Slant Height</a:t>
            </a:r>
          </a:p>
          <a:p>
            <a:r>
              <a:rPr lang="en-IE" dirty="0" smtClean="0"/>
              <a:t>Perpendicular Height</a:t>
            </a:r>
          </a:p>
          <a:p>
            <a:r>
              <a:rPr lang="en-IE" dirty="0" smtClean="0"/>
              <a:t>Problem Solving</a:t>
            </a:r>
          </a:p>
          <a:p>
            <a:r>
              <a:rPr lang="en-IE" dirty="0" smtClean="0"/>
              <a:t>Pythagoras’ Theorem</a:t>
            </a:r>
          </a:p>
          <a:p>
            <a:r>
              <a:rPr lang="en-IE" dirty="0" smtClean="0"/>
              <a:t>Curved </a:t>
            </a:r>
            <a:r>
              <a:rPr lang="en-IE" smtClean="0"/>
              <a:t>Surface Area Formula</a:t>
            </a:r>
            <a:endParaRPr lang="en-IE" dirty="0" smtClean="0"/>
          </a:p>
          <a:p>
            <a:r>
              <a:rPr lang="en-IE" dirty="0" smtClean="0"/>
              <a:t>Angles</a:t>
            </a:r>
          </a:p>
          <a:p>
            <a:r>
              <a:rPr lang="en-IE" dirty="0" smtClean="0"/>
              <a:t>Psychomotor skills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52184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35"/>
          <p:cNvGrpSpPr>
            <a:grpSpLocks/>
          </p:cNvGrpSpPr>
          <p:nvPr/>
        </p:nvGrpSpPr>
        <p:grpSpPr bwMode="auto">
          <a:xfrm>
            <a:off x="179388" y="1109663"/>
            <a:ext cx="7175500" cy="5172075"/>
            <a:chOff x="179512" y="1109158"/>
            <a:chExt cx="7174615" cy="5172778"/>
          </a:xfrm>
        </p:grpSpPr>
        <p:pic>
          <p:nvPicPr>
            <p:cNvPr id="2070" name="Picture 3" descr="25.1 3D shape names.gi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314" b="15694"/>
            <a:stretch>
              <a:fillRect/>
            </a:stretch>
          </p:blipFill>
          <p:spPr bwMode="auto">
            <a:xfrm>
              <a:off x="179512" y="4010259"/>
              <a:ext cx="7174615" cy="1296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71" name="Group 15"/>
            <p:cNvGrpSpPr>
              <a:grpSpLocks/>
            </p:cNvGrpSpPr>
            <p:nvPr/>
          </p:nvGrpSpPr>
          <p:grpSpPr bwMode="auto">
            <a:xfrm>
              <a:off x="238427" y="2708920"/>
              <a:ext cx="6637829" cy="432048"/>
              <a:chOff x="971600" y="2996952"/>
              <a:chExt cx="7056784" cy="432048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971403" y="2997607"/>
                <a:ext cx="1079993" cy="431859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600" dirty="0"/>
                  <a:t>Sphere</a:t>
                </a: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2464832" y="2997607"/>
                <a:ext cx="1081680" cy="431859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600" dirty="0"/>
                  <a:t>Cube</a:t>
                </a: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3959947" y="2997607"/>
                <a:ext cx="1079993" cy="431859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600" dirty="0" err="1"/>
                  <a:t>Cuboid</a:t>
                </a:r>
                <a:endParaRPr lang="en-GB" sz="1600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5453374" y="2997607"/>
                <a:ext cx="1081681" cy="431859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600" dirty="0"/>
                  <a:t>Cone</a:t>
                </a: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948489" y="2997607"/>
                <a:ext cx="1079993" cy="431859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600" dirty="0"/>
                  <a:t>Cylinder</a:t>
                </a:r>
              </a:p>
            </p:txBody>
          </p:sp>
        </p:grpSp>
        <p:pic>
          <p:nvPicPr>
            <p:cNvPr id="2072" name="Picture 9" descr="25.1 3D shape names.gi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102" b="49814"/>
            <a:stretch>
              <a:fillRect/>
            </a:stretch>
          </p:blipFill>
          <p:spPr bwMode="auto">
            <a:xfrm>
              <a:off x="179512" y="1109158"/>
              <a:ext cx="7174615" cy="1244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73" name="Group 16"/>
            <p:cNvGrpSpPr>
              <a:grpSpLocks/>
            </p:cNvGrpSpPr>
            <p:nvPr/>
          </p:nvGrpSpPr>
          <p:grpSpPr bwMode="auto">
            <a:xfrm>
              <a:off x="238427" y="5661248"/>
              <a:ext cx="6637829" cy="620688"/>
              <a:chOff x="971600" y="6237312"/>
              <a:chExt cx="7056784" cy="620688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971403" y="6237203"/>
                <a:ext cx="1655427" cy="62079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600" dirty="0"/>
                  <a:t>Square based pyramid</a:t>
                </a: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2771955" y="6237203"/>
                <a:ext cx="1655426" cy="62079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600" dirty="0"/>
                  <a:t>Triangular based pyramid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572505" y="6237203"/>
                <a:ext cx="1655427" cy="62079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600" dirty="0"/>
                  <a:t>Triangular prism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6373056" y="6237203"/>
                <a:ext cx="1655426" cy="62079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600" dirty="0"/>
                  <a:t>Hexagonal prism</a:t>
                </a:r>
              </a:p>
            </p:txBody>
          </p:sp>
        </p:grpSp>
      </p:grpSp>
      <p:sp>
        <p:nvSpPr>
          <p:cNvPr id="25" name="Rectangle 24"/>
          <p:cNvSpPr/>
          <p:nvPr/>
        </p:nvSpPr>
        <p:spPr>
          <a:xfrm>
            <a:off x="7921625" y="4705350"/>
            <a:ext cx="1016000" cy="431800"/>
          </a:xfrm>
          <a:prstGeom prst="rect">
            <a:avLst/>
          </a:prstGeom>
          <a:solidFill>
            <a:schemeClr val="tx2">
              <a:lumMod val="7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/>
              <a:t>Sphere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921625" y="1693863"/>
            <a:ext cx="1016000" cy="431800"/>
          </a:xfrm>
          <a:prstGeom prst="rect">
            <a:avLst/>
          </a:prstGeom>
          <a:solidFill>
            <a:schemeClr val="tx2">
              <a:lumMod val="7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/>
              <a:t>Cube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921625" y="3198813"/>
            <a:ext cx="1016000" cy="431800"/>
          </a:xfrm>
          <a:prstGeom prst="rect">
            <a:avLst/>
          </a:prstGeom>
          <a:solidFill>
            <a:schemeClr val="tx2">
              <a:lumMod val="7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 err="1"/>
              <a:t>Cuboid</a:t>
            </a:r>
            <a:endParaRPr lang="en-GB" sz="1600" dirty="0"/>
          </a:p>
        </p:txBody>
      </p:sp>
      <p:sp>
        <p:nvSpPr>
          <p:cNvPr id="28" name="Rectangle 27"/>
          <p:cNvSpPr/>
          <p:nvPr/>
        </p:nvSpPr>
        <p:spPr>
          <a:xfrm>
            <a:off x="7921625" y="188913"/>
            <a:ext cx="1016000" cy="431800"/>
          </a:xfrm>
          <a:prstGeom prst="rect">
            <a:avLst/>
          </a:prstGeom>
          <a:solidFill>
            <a:schemeClr val="tx2">
              <a:lumMod val="7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/>
              <a:t>Cone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921625" y="5362575"/>
            <a:ext cx="1016000" cy="431800"/>
          </a:xfrm>
          <a:prstGeom prst="rect">
            <a:avLst/>
          </a:prstGeom>
          <a:solidFill>
            <a:schemeClr val="tx2">
              <a:lumMod val="7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/>
              <a:t>Cylinder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380288" y="6021388"/>
            <a:ext cx="1557337" cy="620712"/>
          </a:xfrm>
          <a:prstGeom prst="rect">
            <a:avLst/>
          </a:prstGeom>
          <a:solidFill>
            <a:schemeClr val="tx2">
              <a:lumMod val="7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/>
              <a:t>Square based pyramid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380288" y="2352675"/>
            <a:ext cx="1557337" cy="620713"/>
          </a:xfrm>
          <a:prstGeom prst="rect">
            <a:avLst/>
          </a:prstGeom>
          <a:solidFill>
            <a:schemeClr val="tx2">
              <a:lumMod val="7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/>
              <a:t>Triangular based pyramid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380288" y="3857625"/>
            <a:ext cx="1557337" cy="620713"/>
          </a:xfrm>
          <a:prstGeom prst="rect">
            <a:avLst/>
          </a:prstGeom>
          <a:solidFill>
            <a:schemeClr val="tx2">
              <a:lumMod val="7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/>
              <a:t>Triangular prism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380288" y="847725"/>
            <a:ext cx="1557337" cy="620713"/>
          </a:xfrm>
          <a:prstGeom prst="rect">
            <a:avLst/>
          </a:prstGeom>
          <a:solidFill>
            <a:schemeClr val="tx2">
              <a:lumMod val="7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/>
              <a:t>Hexagonal prism</a:t>
            </a:r>
          </a:p>
        </p:txBody>
      </p:sp>
      <p:sp>
        <p:nvSpPr>
          <p:cNvPr id="2060" name="TextBox 34"/>
          <p:cNvSpPr txBox="1">
            <a:spLocks noChangeArrowheads="1"/>
          </p:cNvSpPr>
          <p:nvPr/>
        </p:nvSpPr>
        <p:spPr bwMode="auto">
          <a:xfrm>
            <a:off x="107950" y="115888"/>
            <a:ext cx="72802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3600" b="1">
                <a:latin typeface="Calibri" pitchFamily="34" charset="0"/>
              </a:rPr>
              <a:t>How many 3D shapes can you name?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38125" y="2708275"/>
            <a:ext cx="1016000" cy="433388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dirty="0"/>
              <a:t>1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644650" y="2708275"/>
            <a:ext cx="1016000" cy="433388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dirty="0"/>
              <a:t>2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049588" y="2708275"/>
            <a:ext cx="1016000" cy="433388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dirty="0"/>
              <a:t>3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454525" y="2708275"/>
            <a:ext cx="1016000" cy="433388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dirty="0"/>
              <a:t>4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861050" y="2708275"/>
            <a:ext cx="1014413" cy="433388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dirty="0"/>
              <a:t>5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38125" y="5661025"/>
            <a:ext cx="1558925" cy="620713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dirty="0"/>
              <a:t>6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931988" y="5661025"/>
            <a:ext cx="1557337" cy="620713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dirty="0"/>
              <a:t>7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625850" y="5661025"/>
            <a:ext cx="1557338" cy="620713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dirty="0"/>
              <a:t>8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318125" y="5661025"/>
            <a:ext cx="1557338" cy="620713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dirty="0"/>
              <a:t>9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E81502-46B4-4526-BCDA-2D8F9E1D72BB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617486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32" grpId="0" animBg="1"/>
      <p:bldP spid="33" grpId="0" animBg="1"/>
      <p:bldP spid="34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Session 6 3D Geometry Shapes</a:t>
            </a:r>
            <a:endParaRPr lang="en-I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pPr/>
              <a:t>60</a:t>
            </a:fld>
            <a:endParaRPr lang="en-IE"/>
          </a:p>
        </p:txBody>
      </p:sp>
      <p:pic>
        <p:nvPicPr>
          <p:cNvPr id="11266" name="Picture 2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637" y="1989000"/>
            <a:ext cx="3712653" cy="288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Solids Elementary HD - AppStore Education Application iPhone iPad Ma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8170" y="6296942"/>
            <a:ext cx="539806" cy="3036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207" y="2110723"/>
            <a:ext cx="2629169" cy="263655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541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u="sng">
                <a:hlinkClick r:id="rId2"/>
              </a:rPr>
              <a:t>http://www.teachingcouncil.ie/latest-news/ebsco.2331.html</a:t>
            </a:r>
            <a:endParaRPr lang="en-IE"/>
          </a:p>
          <a:p>
            <a:endParaRPr lang="en-I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pPr/>
              <a:t>61</a:t>
            </a:fld>
            <a:endParaRPr lang="en-I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140968"/>
            <a:ext cx="3829585" cy="216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50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3D Geometry Shapes</a:t>
            </a:r>
            <a:endParaRPr lang="en-I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t>62</a:t>
            </a:fld>
            <a:endParaRPr lang="en-IE"/>
          </a:p>
        </p:txBody>
      </p:sp>
      <p:pic>
        <p:nvPicPr>
          <p:cNvPr id="11266" name="Picture 2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636" y="1082185"/>
            <a:ext cx="6552728" cy="5083119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Solids Elementary HD - AppStore Education Application iPhone iPad Ma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8170" y="6296942"/>
            <a:ext cx="539806" cy="303641"/>
          </a:xfrm>
          <a:prstGeom prst="rect">
            <a:avLst/>
          </a:prstGeom>
        </p:spPr>
      </p:pic>
      <p:pic>
        <p:nvPicPr>
          <p:cNvPr id="1026" name="Picture 2" descr="C:\Users\pmdt\Downloads\photo (5).PNG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000" y="1211744"/>
            <a:ext cx="6432000" cy="48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42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46304" y="6210300"/>
            <a:ext cx="360000" cy="360000"/>
          </a:xfrm>
          <a:ln w="28575">
            <a:solidFill>
              <a:schemeClr val="tx1"/>
            </a:solidFill>
          </a:ln>
        </p:spPr>
        <p:txBody>
          <a:bodyPr/>
          <a:lstStyle/>
          <a:p>
            <a:fld id="{AED89972-D3A2-48D8-9FCF-496C8EE96738}" type="slidenum">
              <a:rPr lang="en-IE" smtClean="0"/>
              <a:t>7</a:t>
            </a:fld>
            <a:endParaRPr lang="en-IE"/>
          </a:p>
        </p:txBody>
      </p:sp>
      <p:pic>
        <p:nvPicPr>
          <p:cNvPr id="1028" name="Picture 4" descr="https://encrypted-tbn3.gstatic.com/images?q=tbn:ANd9GcTZcGWfGqS-B-bvdoLEoMWDBWPAqM9dTzbfZptEvgbtFuoHJUfnoA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35" y="4797152"/>
            <a:ext cx="2520000" cy="18000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coolkreations.com/images_ChocolateLog/ChocolateLogStrawberry.jpg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91967" y="1005548"/>
            <a:ext cx="2520000" cy="18000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IE" dirty="0" smtClean="0"/>
              <a:t>Which of the following are prisms?</a:t>
            </a:r>
            <a:endParaRPr lang="en-IE" dirty="0"/>
          </a:p>
        </p:txBody>
      </p:sp>
      <p:sp>
        <p:nvSpPr>
          <p:cNvPr id="4" name="AutoShape 2" descr="data:image/jpeg;base64,/9j/4AAQSkZJRgABAQAAAQABAAD/2wCEAAkGBhQSEBQUEBQSFBUWFBYUFxcXFBUUFRYXExQVFRUVFxUXHSYgFxkjGRUWHy8gIycpLCwsFx4xNTAqNSYrLCkBCQoKDQwMDQwMDSkYFBgpKSkpKSkpKSkpKSkpKSkpKSkpKSkpKSkpKSkpKSkpKSkpKSkpKSkpKSkpKSkpKSkpKf/AABEIALcBEwMBIgACEQEDEQH/xAAcAAEAAgIDAQAAAAAAAAAAAAAAAQIDBwQFBgj/xABCEAACAQICBQgIAggGAwAAAAAAAQIDEQQhBRIxUXEGByJBYYGR8BMyQlKhscHRYpIUIzNygsLh8UNTY6Ky0iRzs//EABUBAQEAAAAAAAAAAAAAAAAAAAAB/8QAFBEBAAAAAAAAAAAAAAAAAAAAAP/aAAwDAQACEQMRAD8A3iAAAAAAAAAAAAAAAAAAAAAAAAAAAAAAAAAAAAAAAAAAAAAAAAAAAAAAAAAAAAAAAAAAAAAAAAAAAKzqKKvJpJdbdl4nntKc4GDoXvVVSXu0+m/HYvED0YbNXaT53KkrrDUox/FN6z46qsl4s8jpTlNicR+2qzkvdUtWPDVjkBubSPLHB0HariKal7sXry74xu0djgtIU60FOjOM4vri018NjPnJcDPhdKVKMtajOdOV9sZWb422gfRwNQ6H53a9O0cTCNZb10Knf7Lfcj3Wh+cHB4iyVT0cn7NToPx2PxA9ICIyurrNEgAAAAAAAAAAAAAAAAAAAAAAAAAAABw8fpejRV61WEP3pJPuW1nl9Jc6eGhdUYzqv8kfGWfwA9oY6+JjCOtUlGK3yaivFmpdJ852KqfstSkvwrWl+aX2PI47H1Kz1q051HtvOTk1wvsA3DpPnKwdK6jJ1pboLL87sjyGlednETuqEIUVvf6yfZty+B4Vz/vvKX8AOx0jp2vXd61Wc+xyeqv4diOB6VWvb5FV9Nvb1k2Au2yIrt+hS77vp5QT47esDI+8pKKvkVc3585kLuAyejW0o4pLuIclvIcc/wCgHZ6K5U4nDP8AUVpxXut60Pyyuj2+h+eNq0cXSv8AjpfNwk/kzWOoxYD6F0PyvwuKt6GtBy9xvUn+WVn4Hcny9UrqO1pdnWex5seV+JqaQo4dVajovX1oyetlGnJq1845pbAN4AXAAAAAAAAAAAAAA2AB0uk+WWEw91UrQ1l7MXry8I7O88jpLnfWaw1Fv8VR2X5Y/cDZB12kuUOHw/7arCL3XvL8qzNOaT5c4uvlKrKKfs07wXC6z+J0jqt7X33zf3A2hpTnapRyw9KdR+9LoR8Nr+B5LSHOJjK9+mqcd1Navdret8TzDn3lvSXWabAvUrOT1pNtve22+9lNe22y4GNrf4EWuBd1PNiPiItLbkHUS7QD4fJldX4ltfercRq7vv8A0AR82LNpMo1v+P2DlYCzlsMTfWyUvP2LxX9OvMDC34FdV/Azu67PO84dbHQj13e5Z/HYBmcc/ORDnbN5d9jrKuk2/VVvi/icWpVb2tvvA7eekoLe+GSOBW0lKWy0V2fc4lyAJbue65lqd9LJ+7hq0u/WpRXwkzwqRszmJw98ZiJ+7QUfz1Iv+QK3YpE6xUgKyawMYCMwACABrzlXznzw+Iq0KNKDlTstaUm85RjJNRVupgbCbttOh0ty6weHup1VKS9mHTl8Ml3s09pjlXicT+2rSafsR6MfBbVxOnvuXneBsjSvO9N5Yako/iqdJ/lWSfezxmk+VOKxF/S1pyj7qerFd0cvE6jXez6oSeWdlbq8+cwL6yyT8PkRr+X4lJVNnZ8SjkBm1ssuvPuG0pCV1x7ct5Klay89X0AvGVurrMqqJfLz9zipu/n4Fnn54gZZSuQ+rz1IxKWdi6t1t/3ARWfnq+ReMEtvw4Eek3EpgHG782L+bBQ/v1HGr46Efav2LMDPfvJtZefE6qtpl+wkuObODUxUpbWwO5rY2Edrz3LPM4k9MP2Ul2vM61EAZq+LlL1pNmEJEuQEXKktBoCEhYm5KVgqYxNtcw1K36XL/wBMf/o/qalRt7mSyw+Ie+tFflgv+wG1rgxU2ZoxArYkvqAIuAABoLnYo6mlKtvbhTqf7dX+U36aO56qNtIxfvYen/tnVQHjKGO2a3j9zlqV81n8f7HTPItSxDi7xbQHaznuQjdrqMFDHXylk9/17Dlxisuvrv3AUS4E+jvfZ8fAu5ZGL0mbAmWwrrWfnOxTXfV585kODAyOe6/0Ka9/NuqxKXn6ipXjH1nFedwCETJGm+rznc4FXS6T6Kvxy+BwqukJyybfyA7atiIR2yXdmcWppb3V3v7HWJFrIDNVxkp+s3w6vAxEEgQSQ2EBCRa5AANkE2DAXKg5ui9EVsRLVw9KdR/hWS4yeS72BxEWo0pTko04ynJ7IxTlJ9yzNj6B5mqkrSxdTUX+XTzl31Hku5d5srQfJKhhY6tCnGG92vKXbKTzYVqXk5zTYitaWKf6PD3VqyqvwvGPi32I29yX5L0sHS9HQi1G+s225Scna7bfDgdvTw9jkRiBMKZdIIkAAAgAABpzn0o/+Rhpb6U1+Waf8xuM1Zz6UuhhZfiqx8VB/QDUMlco0ZmVsBSMzLDEOLy8DG0VkgOesSnle3neZnR7+06lszUMQ1lcg7NpK7btxyOHW0rFZQ6XbsXnM6qvWlJ9JtmNlHLr6SnLrsuz7nGbuQAJtmWCROqBNiRYbABAsSBNt5AbIACxanScmoxUpSeyMU5SfCKzZ7PQHNPjMRZ1UsPDfPOo1lspx+rXADxM52zeXWd9yf5C4vGNOnTcIf5lROEeMb5z7lbtNx8nea7CYW0tT0tRe3UtJp74x2R7kexp4VIg1tyf5mcPTtLEuWIlufRpXtn0F6y/ebPfYPRMKcVGnCMIrJRilFLgkdiqZbVCsEaNjIol7CxRFiSbAABYBEgixIAhskhoCkqhrfnqWtg6T92v/wAqc19EbDqo6DlHoaGJpOlWV4t33NNbGn1MD54Qtmek5S8hq2FvKN6tL3kulFfjS/5LLgeZcgJ3kXJAGNrz1cBHauK8/MvNZX85dREYog4NT1nxIL11nLi/myFEogsCUgJJSILMCbkaoQk/nbvewBcg9Vye5ssbi7P0foab9ureLafXGn6zfFJdps3k9zN4ShaVdPEz/wBT9n3Ulk/4rgaa0HyaxOMdsLSlUV857Ka41Hl3K77DYugOZDZLG1m/9Ojku1OpJXfcom3aOEjFJRSSWSSVkuC6jKokHR6E5I4fCxth6MIb3a83xm7yfezuYUbGUFEKJIAAAAAAAAAAAAAAAAAFZROLWonMIcQOjxGFPAcqObWFVuphrU6mbcf8OT4L1X2rLsNq1KBw62FIPmnHaPqUKjp1oShNdT3b09jXA4/WfQWnOTdLE03CvBSXU9kovfGW2L4GqOU/N9Wwzc6V6tLel04r8UVtX4l32A8tFlbWf9yYu5Kfnt+gHDxEem+LKIzYpdJmJIoJFhY7HQvJ3EYyWrhaM6nU5WtTXU71H0Vbde4HWszYbCyqSUKcZTk9kYxcm+rYja/J3mNyUsdVb306TsuDqPN91jZWheTGHwkdXD0oU11uK6Uv3pPOT4sg01yd5msVWtLEyjhobbevWe9WXRh1ZtvgbR5Oc3eEwdnSpKVRf4lTp1O5vKP8KR6hRJKKRppFwAAAAAAAAAAAAAAAAAAAAAAAAAAAAFXAsAONUw1zhV8EdsVcCDV/KvmyhWvUw6jSq7Wrfq5vtS9V9qNX6U0NWw89SvTcH1X9WW3OMlkz6dlh0ziYzQdKtFwqwjOL2pq6A+WcTHpcbW79i7T0ugObbHYqzjRdKDs/SVr01Z7bRs5PfsS7TeWheQeCwsnOjQjr+/NupJdkXNvVXA78DXvJzmZwtC0sS/0me6StTT7Idfe2e9oYWMIqMIqKWSSSSXBIygoAAAAAAAAAAAAAAAAAAAAAAAAAAAAAAAAAAAAAAAAAAAAAAAAAAAAAAAAAAAAAAAAAAAAAAAAAAAAAAAAAAAAAAAAAAAAAAAAAAAAAAAAAAAAAAAAAAAAAAAAAAAAA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5" name="AutoShape 4" descr="data:image/jpeg;base64,/9j/4AAQSkZJRgABAQAAAQABAAD/2wCEAAkGBhQSEBQUEBQSFBUWFBYUFxcXFBUUFRYXExQVFRUVFxUXHSYgFxkjGRUWHy8gIycpLCwsFx4xNTAqNSYrLCkBCQoKDQwMDQwMDSkYFBgpKSkpKSkpKSkpKSkpKSkpKSkpKSkpKSkpKSkpKSkpKSkpKSkpKSkpKSkpKSkpKSkpKf/AABEIALcBEwMBIgACEQEDEQH/xAAcAAEAAgIDAQAAAAAAAAAAAAAAAQIDBwQFBgj/xABCEAACAQICBQgIAggGAwAAAAAAAQIDEQQhBRIxUXEGByJBYYGR8BMyQlKhscHRYpIUIzNygsLh8UNTY6Ky0iRzs//EABUBAQEAAAAAAAAAAAAAAAAAAAAB/8QAFBEBAAAAAAAAAAAAAAAAAAAAAP/aAAwDAQACEQMRAD8A3iAAAAAAAAAAAAAAAAAAAAAAAAAAAAAAAAAAAAAAAAAAAAAAAAAAAAAAAAAAAAAAAAAAAAAAAAAAAKzqKKvJpJdbdl4nntKc4GDoXvVVSXu0+m/HYvED0YbNXaT53KkrrDUox/FN6z46qsl4s8jpTlNicR+2qzkvdUtWPDVjkBubSPLHB0HariKal7sXry74xu0djgtIU60FOjOM4vri018NjPnJcDPhdKVKMtajOdOV9sZWb422gfRwNQ6H53a9O0cTCNZb10Knf7Lfcj3Wh+cHB4iyVT0cn7NToPx2PxA9ICIyurrNEgAAAAAAAAAAAAAAAAAAAAAAAAAAABw8fpejRV61WEP3pJPuW1nl9Jc6eGhdUYzqv8kfGWfwA9oY6+JjCOtUlGK3yaivFmpdJ852KqfstSkvwrWl+aX2PI47H1Kz1q051HtvOTk1wvsA3DpPnKwdK6jJ1pboLL87sjyGlednETuqEIUVvf6yfZty+B4Vz/vvKX8AOx0jp2vXd61Wc+xyeqv4diOB6VWvb5FV9Nvb1k2Au2yIrt+hS77vp5QT47esDI+8pKKvkVc3585kLuAyejW0o4pLuIclvIcc/wCgHZ6K5U4nDP8AUVpxXut60Pyyuj2+h+eNq0cXSv8AjpfNwk/kzWOoxYD6F0PyvwuKt6GtBy9xvUn+WVn4Hcny9UrqO1pdnWex5seV+JqaQo4dVajovX1oyetlGnJq1845pbAN4AXAAAAAAAAAAAAAA2AB0uk+WWEw91UrQ1l7MXry8I7O88jpLnfWaw1Fv8VR2X5Y/cDZB12kuUOHw/7arCL3XvL8qzNOaT5c4uvlKrKKfs07wXC6z+J0jqt7X33zf3A2hpTnapRyw9KdR+9LoR8Nr+B5LSHOJjK9+mqcd1Navdret8TzDn3lvSXWabAvUrOT1pNtve22+9lNe22y4GNrf4EWuBd1PNiPiItLbkHUS7QD4fJldX4ltfercRq7vv8A0AR82LNpMo1v+P2DlYCzlsMTfWyUvP2LxX9OvMDC34FdV/Azu67PO84dbHQj13e5Z/HYBmcc/ORDnbN5d9jrKuk2/VVvi/icWpVb2tvvA7eekoLe+GSOBW0lKWy0V2fc4lyAJbue65lqd9LJ+7hq0u/WpRXwkzwqRszmJw98ZiJ+7QUfz1Iv+QK3YpE6xUgKyawMYCMwACABrzlXznzw+Iq0KNKDlTstaUm85RjJNRVupgbCbttOh0ty6weHup1VKS9mHTl8Ml3s09pjlXicT+2rSafsR6MfBbVxOnvuXneBsjSvO9N5Yako/iqdJ/lWSfezxmk+VOKxF/S1pyj7qerFd0cvE6jXez6oSeWdlbq8+cwL6yyT8PkRr+X4lJVNnZ8SjkBm1ssuvPuG0pCV1x7ct5Klay89X0AvGVurrMqqJfLz9zipu/n4Fnn54gZZSuQ+rz1IxKWdi6t1t/3ARWfnq+ReMEtvw4Eek3EpgHG782L+bBQ/v1HGr46Efav2LMDPfvJtZefE6qtpl+wkuObODUxUpbWwO5rY2Edrz3LPM4k9MP2Ul2vM61EAZq+LlL1pNmEJEuQEXKktBoCEhYm5KVgqYxNtcw1K36XL/wBMf/o/qalRt7mSyw+Ie+tFflgv+wG1rgxU2ZoxArYkvqAIuAABoLnYo6mlKtvbhTqf7dX+U36aO56qNtIxfvYen/tnVQHjKGO2a3j9zlqV81n8f7HTPItSxDi7xbQHaznuQjdrqMFDHXylk9/17Dlxisuvrv3AUS4E+jvfZ8fAu5ZGL0mbAmWwrrWfnOxTXfV585kODAyOe6/0Ka9/NuqxKXn6ipXjH1nFedwCETJGm+rznc4FXS6T6Kvxy+BwqukJyybfyA7atiIR2yXdmcWppb3V3v7HWJFrIDNVxkp+s3w6vAxEEgQSQ2EBCRa5AANkE2DAXKg5ui9EVsRLVw9KdR/hWS4yeS72BxEWo0pTko04ynJ7IxTlJ9yzNj6B5mqkrSxdTUX+XTzl31Hku5d5srQfJKhhY6tCnGG92vKXbKTzYVqXk5zTYitaWKf6PD3VqyqvwvGPi32I29yX5L0sHS9HQi1G+s225Scna7bfDgdvTw9jkRiBMKZdIIkAAAgAABpzn0o/+Rhpb6U1+Waf8xuM1Zz6UuhhZfiqx8VB/QDUMlco0ZmVsBSMzLDEOLy8DG0VkgOesSnle3neZnR7+06lszUMQ1lcg7NpK7btxyOHW0rFZQ6XbsXnM6qvWlJ9JtmNlHLr6SnLrsuz7nGbuQAJtmWCROqBNiRYbABAsSBNt5AbIACxanScmoxUpSeyMU5SfCKzZ7PQHNPjMRZ1UsPDfPOo1lspx+rXADxM52zeXWd9yf5C4vGNOnTcIf5lROEeMb5z7lbtNx8nea7CYW0tT0tRe3UtJp74x2R7kexp4VIg1tyf5mcPTtLEuWIlufRpXtn0F6y/ebPfYPRMKcVGnCMIrJRilFLgkdiqZbVCsEaNjIol7CxRFiSbAABYBEgixIAhskhoCkqhrfnqWtg6T92v/wAqc19EbDqo6DlHoaGJpOlWV4t33NNbGn1MD54Qtmek5S8hq2FvKN6tL3kulFfjS/5LLgeZcgJ3kXJAGNrz1cBHauK8/MvNZX85dREYog4NT1nxIL11nLi/myFEogsCUgJJSILMCbkaoQk/nbvewBcg9Vye5ssbi7P0foab9ureLafXGn6zfFJdps3k9zN4ShaVdPEz/wBT9n3Ulk/4rgaa0HyaxOMdsLSlUV857Ka41Hl3K77DYugOZDZLG1m/9Ojku1OpJXfcom3aOEjFJRSSWSSVkuC6jKokHR6E5I4fCxth6MIb3a83xm7yfezuYUbGUFEKJIAAAAAAAAAAAAAAAAAFZROLWonMIcQOjxGFPAcqObWFVuphrU6mbcf8OT4L1X2rLsNq1KBw62FIPmnHaPqUKjp1oShNdT3b09jXA4/WfQWnOTdLE03CvBSXU9kovfGW2L4GqOU/N9Wwzc6V6tLel04r8UVtX4l32A8tFlbWf9yYu5Kfnt+gHDxEem+LKIzYpdJmJIoJFhY7HQvJ3EYyWrhaM6nU5WtTXU71H0Vbde4HWszYbCyqSUKcZTk9kYxcm+rYja/J3mNyUsdVb306TsuDqPN91jZWheTGHwkdXD0oU11uK6Uv3pPOT4sg01yd5msVWtLEyjhobbevWe9WXRh1ZtvgbR5Oc3eEwdnSpKVRf4lTp1O5vKP8KR6hRJKKRppFwAAAAAAAAAAAAAAAAAAAAAAAAAAAAFXAsAONUw1zhV8EdsVcCDV/KvmyhWvUw6jSq7Wrfq5vtS9V9qNX6U0NWw89SvTcH1X9WW3OMlkz6dlh0ziYzQdKtFwqwjOL2pq6A+WcTHpcbW79i7T0ugObbHYqzjRdKDs/SVr01Z7bRs5PfsS7TeWheQeCwsnOjQjr+/NupJdkXNvVXA78DXvJzmZwtC0sS/0me6StTT7Idfe2e9oYWMIqMIqKWSSSSXBIygoAAAAAAAAAAAAAAAAAAAAAAAAAAAAAAAAAAAAAAAAAAAAAAAAAAAAAAAAAAAAAAAAAAAAAAAAAAAAAAAAAAAAAAAAAAAAAAAAAAAAAAAAAAAAAAAAAAAAAAAAAAAAAP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6" name="AutoShape 6" descr="data:image/jpeg;base64,/9j/4AAQSkZJRgABAQAAAQABAAD/2wCEAAkGBhQSEBQUEBQSFBUWFBYUFxcXFBUUFRYXExQVFRUVFxUXHSYgFxkjGRUWHy8gIycpLCwsFx4xNTAqNSYrLCkBCQoKDQwMDQwMDSkYFBgpKSkpKSkpKSkpKSkpKSkpKSkpKSkpKSkpKSkpKSkpKSkpKSkpKSkpKSkpKSkpKSkpKf/AABEIALcBEwMBIgACEQEDEQH/xAAcAAEAAgIDAQAAAAAAAAAAAAAAAQIDBwQFBgj/xABCEAACAQICBQgIAggGAwAAAAAAAQIDEQQhBRIxUXEGByJBYYGR8BMyQlKhscHRYpIUIzNygsLh8UNTY6Ky0iRzs//EABUBAQEAAAAAAAAAAAAAAAAAAAAB/8QAFBEBAAAAAAAAAAAAAAAAAAAAAP/aAAwDAQACEQMRAD8A3iAAAAAAAAAAAAAAAAAAAAAAAAAAAAAAAAAAAAAAAAAAAAAAAAAAAAAAAAAAAAAAAAAAAAAAAAAAAKzqKKvJpJdbdl4nntKc4GDoXvVVSXu0+m/HYvED0YbNXaT53KkrrDUox/FN6z46qsl4s8jpTlNicR+2qzkvdUtWPDVjkBubSPLHB0HariKal7sXry74xu0djgtIU60FOjOM4vri018NjPnJcDPhdKVKMtajOdOV9sZWb422gfRwNQ6H53a9O0cTCNZb10Knf7Lfcj3Wh+cHB4iyVT0cn7NToPx2PxA9ICIyurrNEgAAAAAAAAAAAAAAAAAAAAAAAAAAABw8fpejRV61WEP3pJPuW1nl9Jc6eGhdUYzqv8kfGWfwA9oY6+JjCOtUlGK3yaivFmpdJ852KqfstSkvwrWl+aX2PI47H1Kz1q051HtvOTk1wvsA3DpPnKwdK6jJ1pboLL87sjyGlednETuqEIUVvf6yfZty+B4Vz/vvKX8AOx0jp2vXd61Wc+xyeqv4diOB6VWvb5FV9Nvb1k2Au2yIrt+hS77vp5QT47esDI+8pKKvkVc3585kLuAyejW0o4pLuIclvIcc/wCgHZ6K5U4nDP8AUVpxXut60Pyyuj2+h+eNq0cXSv8AjpfNwk/kzWOoxYD6F0PyvwuKt6GtBy9xvUn+WVn4Hcny9UrqO1pdnWex5seV+JqaQo4dVajovX1oyetlGnJq1845pbAN4AXAAAAAAAAAAAAAA2AB0uk+WWEw91UrQ1l7MXry8I7O88jpLnfWaw1Fv8VR2X5Y/cDZB12kuUOHw/7arCL3XvL8qzNOaT5c4uvlKrKKfs07wXC6z+J0jqt7X33zf3A2hpTnapRyw9KdR+9LoR8Nr+B5LSHOJjK9+mqcd1Navdret8TzDn3lvSXWabAvUrOT1pNtve22+9lNe22y4GNrf4EWuBd1PNiPiItLbkHUS7QD4fJldX4ltfercRq7vv8A0AR82LNpMo1v+P2DlYCzlsMTfWyUvP2LxX9OvMDC34FdV/Azu67PO84dbHQj13e5Z/HYBmcc/ORDnbN5d9jrKuk2/VVvi/icWpVb2tvvA7eekoLe+GSOBW0lKWy0V2fc4lyAJbue65lqd9LJ+7hq0u/WpRXwkzwqRszmJw98ZiJ+7QUfz1Iv+QK3YpE6xUgKyawMYCMwACABrzlXznzw+Iq0KNKDlTstaUm85RjJNRVupgbCbttOh0ty6weHup1VKS9mHTl8Ml3s09pjlXicT+2rSafsR6MfBbVxOnvuXneBsjSvO9N5Yako/iqdJ/lWSfezxmk+VOKxF/S1pyj7qerFd0cvE6jXez6oSeWdlbq8+cwL6yyT8PkRr+X4lJVNnZ8SjkBm1ssuvPuG0pCV1x7ct5Klay89X0AvGVurrMqqJfLz9zipu/n4Fnn54gZZSuQ+rz1IxKWdi6t1t/3ARWfnq+ReMEtvw4Eek3EpgHG782L+bBQ/v1HGr46Efav2LMDPfvJtZefE6qtpl+wkuObODUxUpbWwO5rY2Edrz3LPM4k9MP2Ul2vM61EAZq+LlL1pNmEJEuQEXKktBoCEhYm5KVgqYxNtcw1K36XL/wBMf/o/qalRt7mSyw+Ie+tFflgv+wG1rgxU2ZoxArYkvqAIuAABoLnYo6mlKtvbhTqf7dX+U36aO56qNtIxfvYen/tnVQHjKGO2a3j9zlqV81n8f7HTPItSxDi7xbQHaznuQjdrqMFDHXylk9/17Dlxisuvrv3AUS4E+jvfZ8fAu5ZGL0mbAmWwrrWfnOxTXfV585kODAyOe6/0Ka9/NuqxKXn6ipXjH1nFedwCETJGm+rznc4FXS6T6Kvxy+BwqukJyybfyA7atiIR2yXdmcWppb3V3v7HWJFrIDNVxkp+s3w6vAxEEgQSQ2EBCRa5AANkE2DAXKg5ui9EVsRLVw9KdR/hWS4yeS72BxEWo0pTko04ynJ7IxTlJ9yzNj6B5mqkrSxdTUX+XTzl31Hku5d5srQfJKhhY6tCnGG92vKXbKTzYVqXk5zTYitaWKf6PD3VqyqvwvGPi32I29yX5L0sHS9HQi1G+s225Scna7bfDgdvTw9jkRiBMKZdIIkAAAgAABpzn0o/+Rhpb6U1+Waf8xuM1Zz6UuhhZfiqx8VB/QDUMlco0ZmVsBSMzLDEOLy8DG0VkgOesSnle3neZnR7+06lszUMQ1lcg7NpK7btxyOHW0rFZQ6XbsXnM6qvWlJ9JtmNlHLr6SnLrsuz7nGbuQAJtmWCROqBNiRYbABAsSBNt5AbIACxanScmoxUpSeyMU5SfCKzZ7PQHNPjMRZ1UsPDfPOo1lspx+rXADxM52zeXWd9yf5C4vGNOnTcIf5lROEeMb5z7lbtNx8nea7CYW0tT0tRe3UtJp74x2R7kexp4VIg1tyf5mcPTtLEuWIlufRpXtn0F6y/ebPfYPRMKcVGnCMIrJRilFLgkdiqZbVCsEaNjIol7CxRFiSbAABYBEgixIAhskhoCkqhrfnqWtg6T92v/wAqc19EbDqo6DlHoaGJpOlWV4t33NNbGn1MD54Qtmek5S8hq2FvKN6tL3kulFfjS/5LLgeZcgJ3kXJAGNrz1cBHauK8/MvNZX85dREYog4NT1nxIL11nLi/myFEogsCUgJJSILMCbkaoQk/nbvewBcg9Vye5ssbi7P0foab9ureLafXGn6zfFJdps3k9zN4ShaVdPEz/wBT9n3Ulk/4rgaa0HyaxOMdsLSlUV857Ka41Hl3K77DYugOZDZLG1m/9Ojku1OpJXfcom3aOEjFJRSSWSSVkuC6jKokHR6E5I4fCxth6MIb3a83xm7yfezuYUbGUFEKJIAAAAAAAAAAAAAAAAAFZROLWonMIcQOjxGFPAcqObWFVuphrU6mbcf8OT4L1X2rLsNq1KBw62FIPmnHaPqUKjp1oShNdT3b09jXA4/WfQWnOTdLE03CvBSXU9kovfGW2L4GqOU/N9Wwzc6V6tLel04r8UVtX4l32A8tFlbWf9yYu5Kfnt+gHDxEem+LKIzYpdJmJIoJFhY7HQvJ3EYyWrhaM6nU5WtTXU71H0Vbde4HWszYbCyqSUKcZTk9kYxcm+rYja/J3mNyUsdVb306TsuDqPN91jZWheTGHwkdXD0oU11uK6Uv3pPOT4sg01yd5msVWtLEyjhobbevWe9WXRh1ZtvgbR5Oc3eEwdnSpKVRf4lTp1O5vKP8KR6hRJKKRppFwAAAAAAAAAAAAAAAAAAAAAAAAAAAAFXAsAONUw1zhV8EdsVcCDV/KvmyhWvUw6jSq7Wrfq5vtS9V9qNX6U0NWw89SvTcH1X9WW3OMlkz6dlh0ziYzQdKtFwqwjOL2pq6A+WcTHpcbW79i7T0ugObbHYqzjRdKDs/SVr01Z7bRs5PfsS7TeWheQeCwsnOjQjr+/NupJdkXNvVXA78DXvJzmZwtC0sS/0me6StTT7Idfe2e9oYWMIqMIqKWSSSSXBIygoAAAAAAAAAAAAAAAAAAAAAAAAAAAAAAAAAAAAAAAAAAAAAAAAAAAAAAAAAAAAAAAAAAAAAAAAAAAAAAAAAAAAAAAAAAAAAAAAAAAAAAAAAAAAAAAAAAAAAAAAAAAAAP/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7" name="AutoShape 8" descr="data:image/jpeg;base64,/9j/4AAQSkZJRgABAQAAAQABAAD/2wCEAAkGBhQSEBQUEBQSFBUWFBYUFxcXFBUUFRYXExQVFRUVFxUXHSYgFxkjGRUWHy8gIycpLCwsFx4xNTAqNSYrLCkBCQoKDQwMDQwMDSkYFBgpKSkpKSkpKSkpKSkpKSkpKSkpKSkpKSkpKSkpKSkpKSkpKSkpKSkpKSkpKSkpKSkpKf/AABEIALcBEwMBIgACEQEDEQH/xAAcAAEAAgIDAQAAAAAAAAAAAAAAAQIDBwQFBgj/xABCEAACAQICBQgIAggGAwAAAAAAAQIDEQQhBRIxUXEGByJBYYGR8BMyQlKhscHRYpIUIzNygsLh8UNTY6Ky0iRzs//EABUBAQEAAAAAAAAAAAAAAAAAAAAB/8QAFBEBAAAAAAAAAAAAAAAAAAAAAP/aAAwDAQACEQMRAD8A3iAAAAAAAAAAAAAAAAAAAAAAAAAAAAAAAAAAAAAAAAAAAAAAAAAAAAAAAAAAAAAAAAAAAAAAAAAAAKzqKKvJpJdbdl4nntKc4GDoXvVVSXu0+m/HYvED0YbNXaT53KkrrDUox/FN6z46qsl4s8jpTlNicR+2qzkvdUtWPDVjkBubSPLHB0HariKal7sXry74xu0djgtIU60FOjOM4vri018NjPnJcDPhdKVKMtajOdOV9sZWb422gfRwNQ6H53a9O0cTCNZb10Knf7Lfcj3Wh+cHB4iyVT0cn7NToPx2PxA9ICIyurrNEgAAAAAAAAAAAAAAAAAAAAAAAAAAABw8fpejRV61WEP3pJPuW1nl9Jc6eGhdUYzqv8kfGWfwA9oY6+JjCOtUlGK3yaivFmpdJ852KqfstSkvwrWl+aX2PI47H1Kz1q051HtvOTk1wvsA3DpPnKwdK6jJ1pboLL87sjyGlednETuqEIUVvf6yfZty+B4Vz/vvKX8AOx0jp2vXd61Wc+xyeqv4diOB6VWvb5FV9Nvb1k2Au2yIrt+hS77vp5QT47esDI+8pKKvkVc3585kLuAyejW0o4pLuIclvIcc/wCgHZ6K5U4nDP8AUVpxXut60Pyyuj2+h+eNq0cXSv8AjpfNwk/kzWOoxYD6F0PyvwuKt6GtBy9xvUn+WVn4Hcny9UrqO1pdnWex5seV+JqaQo4dVajovX1oyetlGnJq1845pbAN4AXAAAAAAAAAAAAAA2AB0uk+WWEw91UrQ1l7MXry8I7O88jpLnfWaw1Fv8VR2X5Y/cDZB12kuUOHw/7arCL3XvL8qzNOaT5c4uvlKrKKfs07wXC6z+J0jqt7X33zf3A2hpTnapRyw9KdR+9LoR8Nr+B5LSHOJjK9+mqcd1Navdret8TzDn3lvSXWabAvUrOT1pNtve22+9lNe22y4GNrf4EWuBd1PNiPiItLbkHUS7QD4fJldX4ltfercRq7vv8A0AR82LNpMo1v+P2DlYCzlsMTfWyUvP2LxX9OvMDC34FdV/Azu67PO84dbHQj13e5Z/HYBmcc/ORDnbN5d9jrKuk2/VVvi/icWpVb2tvvA7eekoLe+GSOBW0lKWy0V2fc4lyAJbue65lqd9LJ+7hq0u/WpRXwkzwqRszmJw98ZiJ+7QUfz1Iv+QK3YpE6xUgKyawMYCMwACABrzlXznzw+Iq0KNKDlTstaUm85RjJNRVupgbCbttOh0ty6weHup1VKS9mHTl8Ml3s09pjlXicT+2rSafsR6MfBbVxOnvuXneBsjSvO9N5Yako/iqdJ/lWSfezxmk+VOKxF/S1pyj7qerFd0cvE6jXez6oSeWdlbq8+cwL6yyT8PkRr+X4lJVNnZ8SjkBm1ssuvPuG0pCV1x7ct5Klay89X0AvGVurrMqqJfLz9zipu/n4Fnn54gZZSuQ+rz1IxKWdi6t1t/3ARWfnq+ReMEtvw4Eek3EpgHG782L+bBQ/v1HGr46Efav2LMDPfvJtZefE6qtpl+wkuObODUxUpbWwO5rY2Edrz3LPM4k9MP2Ul2vM61EAZq+LlL1pNmEJEuQEXKktBoCEhYm5KVgqYxNtcw1K36XL/wBMf/o/qalRt7mSyw+Ie+tFflgv+wG1rgxU2ZoxArYkvqAIuAABoLnYo6mlKtvbhTqf7dX+U36aO56qNtIxfvYen/tnVQHjKGO2a3j9zlqV81n8f7HTPItSxDi7xbQHaznuQjdrqMFDHXylk9/17Dlxisuvrv3AUS4E+jvfZ8fAu5ZGL0mbAmWwrrWfnOxTXfV585kODAyOe6/0Ka9/NuqxKXn6ipXjH1nFedwCETJGm+rznc4FXS6T6Kvxy+BwqukJyybfyA7atiIR2yXdmcWppb3V3v7HWJFrIDNVxkp+s3w6vAxEEgQSQ2EBCRa5AANkE2DAXKg5ui9EVsRLVw9KdR/hWS4yeS72BxEWo0pTko04ynJ7IxTlJ9yzNj6B5mqkrSxdTUX+XTzl31Hku5d5srQfJKhhY6tCnGG92vKXbKTzYVqXk5zTYitaWKf6PD3VqyqvwvGPi32I29yX5L0sHS9HQi1G+s225Scna7bfDgdvTw9jkRiBMKZdIIkAAAgAABpzn0o/+Rhpb6U1+Waf8xuM1Zz6UuhhZfiqx8VB/QDUMlco0ZmVsBSMzLDEOLy8DG0VkgOesSnle3neZnR7+06lszUMQ1lcg7NpK7btxyOHW0rFZQ6XbsXnM6qvWlJ9JtmNlHLr6SnLrsuz7nGbuQAJtmWCROqBNiRYbABAsSBNt5AbIACxanScmoxUpSeyMU5SfCKzZ7PQHNPjMRZ1UsPDfPOo1lspx+rXADxM52zeXWd9yf5C4vGNOnTcIf5lROEeMb5z7lbtNx8nea7CYW0tT0tRe3UtJp74x2R7kexp4VIg1tyf5mcPTtLEuWIlufRpXtn0F6y/ebPfYPRMKcVGnCMIrJRilFLgkdiqZbVCsEaNjIol7CxRFiSbAABYBEgixIAhskhoCkqhrfnqWtg6T92v/wAqc19EbDqo6DlHoaGJpOlWV4t33NNbGn1MD54Qtmek5S8hq2FvKN6tL3kulFfjS/5LLgeZcgJ3kXJAGNrz1cBHauK8/MvNZX85dREYog4NT1nxIL11nLi/myFEogsCUgJJSILMCbkaoQk/nbvewBcg9Vye5ssbi7P0foab9ureLafXGn6zfFJdps3k9zN4ShaVdPEz/wBT9n3Ulk/4rgaa0HyaxOMdsLSlUV857Ka41Hl3K77DYugOZDZLG1m/9Ojku1OpJXfcom3aOEjFJRSSWSSVkuC6jKokHR6E5I4fCxth6MIb3a83xm7yfezuYUbGUFEKJIAAAAAAAAAAAAAAAAAFZROLWonMIcQOjxGFPAcqObWFVuphrU6mbcf8OT4L1X2rLsNq1KBw62FIPmnHaPqUKjp1oShNdT3b09jXA4/WfQWnOTdLE03CvBSXU9kovfGW2L4GqOU/N9Wwzc6V6tLel04r8UVtX4l32A8tFlbWf9yYu5Kfnt+gHDxEem+LKIzYpdJmJIoJFhY7HQvJ3EYyWrhaM6nU5WtTXU71H0Vbde4HWszYbCyqSUKcZTk9kYxcm+rYja/J3mNyUsdVb306TsuDqPN91jZWheTGHwkdXD0oU11uK6Uv3pPOT4sg01yd5msVWtLEyjhobbevWe9WXRh1ZtvgbR5Oc3eEwdnSpKVRf4lTp1O5vKP8KR6hRJKKRppFwAAAAAAAAAAAAAAAAAAAAAAAAAAAAFXAsAONUw1zhV8EdsVcCDV/KvmyhWvUw6jSq7Wrfq5vtS9V9qNX6U0NWw89SvTcH1X9WW3OMlkz6dlh0ziYzQdKtFwqwjOL2pq6A+WcTHpcbW79i7T0ugObbHYqzjRdKDs/SVr01Z7bRs5PfsS7TeWheQeCwsnOjQjr+/NupJdkXNvVXA78DXvJzmZwtC0sS/0me6StTT7Idfe2e9oYWMIqMIqKWSSSSXBIygoAAAAAAAAAAAAAAAAAAAAAAAAAAAAAAAAAAAAAAAAAAAAAAAAAAAAAAAAAAAAAAAAAAAAAAAAAAAAAAAAAAAAAAAAAAAAAAAAAAAAAAAAAAAAAAAAAAAAAAAAAAAAAP//Z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8" name="AutoShape 12" descr="data:image/jpeg;base64,/9j/4AAQSkZJRgABAQAAAQABAAD/2wCEAAkGBhQSEBQUEBQSFBUWFBYUFxcXFBUUFRYXExQVFRUVFxUXHSYgFxkjGRUWHy8gIycpLCwsFx4xNTAqNSYrLCkBCQoKDQwMDQwMDSkYFBgpKSkpKSkpKSkpKSkpKSkpKSkpKSkpKSkpKSkpKSkpKSkpKSkpKSkpKSkpKSkpKSkpKf/AABEIALcBEwMBIgACEQEDEQH/xAAcAAEAAgIDAQAAAAAAAAAAAAAAAQIDBwQFBgj/xABCEAACAQICBQgIAggGAwAAAAAAAQIDEQQhBRIxUXEGByJBYYGR8BMyQlKhscHRYpIUIzNygsLh8UNTY6Ky0iRzs//EABUBAQEAAAAAAAAAAAAAAAAAAAAB/8QAFBEBAAAAAAAAAAAAAAAAAAAAAP/aAAwDAQACEQMRAD8A3iAAAAAAAAAAAAAAAAAAAAAAAAAAAAAAAAAAAAAAAAAAAAAAAAAAAAAAAAAAAAAAAAAAAAAAAAAAAKzqKKvJpJdbdl4nntKc4GDoXvVVSXu0+m/HYvED0YbNXaT53KkrrDUox/FN6z46qsl4s8jpTlNicR+2qzkvdUtWPDVjkBubSPLHB0HariKal7sXry74xu0djgtIU60FOjOM4vri018NjPnJcDPhdKVKMtajOdOV9sZWb422gfRwNQ6H53a9O0cTCNZb10Knf7Lfcj3Wh+cHB4iyVT0cn7NToPx2PxA9ICIyurrNEgAAAAAAAAAAAAAAAAAAAAAAAAAAABw8fpejRV61WEP3pJPuW1nl9Jc6eGhdUYzqv8kfGWfwA9oY6+JjCOtUlGK3yaivFmpdJ852KqfstSkvwrWl+aX2PI47H1Kz1q051HtvOTk1wvsA3DpPnKwdK6jJ1pboLL87sjyGlednETuqEIUVvf6yfZty+B4Vz/vvKX8AOx0jp2vXd61Wc+xyeqv4diOB6VWvb5FV9Nvb1k2Au2yIrt+hS77vp5QT47esDI+8pKKvkVc3585kLuAyejW0o4pLuIclvIcc/wCgHZ6K5U4nDP8AUVpxXut60Pyyuj2+h+eNq0cXSv8AjpfNwk/kzWOoxYD6F0PyvwuKt6GtBy9xvUn+WVn4Hcny9UrqO1pdnWex5seV+JqaQo4dVajovX1oyetlGnJq1845pbAN4AXAAAAAAAAAAAAAA2AB0uk+WWEw91UrQ1l7MXry8I7O88jpLnfWaw1Fv8VR2X5Y/cDZB12kuUOHw/7arCL3XvL8qzNOaT5c4uvlKrKKfs07wXC6z+J0jqt7X33zf3A2hpTnapRyw9KdR+9LoR8Nr+B5LSHOJjK9+mqcd1Navdret8TzDn3lvSXWabAvUrOT1pNtve22+9lNe22y4GNrf4EWuBd1PNiPiItLbkHUS7QD4fJldX4ltfercRq7vv8A0AR82LNpMo1v+P2DlYCzlsMTfWyUvP2LxX9OvMDC34FdV/Azu67PO84dbHQj13e5Z/HYBmcc/ORDnbN5d9jrKuk2/VVvi/icWpVb2tvvA7eekoLe+GSOBW0lKWy0V2fc4lyAJbue65lqd9LJ+7hq0u/WpRXwkzwqRszmJw98ZiJ+7QUfz1Iv+QK3YpE6xUgKyawMYCMwACABrzlXznzw+Iq0KNKDlTstaUm85RjJNRVupgbCbttOh0ty6weHup1VKS9mHTl8Ml3s09pjlXicT+2rSafsR6MfBbVxOnvuXneBsjSvO9N5Yako/iqdJ/lWSfezxmk+VOKxF/S1pyj7qerFd0cvE6jXez6oSeWdlbq8+cwL6yyT8PkRr+X4lJVNnZ8SjkBm1ssuvPuG0pCV1x7ct5Klay89X0AvGVurrMqqJfLz9zipu/n4Fnn54gZZSuQ+rz1IxKWdi6t1t/3ARWfnq+ReMEtvw4Eek3EpgHG782L+bBQ/v1HGr46Efav2LMDPfvJtZefE6qtpl+wkuObODUxUpbWwO5rY2Edrz3LPM4k9MP2Ul2vM61EAZq+LlL1pNmEJEuQEXKktBoCEhYm5KVgqYxNtcw1K36XL/wBMf/o/qalRt7mSyw+Ie+tFflgv+wG1rgxU2ZoxArYkvqAIuAABoLnYo6mlKtvbhTqf7dX+U36aO56qNtIxfvYen/tnVQHjKGO2a3j9zlqV81n8f7HTPItSxDi7xbQHaznuQjdrqMFDHXylk9/17Dlxisuvrv3AUS4E+jvfZ8fAu5ZGL0mbAmWwrrWfnOxTXfV585kODAyOe6/0Ka9/NuqxKXn6ipXjH1nFedwCETJGm+rznc4FXS6T6Kvxy+BwqukJyybfyA7atiIR2yXdmcWppb3V3v7HWJFrIDNVxkp+s3w6vAxEEgQSQ2EBCRa5AANkE2DAXKg5ui9EVsRLVw9KdR/hWS4yeS72BxEWo0pTko04ynJ7IxTlJ9yzNj6B5mqkrSxdTUX+XTzl31Hku5d5srQfJKhhY6tCnGG92vKXbKTzYVqXk5zTYitaWKf6PD3VqyqvwvGPi32I29yX5L0sHS9HQi1G+s225Scna7bfDgdvTw9jkRiBMKZdIIkAAAgAABpzn0o/+Rhpb6U1+Waf8xuM1Zz6UuhhZfiqx8VB/QDUMlco0ZmVsBSMzLDEOLy8DG0VkgOesSnle3neZnR7+06lszUMQ1lcg7NpK7btxyOHW0rFZQ6XbsXnM6qvWlJ9JtmNlHLr6SnLrsuz7nGbuQAJtmWCROqBNiRYbABAsSBNt5AbIACxanScmoxUpSeyMU5SfCKzZ7PQHNPjMRZ1UsPDfPOo1lspx+rXADxM52zeXWd9yf5C4vGNOnTcIf5lROEeMb5z7lbtNx8nea7CYW0tT0tRe3UtJp74x2R7kexp4VIg1tyf5mcPTtLEuWIlufRpXtn0F6y/ebPfYPRMKcVGnCMIrJRilFLgkdiqZbVCsEaNjIol7CxRFiSbAABYBEgixIAhskhoCkqhrfnqWtg6T92v/wAqc19EbDqo6DlHoaGJpOlWV4t33NNbGn1MD54Qtmek5S8hq2FvKN6tL3kulFfjS/5LLgeZcgJ3kXJAGNrz1cBHauK8/MvNZX85dREYog4NT1nxIL11nLi/myFEogsCUgJJSILMCbkaoQk/nbvewBcg9Vye5ssbi7P0foab9ureLafXGn6zfFJdps3k9zN4ShaVdPEz/wBT9n3Ulk/4rgaa0HyaxOMdsLSlUV857Ka41Hl3K77DYugOZDZLG1m/9Ojku1OpJXfcom3aOEjFJRSSWSSVkuC6jKokHR6E5I4fCxth6MIb3a83xm7yfezuYUbGUFEKJIAAAAAAAAAAAAAAAAAFZROLWonMIcQOjxGFPAcqObWFVuphrU6mbcf8OT4L1X2rLsNq1KBw62FIPmnHaPqUKjp1oShNdT3b09jXA4/WfQWnOTdLE03CvBSXU9kovfGW2L4GqOU/N9Wwzc6V6tLel04r8UVtX4l32A8tFlbWf9yYu5Kfnt+gHDxEem+LKIzYpdJmJIoJFhY7HQvJ3EYyWrhaM6nU5WtTXU71H0Vbde4HWszYbCyqSUKcZTk9kYxcm+rYja/J3mNyUsdVb306TsuDqPN91jZWheTGHwkdXD0oU11uK6Uv3pPOT4sg01yd5msVWtLEyjhobbevWe9WXRh1ZtvgbR5Oc3eEwdnSpKVRf4lTp1O5vKP8KR6hRJKKRppFwAAAAAAAAAAAAAAAAAAAAAAAAAAAAFXAsAONUw1zhV8EdsVcCDV/KvmyhWvUw6jSq7Wrfq5vtS9V9qNX6U0NWw89SvTcH1X9WW3OMlkz6dlh0ziYzQdKtFwqwjOL2pq6A+WcTHpcbW79i7T0ugObbHYqzjRdKDs/SVr01Z7bRs5PfsS7TeWheQeCwsnOjQjr+/NupJdkXNvVXA78DXvJzmZwtC0sS/0me6StTT7Idfe2e9oYWMIqMIqKWSSSSXBIygoAAAAAAAAAAAAAAAAAAAAAAAAAAAAAAAAAAAAAAAAAAAAAAAAAAAAAAAAAAAAAAAAAAAAAAAAAAAAAAAAAAAAAAAAAAAAAAAAAAAAAAAAAAAAAAAAAAAAAAAAAAAAAP//Z"/>
          <p:cNvSpPr>
            <a:spLocks noChangeArrowheads="1"/>
          </p:cNvSpPr>
          <p:nvPr/>
        </p:nvSpPr>
        <p:spPr bwMode="auto">
          <a:xfrm>
            <a:off x="765175" y="465136"/>
            <a:ext cx="252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11268" name="Picture 4" descr="http://t0.gstatic.com/images?q=tbn:ANd9GcRyDo8-_SBMoOHKxv9dv5nq9wIwi1r0R6hSkHxhmrCKZRKTW9KeBQ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472" y="2882840"/>
            <a:ext cx="2520000" cy="18000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://t3.gstatic.com/images?q=tbn:ANd9GcT0e5vjREc0RuLL7gLn9FRzOZSbbfix5SlOV2okX9zkmHQIaPYN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35" y="1005548"/>
            <a:ext cx="2520000" cy="18000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http://www.fishersci.ca/images/F991-01~wl.jpg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472" y="4797152"/>
            <a:ext cx="2520000" cy="18000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>
            <a:spLocks/>
          </p:cNvSpPr>
          <p:nvPr/>
        </p:nvSpPr>
        <p:spPr>
          <a:xfrm>
            <a:off x="3347864" y="3459673"/>
            <a:ext cx="2520000" cy="1800000"/>
          </a:xfrm>
          <a:prstGeom prst="rect">
            <a:avLst/>
          </a:prstGeom>
          <a:ln w="28575">
            <a:noFill/>
          </a:ln>
        </p:spPr>
        <p:txBody>
          <a:bodyPr wrap="none">
            <a:spAutoFit/>
          </a:bodyPr>
          <a:lstStyle/>
          <a:p>
            <a:r>
              <a:rPr lang="en-IE" sz="3600" b="1" dirty="0">
                <a:solidFill>
                  <a:prstClr val="black"/>
                </a:solidFill>
                <a:latin typeface="Franklin Gothic Book"/>
              </a:rPr>
              <a:t>E</a:t>
            </a:r>
            <a:endParaRPr lang="en-IE" dirty="0"/>
          </a:p>
        </p:txBody>
      </p:sp>
      <p:pic>
        <p:nvPicPr>
          <p:cNvPr id="19" name="Picture 4" descr="http://image.shutterstock.com/display_pic_with_logo/615877/110033591/stock-photo-big-d-letters-isolated-on-white-background-font-alphabet-letter-a-b-c-d-110033591.jpg"/>
          <p:cNvPicPr>
            <a:picLocks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47864" y="4106004"/>
            <a:ext cx="2520000" cy="18000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ttps://encrypted-tbn0.gstatic.com/images?q=tbn:ANd9GcSFilP37Ve_jwCg3GarsWtjDFyGd3rVN1gRqXAHuZ2edAhNopUj"/>
          <p:cNvPicPr>
            <a:picLocks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5035" y="2900808"/>
            <a:ext cx="2520000" cy="18000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ttp://chatt.hdsb.ca/~stewartp/FOV1-0012B160/S0F7A348B.7/3s20.gif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556792"/>
            <a:ext cx="2520000" cy="18000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19204" y="908720"/>
            <a:ext cx="7571303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600" b="1" dirty="0" smtClean="0">
                <a:latin typeface="+mj-lt"/>
              </a:rPr>
              <a:t>A			</a:t>
            </a:r>
            <a:r>
              <a:rPr lang="en-IE" sz="3600" dirty="0" smtClean="0">
                <a:latin typeface="+mj-lt"/>
              </a:rPr>
              <a:t>B		   	   C</a:t>
            </a:r>
          </a:p>
          <a:p>
            <a:endParaRPr lang="en-IE" sz="3600" b="1" dirty="0">
              <a:latin typeface="+mj-lt"/>
            </a:endParaRPr>
          </a:p>
          <a:p>
            <a:endParaRPr lang="en-IE" sz="3600" b="1" dirty="0" smtClean="0">
              <a:latin typeface="+mj-lt"/>
            </a:endParaRPr>
          </a:p>
          <a:p>
            <a:endParaRPr lang="en-IE" sz="3600" b="1" dirty="0">
              <a:latin typeface="+mj-lt"/>
            </a:endParaRPr>
          </a:p>
          <a:p>
            <a:r>
              <a:rPr lang="en-IE" sz="3600" b="1" dirty="0" smtClean="0">
                <a:latin typeface="+mj-lt"/>
              </a:rPr>
              <a:t>D						</a:t>
            </a:r>
            <a:r>
              <a:rPr lang="en-IE" sz="3600" b="1" dirty="0" smtClean="0">
                <a:solidFill>
                  <a:schemeClr val="bg1"/>
                </a:solidFill>
                <a:latin typeface="+mj-lt"/>
              </a:rPr>
              <a:t>   F</a:t>
            </a:r>
            <a:r>
              <a:rPr lang="en-IE" sz="3600" b="1" dirty="0" smtClean="0">
                <a:latin typeface="+mj-lt"/>
              </a:rPr>
              <a:t>		</a:t>
            </a:r>
          </a:p>
          <a:p>
            <a:endParaRPr lang="en-IE" sz="3600" b="1" dirty="0">
              <a:latin typeface="+mj-lt"/>
            </a:endParaRPr>
          </a:p>
          <a:p>
            <a:endParaRPr lang="en-IE" sz="3600" b="1" dirty="0" smtClean="0">
              <a:latin typeface="+mj-lt"/>
            </a:endParaRPr>
          </a:p>
          <a:p>
            <a:r>
              <a:rPr lang="en-IE" sz="3600" b="1" dirty="0" smtClean="0">
                <a:latin typeface="+mj-lt"/>
              </a:rPr>
              <a:t>G					  	  H</a:t>
            </a:r>
            <a:endParaRPr lang="en-IE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1273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/>
              <a:t>Which of the following are prisms?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t>8</a:t>
            </a:fld>
            <a:endParaRPr lang="en-IE"/>
          </a:p>
        </p:txBody>
      </p:sp>
      <p:sp>
        <p:nvSpPr>
          <p:cNvPr id="4" name="Rectangle 3"/>
          <p:cNvSpPr/>
          <p:nvPr/>
        </p:nvSpPr>
        <p:spPr>
          <a:xfrm>
            <a:off x="8458" y="1014983"/>
            <a:ext cx="5983323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en-IE" sz="3600" dirty="0">
                <a:latin typeface="Calibri" pitchFamily="34" charset="0"/>
              </a:rPr>
              <a:t>A solid object that has two identical ends and all flat </a:t>
            </a:r>
            <a:r>
              <a:rPr lang="en-IE" sz="3600" dirty="0" smtClean="0">
                <a:latin typeface="Calibri" pitchFamily="34" charset="0"/>
              </a:rPr>
              <a:t>sides.</a:t>
            </a:r>
          </a:p>
          <a:p>
            <a:pPr marL="571500" indent="-571500">
              <a:buFont typeface="Arial" pitchFamily="34" charset="0"/>
              <a:buChar char="•"/>
            </a:pPr>
            <a:endParaRPr lang="en-IE" dirty="0" smtClean="0">
              <a:latin typeface="Calibri" pitchFamily="34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en-IE" sz="3600" dirty="0" smtClean="0">
                <a:latin typeface="Calibri" pitchFamily="34" charset="0"/>
              </a:rPr>
              <a:t>The </a:t>
            </a:r>
            <a:r>
              <a:rPr lang="en-IE" sz="3600" dirty="0">
                <a:latin typeface="Calibri" pitchFamily="34" charset="0"/>
              </a:rPr>
              <a:t>cross section is the same all along its length</a:t>
            </a:r>
            <a:r>
              <a:rPr lang="en-IE" sz="3600" dirty="0" smtClean="0">
                <a:latin typeface="Calibri" pitchFamily="34" charset="0"/>
              </a:rPr>
              <a:t>.</a:t>
            </a:r>
          </a:p>
          <a:p>
            <a:pPr marL="571500" indent="-571500">
              <a:buFont typeface="Arial" pitchFamily="34" charset="0"/>
              <a:buChar char="•"/>
            </a:pPr>
            <a:endParaRPr lang="en-IE" sz="2000" dirty="0" smtClean="0">
              <a:latin typeface="Calibri" pitchFamily="34" charset="0"/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en-IE" sz="3600" dirty="0" smtClean="0">
                <a:latin typeface="Calibri" pitchFamily="34" charset="0"/>
              </a:rPr>
              <a:t>The </a:t>
            </a:r>
            <a:r>
              <a:rPr lang="en-IE" sz="3600" dirty="0">
                <a:latin typeface="Calibri" pitchFamily="34" charset="0"/>
              </a:rPr>
              <a:t>shape of the ends give the prism a name, such as "triangular prism"</a:t>
            </a:r>
            <a:endParaRPr lang="en-IE" sz="3600" b="1" dirty="0">
              <a:latin typeface="Calibri" pitchFamily="34" charset="0"/>
            </a:endParaRPr>
          </a:p>
        </p:txBody>
      </p:sp>
      <p:pic>
        <p:nvPicPr>
          <p:cNvPr id="7" name="Picture 2" descr="http://chatt.hdsb.ca/~stewartp/FOV1-0012B160/S0F7A348B.7/3s20.gif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781" y="908720"/>
            <a:ext cx="2520000" cy="18000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encrypted-tbn0.gstatic.com/images?q=tbn:ANd9GcSFilP37Ve_jwCg3GarsWtjDFyGd3rVN1gRqXAHuZ2edAhNopUj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91781" y="2835207"/>
            <a:ext cx="2520000" cy="18000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encrypted-tbn3.gstatic.com/images?q=tbn:ANd9GcTZcGWfGqS-B-bvdoLEoMWDBWPAqM9dTzbfZptEvgbtFuoHJUfnoA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781" y="4797152"/>
            <a:ext cx="2520000" cy="18000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62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300061" y="1083141"/>
            <a:ext cx="4778151" cy="469171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Rectangle 12"/>
          <p:cNvSpPr/>
          <p:nvPr/>
        </p:nvSpPr>
        <p:spPr>
          <a:xfrm>
            <a:off x="3520588" y="2344104"/>
            <a:ext cx="1440000" cy="14400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3600" b="1" dirty="0" smtClean="0">
                <a:latin typeface="Calibri" pitchFamily="34" charset="0"/>
              </a:rPr>
              <a:t>Face</a:t>
            </a:r>
            <a:endParaRPr lang="en-IE" sz="3600" b="1" dirty="0">
              <a:latin typeface="Calibri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3518881" y="2330456"/>
            <a:ext cx="2160000" cy="2167555"/>
            <a:chOff x="-2340767" y="2924944"/>
            <a:chExt cx="2160000" cy="2167555"/>
          </a:xfrm>
        </p:grpSpPr>
        <p:grpSp>
          <p:nvGrpSpPr>
            <p:cNvPr id="8" name="Group 7"/>
            <p:cNvGrpSpPr/>
            <p:nvPr/>
          </p:nvGrpSpPr>
          <p:grpSpPr>
            <a:xfrm>
              <a:off x="-2340767" y="2924944"/>
              <a:ext cx="2160000" cy="2167555"/>
              <a:chOff x="-260907" y="5147206"/>
              <a:chExt cx="2160000" cy="2167555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459093" y="5874761"/>
                <a:ext cx="1440000" cy="144000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-260907" y="5147206"/>
                <a:ext cx="1440000" cy="144000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/>
              </a:p>
            </p:txBody>
          </p:sp>
          <p:cxnSp>
            <p:nvCxnSpPr>
              <p:cNvPr id="6" name="Straight Connector 5"/>
              <p:cNvCxnSpPr/>
              <p:nvPr/>
            </p:nvCxnSpPr>
            <p:spPr>
              <a:xfrm>
                <a:off x="-260907" y="5147206"/>
                <a:ext cx="720000" cy="72755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2" name="Straight Connector 41"/>
            <p:cNvCxnSpPr/>
            <p:nvPr/>
          </p:nvCxnSpPr>
          <p:spPr>
            <a:xfrm>
              <a:off x="-2340767" y="4364944"/>
              <a:ext cx="720000" cy="72755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-900767" y="4372499"/>
              <a:ext cx="720000" cy="720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-900767" y="2924944"/>
              <a:ext cx="720000" cy="7560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23428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IE" dirty="0" smtClean="0"/>
              <a:t>Primary School: Labelling 3D shapes</a:t>
            </a:r>
            <a:endParaRPr lang="en-IE" dirty="0"/>
          </a:p>
        </p:txBody>
      </p:sp>
      <p:graphicFrame>
        <p:nvGraphicFramePr>
          <p:cNvPr id="43" name="Content Placeholder 42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352465119"/>
              </p:ext>
            </p:extLst>
          </p:nvPr>
        </p:nvGraphicFramePr>
        <p:xfrm>
          <a:off x="169929" y="1984375"/>
          <a:ext cx="2034026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1373"/>
                <a:gridCol w="712653"/>
              </a:tblGrid>
              <a:tr h="370840">
                <a:tc>
                  <a:txBody>
                    <a:bodyPr/>
                    <a:lstStyle/>
                    <a:p>
                      <a:r>
                        <a:rPr lang="en-IE" sz="2400" dirty="0" smtClean="0">
                          <a:latin typeface="Calibri" pitchFamily="34" charset="0"/>
                        </a:rPr>
                        <a:t>Faces</a:t>
                      </a:r>
                      <a:endParaRPr lang="en-IE" sz="2400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E" sz="2400" dirty="0" smtClean="0">
                          <a:latin typeface="Calibri" pitchFamily="34" charset="0"/>
                        </a:rPr>
                        <a:t>Vertices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E" sz="2400" dirty="0" smtClean="0">
                          <a:latin typeface="Calibri" pitchFamily="34" charset="0"/>
                        </a:rPr>
                        <a:t>Edges</a:t>
                      </a:r>
                      <a:endParaRPr lang="en-IE" sz="2400" dirty="0">
                        <a:latin typeface="Calibri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Oval 10"/>
          <p:cNvSpPr/>
          <p:nvPr/>
        </p:nvSpPr>
        <p:spPr>
          <a:xfrm>
            <a:off x="3429272" y="2240749"/>
            <a:ext cx="180000" cy="180000"/>
          </a:xfrm>
          <a:prstGeom prst="ellipse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pSp>
        <p:nvGrpSpPr>
          <p:cNvPr id="19" name="Group 18"/>
          <p:cNvGrpSpPr/>
          <p:nvPr/>
        </p:nvGrpSpPr>
        <p:grpSpPr>
          <a:xfrm>
            <a:off x="2530276" y="978508"/>
            <a:ext cx="1080120" cy="1262241"/>
            <a:chOff x="2324111" y="609419"/>
            <a:chExt cx="1080120" cy="1262241"/>
          </a:xfrm>
        </p:grpSpPr>
        <p:sp>
          <p:nvSpPr>
            <p:cNvPr id="15" name="Line Callout 1 14"/>
            <p:cNvSpPr/>
            <p:nvPr/>
          </p:nvSpPr>
          <p:spPr>
            <a:xfrm>
              <a:off x="2324111" y="609419"/>
              <a:ext cx="1080120" cy="612648"/>
            </a:xfrm>
            <a:prstGeom prst="borderCallout1">
              <a:avLst>
                <a:gd name="adj1" fmla="val 42441"/>
                <a:gd name="adj2" fmla="val 99168"/>
                <a:gd name="adj3" fmla="val 86440"/>
                <a:gd name="adj4" fmla="val 129638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sz="2400" b="1" dirty="0" smtClean="0">
                  <a:solidFill>
                    <a:schemeClr val="tx1"/>
                  </a:solidFill>
                  <a:latin typeface="Calibri" pitchFamily="34" charset="0"/>
                </a:rPr>
                <a:t>Vertex</a:t>
              </a:r>
              <a:endParaRPr lang="en-IE" sz="2400" dirty="0">
                <a:solidFill>
                  <a:schemeClr val="tx1"/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2908558" y="1057783"/>
              <a:ext cx="314549" cy="813877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Oval 22"/>
          <p:cNvSpPr/>
          <p:nvPr/>
        </p:nvSpPr>
        <p:spPr>
          <a:xfrm>
            <a:off x="4857029" y="2270284"/>
            <a:ext cx="180000" cy="180000"/>
          </a:xfrm>
          <a:prstGeom prst="ellipse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b="1" dirty="0"/>
          </a:p>
        </p:txBody>
      </p:sp>
      <p:sp>
        <p:nvSpPr>
          <p:cNvPr id="24" name="Oval 23"/>
          <p:cNvSpPr/>
          <p:nvPr/>
        </p:nvSpPr>
        <p:spPr>
          <a:xfrm>
            <a:off x="5572195" y="2963520"/>
            <a:ext cx="180000" cy="180000"/>
          </a:xfrm>
          <a:prstGeom prst="ellipse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pSp>
        <p:nvGrpSpPr>
          <p:cNvPr id="34" name="Group 33"/>
          <p:cNvGrpSpPr/>
          <p:nvPr/>
        </p:nvGrpSpPr>
        <p:grpSpPr>
          <a:xfrm>
            <a:off x="5104764" y="1325139"/>
            <a:ext cx="1973448" cy="1638381"/>
            <a:chOff x="4860032" y="1222067"/>
            <a:chExt cx="1973448" cy="1638381"/>
          </a:xfrm>
        </p:grpSpPr>
        <p:sp>
          <p:nvSpPr>
            <p:cNvPr id="26" name="Line Callout 1 25"/>
            <p:cNvSpPr/>
            <p:nvPr/>
          </p:nvSpPr>
          <p:spPr>
            <a:xfrm>
              <a:off x="5633046" y="1984559"/>
              <a:ext cx="1200434" cy="612648"/>
            </a:xfrm>
            <a:prstGeom prst="borderCallout1">
              <a:avLst>
                <a:gd name="adj1" fmla="val 42441"/>
                <a:gd name="adj2" fmla="val 99168"/>
                <a:gd name="adj3" fmla="val 86440"/>
                <a:gd name="adj4" fmla="val 129638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sz="2400" b="1" dirty="0" smtClean="0">
                  <a:solidFill>
                    <a:schemeClr val="tx1"/>
                  </a:solidFill>
                  <a:latin typeface="Calibri" pitchFamily="34" charset="0"/>
                </a:rPr>
                <a:t>Vertices</a:t>
              </a:r>
              <a:endParaRPr lang="en-IE" sz="2400" dirty="0">
                <a:solidFill>
                  <a:schemeClr val="tx1"/>
                </a:solidFill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>
              <a:off x="5476297" y="2384845"/>
              <a:ext cx="582036" cy="475603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H="1" flipV="1">
              <a:off x="5195997" y="1222067"/>
              <a:ext cx="862336" cy="982778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H="1">
              <a:off x="4860032" y="2266824"/>
              <a:ext cx="792000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Straight Arrow Connector 35"/>
          <p:cNvCxnSpPr/>
          <p:nvPr/>
        </p:nvCxnSpPr>
        <p:spPr>
          <a:xfrm flipH="1" flipV="1">
            <a:off x="5679635" y="3076876"/>
            <a:ext cx="0" cy="1440000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  <a:effectLst>
            <a:glow rad="101600">
              <a:srgbClr val="FFC0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>
            <a:off x="4488508" y="4550232"/>
            <a:ext cx="1152128" cy="910728"/>
            <a:chOff x="1359334" y="43403"/>
            <a:chExt cx="1152128" cy="910728"/>
          </a:xfrm>
        </p:grpSpPr>
        <p:sp>
          <p:nvSpPr>
            <p:cNvPr id="40" name="Line Callout 1 39"/>
            <p:cNvSpPr/>
            <p:nvPr/>
          </p:nvSpPr>
          <p:spPr>
            <a:xfrm>
              <a:off x="1359334" y="341483"/>
              <a:ext cx="1080120" cy="612648"/>
            </a:xfrm>
            <a:prstGeom prst="borderCallout1">
              <a:avLst>
                <a:gd name="adj1" fmla="val 42441"/>
                <a:gd name="adj2" fmla="val 99168"/>
                <a:gd name="adj3" fmla="val 86440"/>
                <a:gd name="adj4" fmla="val 129638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sz="2400" b="1" dirty="0" smtClean="0">
                  <a:solidFill>
                    <a:schemeClr val="tx1"/>
                  </a:solidFill>
                  <a:latin typeface="Calibri" pitchFamily="34" charset="0"/>
                </a:rPr>
                <a:t>Edge</a:t>
              </a:r>
              <a:endParaRPr lang="en-IE" sz="2400" dirty="0">
                <a:solidFill>
                  <a:schemeClr val="tx1"/>
                </a:solidFill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flipV="1">
              <a:off x="2229757" y="43403"/>
              <a:ext cx="281705" cy="56262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Box 43"/>
          <p:cNvSpPr txBox="1"/>
          <p:nvPr/>
        </p:nvSpPr>
        <p:spPr>
          <a:xfrm>
            <a:off x="1639035" y="1958101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800" b="1" dirty="0" smtClean="0">
                <a:latin typeface="Calibri" pitchFamily="34" charset="0"/>
              </a:rPr>
              <a:t>6</a:t>
            </a:r>
            <a:endParaRPr lang="en-IE" sz="2800" b="1" dirty="0">
              <a:latin typeface="Calibri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639035" y="2401724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800" b="1" dirty="0">
                <a:latin typeface="Calibri" pitchFamily="34" charset="0"/>
              </a:rPr>
              <a:t>8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547664" y="2833772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800" b="1" dirty="0" smtClean="0">
                <a:latin typeface="Calibri" pitchFamily="34" charset="0"/>
              </a:rPr>
              <a:t>12</a:t>
            </a:r>
            <a:endParaRPr lang="en-IE" sz="2800" b="1" dirty="0">
              <a:latin typeface="Calibri" pitchFamily="34" charset="0"/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 flipH="1" flipV="1">
            <a:off x="3519272" y="3801620"/>
            <a:ext cx="719609" cy="696391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  <a:effectLst>
            <a:glow rad="101600">
              <a:srgbClr val="FFC0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 flipV="1">
            <a:off x="4247657" y="4610055"/>
            <a:ext cx="425059" cy="43632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89972-D3A2-48D8-9FCF-496C8EE96738}" type="slidenum">
              <a:rPr lang="en-IE" smtClean="0"/>
              <a:t>9</a:t>
            </a:fld>
            <a:endParaRPr lang="en-IE"/>
          </a:p>
        </p:txBody>
      </p:sp>
      <p:grpSp>
        <p:nvGrpSpPr>
          <p:cNvPr id="14" name="Group 13"/>
          <p:cNvGrpSpPr/>
          <p:nvPr/>
        </p:nvGrpSpPr>
        <p:grpSpPr>
          <a:xfrm>
            <a:off x="3493912" y="2346494"/>
            <a:ext cx="2161227" cy="2196000"/>
            <a:chOff x="3266235" y="2231533"/>
            <a:chExt cx="2161227" cy="2196000"/>
          </a:xfrm>
        </p:grpSpPr>
        <p:sp>
          <p:nvSpPr>
            <p:cNvPr id="7" name="Rectangle 6"/>
            <p:cNvSpPr/>
            <p:nvPr/>
          </p:nvSpPr>
          <p:spPr>
            <a:xfrm>
              <a:off x="3994149" y="2954939"/>
              <a:ext cx="1423314" cy="1440000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 l="-42000" t="-43000" r="-2000" b="-19000"/>
              </a:stretch>
            </a:blipFill>
            <a:ln>
              <a:noFill/>
            </a:ln>
            <a:effectLst>
              <a:softEdge rad="127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" name="Freeform 8"/>
            <p:cNvSpPr/>
            <p:nvPr/>
          </p:nvSpPr>
          <p:spPr>
            <a:xfrm>
              <a:off x="3286428" y="2242467"/>
              <a:ext cx="2141034" cy="735980"/>
            </a:xfrm>
            <a:custGeom>
              <a:avLst/>
              <a:gdLst>
                <a:gd name="connsiteX0" fmla="*/ 0 w 2141034"/>
                <a:gd name="connsiteY0" fmla="*/ 0 h 735980"/>
                <a:gd name="connsiteX1" fmla="*/ 1440737 w 2141034"/>
                <a:gd name="connsiteY1" fmla="*/ 4460 h 735980"/>
                <a:gd name="connsiteX2" fmla="*/ 2141034 w 2141034"/>
                <a:gd name="connsiteY2" fmla="*/ 735980 h 735980"/>
                <a:gd name="connsiteX3" fmla="*/ 713678 w 2141034"/>
                <a:gd name="connsiteY3" fmla="*/ 727059 h 735980"/>
                <a:gd name="connsiteX4" fmla="*/ 0 w 2141034"/>
                <a:gd name="connsiteY4" fmla="*/ 0 h 735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1034" h="735980">
                  <a:moveTo>
                    <a:pt x="0" y="0"/>
                  </a:moveTo>
                  <a:lnTo>
                    <a:pt x="1440737" y="4460"/>
                  </a:lnTo>
                  <a:lnTo>
                    <a:pt x="2141034" y="735980"/>
                  </a:lnTo>
                  <a:lnTo>
                    <a:pt x="713678" y="727059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4"/>
              <a:srcRect/>
              <a:stretch>
                <a:fillRect l="-102000" t="-100000" r="-56000" b="-59000"/>
              </a:stretch>
            </a:blipFill>
            <a:ln>
              <a:noFill/>
            </a:ln>
            <a:effectLst>
              <a:softEdge rad="12700"/>
            </a:effectLst>
            <a:scene3d>
              <a:camera prst="orthographicFront"/>
              <a:lightRig rig="threePt" dir="t"/>
            </a:scene3d>
            <a:sp3d prstMaterial="matt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0" name="Freeform 9"/>
            <p:cNvSpPr/>
            <p:nvPr/>
          </p:nvSpPr>
          <p:spPr>
            <a:xfrm>
              <a:off x="3266235" y="2231533"/>
              <a:ext cx="734691" cy="2196000"/>
            </a:xfrm>
            <a:custGeom>
              <a:avLst/>
              <a:gdLst>
                <a:gd name="connsiteX0" fmla="*/ 0 w 734691"/>
                <a:gd name="connsiteY0" fmla="*/ 0 h 2167075"/>
                <a:gd name="connsiteX1" fmla="*/ 734691 w 734691"/>
                <a:gd name="connsiteY1" fmla="*/ 724120 h 2167075"/>
                <a:gd name="connsiteX2" fmla="*/ 734691 w 734691"/>
                <a:gd name="connsiteY2" fmla="*/ 2167075 h 2167075"/>
                <a:gd name="connsiteX3" fmla="*/ 10571 w 734691"/>
                <a:gd name="connsiteY3" fmla="*/ 1427098 h 2167075"/>
                <a:gd name="connsiteX4" fmla="*/ 0 w 734691"/>
                <a:gd name="connsiteY4" fmla="*/ 0 h 216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691" h="2167075">
                  <a:moveTo>
                    <a:pt x="0" y="0"/>
                  </a:moveTo>
                  <a:lnTo>
                    <a:pt x="734691" y="724120"/>
                  </a:lnTo>
                  <a:lnTo>
                    <a:pt x="734691" y="2167075"/>
                  </a:lnTo>
                  <a:lnTo>
                    <a:pt x="10571" y="1427098"/>
                  </a:lnTo>
                  <a:cubicBezTo>
                    <a:pt x="7047" y="951399"/>
                    <a:pt x="3524" y="475699"/>
                    <a:pt x="0" y="0"/>
                  </a:cubicBezTo>
                  <a:close/>
                </a:path>
              </a:pathLst>
            </a:custGeom>
            <a:blipFill dpi="0" rotWithShape="1">
              <a:blip r:embed="rId3"/>
              <a:srcRect/>
              <a:stretch>
                <a:fillRect l="-55000" t="-43000" r="-25000" b="-23000"/>
              </a:stretch>
            </a:blipFill>
            <a:ln>
              <a:noFill/>
            </a:ln>
            <a:scene3d>
              <a:camera prst="orthographicFront"/>
              <a:lightRig rig="threePt" dir="t"/>
            </a:scene3d>
            <a:sp3d prstMaterial="metal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</p:spTree>
    <p:extLst>
      <p:ext uri="{BB962C8B-B14F-4D97-AF65-F5344CB8AC3E}">
        <p14:creationId xmlns:p14="http://schemas.microsoft.com/office/powerpoint/2010/main" val="31421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23" grpId="0" animBg="1"/>
      <p:bldP spid="24" grpId="0" animBg="1"/>
      <p:bldP spid="44" grpId="0"/>
      <p:bldP spid="46" grpId="0"/>
      <p:bldP spid="4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aab6ccb3acd9e23281db8c1e246a2055e519e3b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0</TotalTime>
  <Words>1228</Words>
  <Application>Microsoft Office PowerPoint</Application>
  <PresentationFormat>On-screen Show (4:3)</PresentationFormat>
  <Paragraphs>616</Paragraphs>
  <Slides>62</Slides>
  <Notes>45</Notes>
  <HiddenSlides>4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62</vt:i4>
      </vt:variant>
    </vt:vector>
  </HeadingPairs>
  <TitlesOfParts>
    <vt:vector size="79" baseType="lpstr">
      <vt:lpstr>Angsana New</vt:lpstr>
      <vt:lpstr>Arial</vt:lpstr>
      <vt:lpstr>Berlin Sans FB Demi</vt:lpstr>
      <vt:lpstr>Bradley Hand ITC</vt:lpstr>
      <vt:lpstr>Calibri</vt:lpstr>
      <vt:lpstr>Calibri Light</vt:lpstr>
      <vt:lpstr>Cambria Math</vt:lpstr>
      <vt:lpstr>Century Gothic</vt:lpstr>
      <vt:lpstr>Comic Sans MS</vt:lpstr>
      <vt:lpstr>Franklin Gothic Book</vt:lpstr>
      <vt:lpstr>Perpetua</vt:lpstr>
      <vt:lpstr>Times New Roman</vt:lpstr>
      <vt:lpstr>Wingdings 2</vt:lpstr>
      <vt:lpstr>Equity</vt:lpstr>
      <vt:lpstr>1_Equity</vt:lpstr>
      <vt:lpstr>2_Equity</vt:lpstr>
      <vt:lpstr>3_Equity</vt:lpstr>
      <vt:lpstr>Nets</vt:lpstr>
      <vt:lpstr> </vt:lpstr>
      <vt:lpstr>Primary School Curriculum</vt:lpstr>
      <vt:lpstr>Prior Knowledge: Juice Box</vt:lpstr>
      <vt:lpstr>PowerPoint Presentation</vt:lpstr>
      <vt:lpstr>PowerPoint Presentation</vt:lpstr>
      <vt:lpstr>Which of the following are prisms?</vt:lpstr>
      <vt:lpstr>Which of the following are prisms?</vt:lpstr>
      <vt:lpstr>Primary School: Labelling 3D shapes</vt:lpstr>
      <vt:lpstr>Summary so far</vt:lpstr>
      <vt:lpstr>2. Introducing Nets</vt:lpstr>
      <vt:lpstr> 1. New to Syllabus</vt:lpstr>
      <vt:lpstr>PowerPoint Presentation</vt:lpstr>
      <vt:lpstr>Student’s CD</vt:lpstr>
      <vt:lpstr> Introducing Formulae</vt:lpstr>
      <vt:lpstr>Exam questions requiring an understanding of nets</vt:lpstr>
      <vt:lpstr>Junior Certificate Ordinary Level 2012 PM</vt:lpstr>
      <vt:lpstr>Task: Match nets and their 3D Shape</vt:lpstr>
      <vt:lpstr>Spatial Reasoning ??</vt:lpstr>
      <vt:lpstr>3. Cuboids</vt:lpstr>
      <vt:lpstr>Rectangular prisms (cuboids)</vt:lpstr>
      <vt:lpstr>Strategy Used</vt:lpstr>
      <vt:lpstr>PowerPoint Presentation</vt:lpstr>
      <vt:lpstr>PowerPoint Presentation</vt:lpstr>
      <vt:lpstr>PowerPoint Presentation</vt:lpstr>
      <vt:lpstr>Drawing nets</vt:lpstr>
      <vt:lpstr>PowerPoint Presentation</vt:lpstr>
      <vt:lpstr>Connections in Mathematics </vt:lpstr>
      <vt:lpstr>Estimating Dimensions</vt:lpstr>
      <vt:lpstr>Estimating Dimensions</vt:lpstr>
      <vt:lpstr>Estimating Dimensions</vt:lpstr>
      <vt:lpstr>Estimate the dimension of the Coco Pops box</vt:lpstr>
      <vt:lpstr>Estimating Dimensions</vt:lpstr>
      <vt:lpstr>Summary</vt:lpstr>
      <vt:lpstr>4. Cubes</vt:lpstr>
      <vt:lpstr>Can you draw the net of a Cube?</vt:lpstr>
      <vt:lpstr>PowerPoint Presentation</vt:lpstr>
      <vt:lpstr>Solids to Nets</vt:lpstr>
      <vt:lpstr>How many nets are there for a cube?</vt:lpstr>
      <vt:lpstr>Net mapping</vt:lpstr>
      <vt:lpstr>Worksheet</vt:lpstr>
      <vt:lpstr>Which of the following are nets of a cube?</vt:lpstr>
      <vt:lpstr>Which of the following are nets of a cube?</vt:lpstr>
      <vt:lpstr>Which of the following are nets of a cube?</vt:lpstr>
      <vt:lpstr>Connections in Mathematics </vt:lpstr>
      <vt:lpstr>Surface Area of a cube using nets</vt:lpstr>
      <vt:lpstr>Surface Area of a cube using nets</vt:lpstr>
      <vt:lpstr>Surface Area of a cube using nets</vt:lpstr>
      <vt:lpstr>Volume of Prisms</vt:lpstr>
      <vt:lpstr>Transformations and Nets</vt:lpstr>
      <vt:lpstr>What are some of the properties required to form a cube?</vt:lpstr>
      <vt:lpstr>Eulers Formula</vt:lpstr>
      <vt:lpstr>Summary</vt:lpstr>
      <vt:lpstr>5. Cone Task</vt:lpstr>
      <vt:lpstr>Extension tasks</vt:lpstr>
      <vt:lpstr>Cone</vt:lpstr>
      <vt:lpstr>Cone</vt:lpstr>
      <vt:lpstr>Cone</vt:lpstr>
      <vt:lpstr>Summary </vt:lpstr>
      <vt:lpstr>Session 6 3D Geometry Shapes</vt:lpstr>
      <vt:lpstr>PowerPoint Presentation</vt:lpstr>
      <vt:lpstr>3D Geometry Shapes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2013-12-06T11:15:22Z</dcterms:created>
  <dcterms:modified xsi:type="dcterms:W3CDTF">2015-09-28T14:41:11Z</dcterms:modified>
</cp:coreProperties>
</file>