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78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8110-256E-4218-A9D6-A935B3D50DA4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3C67A-08D9-4B6D-A270-83F51F0AD69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38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301DE-DF06-4CD2-8D49-550F9924183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C67A-08D9-4B6D-A270-83F51F0AD69F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DB5701B4-0F20-406F-93CF-4595522CA0BE}" type="datetimeFigureOut">
              <a:rPr lang="en-US" smtClean="0"/>
              <a:pPr/>
              <a:t>4/11/2012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71CD8D0-F6B3-46DF-ACF2-B3149E1B855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Investigating Factors </a:t>
            </a: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numbers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79512" y="-64231"/>
            <a:ext cx="8640960" cy="982462"/>
          </a:xfrm>
          <a:prstGeom prst="bevel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IE" sz="2800" u="sng" dirty="0" smtClean="0">
                <a:solidFill>
                  <a:srgbClr val="C00000"/>
                </a:solidFill>
                <a:latin typeface="Comic Sans MS" pitchFamily="66" charset="0"/>
              </a:rPr>
              <a:t>nvestigate the factors of the following numbers</a:t>
            </a:r>
            <a:endParaRPr lang="en-IE" sz="28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725146" y="7181165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 smtClean="0">
                <a:latin typeface="Comic Sans MS" pitchFamily="66" charset="0"/>
              </a:rPr>
              <a:t>( no more / no less) They have 1 and themselves</a:t>
            </a:r>
            <a:endParaRPr lang="en-IE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78058"/>
              </p:ext>
            </p:extLst>
          </p:nvPr>
        </p:nvGraphicFramePr>
        <p:xfrm>
          <a:off x="500034" y="692696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/>
                <a:gridCol w="1643074"/>
                <a:gridCol w="887871"/>
                <a:gridCol w="1153213"/>
                <a:gridCol w="816436"/>
                <a:gridCol w="1643074"/>
                <a:gridCol w="1000129"/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Prime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76686"/>
              </p:ext>
            </p:extLst>
          </p:nvPr>
        </p:nvGraphicFramePr>
        <p:xfrm>
          <a:off x="500034" y="214290"/>
          <a:ext cx="8072491" cy="5857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8694"/>
                <a:gridCol w="1643074"/>
                <a:gridCol w="887871"/>
                <a:gridCol w="1153213"/>
                <a:gridCol w="816436"/>
                <a:gridCol w="1643074"/>
                <a:gridCol w="1000129"/>
              </a:tblGrid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No.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Factors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11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12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13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14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15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16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17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18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19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32538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20</a:t>
                      </a:r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14480" y="785794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80" y="1357298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480" y="1916660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3009" y="2416726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3117" y="2955429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4647" y="3500438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0160" y="4000504"/>
            <a:ext cx="562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0238" y="4559866"/>
            <a:ext cx="111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1, 2, 4, 8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5996" y="511849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1, 3, 9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7448" y="5631436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1, 2, 5, 10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5383" y="831474"/>
            <a:ext cx="63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1, 11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4927" y="1357298"/>
            <a:ext cx="1832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1, 2, 3, 4, 6, 12 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09656" y="2357430"/>
            <a:ext cx="1146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1, 2,7, 14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5383" y="1903044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1, 13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02613" y="298823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1, 3, 5, 15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29322" y="348829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1, 2, 4,8,16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17650" y="405980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57884" y="4559866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1, 2, 3, 6, 9, 18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03564" y="5131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1, 19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58140" y="5604941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1, 2, 4, 5, 10, 20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14678" y="85723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4678" y="137091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4678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3904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16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95342" y="5131370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116" y="564357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15272" y="135729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15272" y="242886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15272" y="30003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15272" y="350043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15272" y="457200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86710" y="5585019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No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14678" y="19288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5963" y="298823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14678" y="400050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48073" y="511775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715272" y="40461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15272" y="187024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17389" y="84509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Yes</a:t>
            </a:r>
            <a:endParaRPr lang="en-IE" dirty="0">
              <a:latin typeface="Comic Sans MS" pitchFamily="66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83568" y="885128"/>
            <a:ext cx="7916812" cy="4615574"/>
            <a:chOff x="633945" y="857232"/>
            <a:chExt cx="7916812" cy="4615574"/>
          </a:xfrm>
        </p:grpSpPr>
        <p:sp>
          <p:nvSpPr>
            <p:cNvPr id="44" name="Rounded Rectangle 43"/>
            <p:cNvSpPr/>
            <p:nvPr/>
          </p:nvSpPr>
          <p:spPr>
            <a:xfrm>
              <a:off x="633945" y="1375228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42910" y="189322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78488" y="2955829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42910" y="4000504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214942" y="857232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86380" y="190090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286380" y="4022275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336047" y="5115616"/>
              <a:ext cx="3214710" cy="357190"/>
            </a:xfrm>
            <a:prstGeom prst="roundRect">
              <a:avLst/>
            </a:prstGeom>
            <a:solidFill>
              <a:srgbClr val="00B0F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658304" y="286205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24909" y="32336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b="1" dirty="0">
                <a:solidFill>
                  <a:prstClr val="white"/>
                </a:solidFill>
              </a:rPr>
              <a:t>Prime</a:t>
            </a:r>
            <a:endParaRPr lang="en-IE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32212" y="1491076"/>
            <a:ext cx="5448762" cy="29084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pPr algn="ctr"/>
            <a:endParaRPr lang="en-IE" sz="1100" dirty="0" smtClean="0">
              <a:latin typeface="Comic Sans MS" pitchFamily="66" charset="0"/>
            </a:endParaRPr>
          </a:p>
          <a:p>
            <a:pPr algn="ctr"/>
            <a:r>
              <a:rPr lang="en-IE" sz="3200" dirty="0" smtClean="0">
                <a:latin typeface="Comic Sans MS" pitchFamily="66" charset="0"/>
              </a:rPr>
              <a:t>( no more / no less) </a:t>
            </a:r>
          </a:p>
          <a:p>
            <a:pPr algn="ctr"/>
            <a:endParaRPr lang="en-IE" sz="1100" dirty="0" smtClean="0">
              <a:latin typeface="Comic Sans MS" pitchFamily="66" charset="0"/>
            </a:endParaRPr>
          </a:p>
          <a:p>
            <a:pPr algn="ctr"/>
            <a:r>
              <a:rPr lang="en-IE" sz="3200" dirty="0" smtClean="0">
                <a:latin typeface="Comic Sans MS" pitchFamily="66" charset="0"/>
              </a:rPr>
              <a:t>They have 1 and themselves</a:t>
            </a:r>
            <a:endParaRPr lang="en-IE" sz="3200" dirty="0"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219" y="6012910"/>
            <a:ext cx="807249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numbers  are numbers that have exactly two different factors </a:t>
            </a:r>
          </a:p>
          <a:p>
            <a:r>
              <a:rPr lang="en-IE" dirty="0" smtClean="0">
                <a:latin typeface="Comic Sans MS" pitchFamily="66" charset="0"/>
              </a:rPr>
              <a:t>( no more / no less) They have 1 and themselves</a:t>
            </a:r>
            <a:endParaRPr lang="en-I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5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85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9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9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5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24" grpId="0"/>
      <p:bldP spid="53" grpId="0"/>
      <p:bldP spid="54" grpId="0" animBg="1"/>
      <p:bldP spid="54" grpId="1" animBg="1"/>
      <p:bldP spid="54" grpId="2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5456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The first fifteen Prime numbers are </a:t>
            </a:r>
          </a:p>
          <a:p>
            <a:r>
              <a:rPr lang="en-IE" dirty="0" smtClean="0">
                <a:latin typeface="Comic Sans MS" pitchFamily="66" charset="0"/>
              </a:rPr>
              <a:t>2, 3, 5, 7, 11, 13, 17, 19, 23, 29, 31, 37, 41, 43, 47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142984"/>
            <a:ext cx="3020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u="sng" dirty="0" smtClean="0">
                <a:latin typeface="Comic Sans MS" pitchFamily="66" charset="0"/>
              </a:rPr>
              <a:t>Prime factors of a number</a:t>
            </a:r>
            <a:endParaRPr lang="en-IE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5955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Find the factors of a number and say which are prime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916660"/>
            <a:ext cx="5093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e.g1 Find the prime factors of(</a:t>
            </a:r>
            <a:r>
              <a:rPr lang="en-IE" dirty="0" err="1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) 10 and (ii) 16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 x 10 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71472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2</a:t>
            </a:r>
            <a:r>
              <a:rPr lang="en-IE" dirty="0" smtClean="0">
                <a:latin typeface="Comic Sans MS" pitchFamily="66" charset="0"/>
              </a:rPr>
              <a:t> x 5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285852" y="2357430"/>
            <a:ext cx="2284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Prime factors of 10</a:t>
            </a:r>
          </a:p>
          <a:p>
            <a:r>
              <a:rPr lang="en-IE" dirty="0" smtClean="0">
                <a:latin typeface="Comic Sans MS" pitchFamily="66" charset="0"/>
              </a:rPr>
              <a:t> are  2 and  5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4643438" y="235743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 smtClean="0">
                <a:latin typeface="Comic Sans MS" pitchFamily="66" charset="0"/>
              </a:rPr>
              <a:t>16</a:t>
            </a:r>
            <a:endParaRPr lang="en-IE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834" y="271462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 x 16 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4533834" y="298823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x 8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5357818" y="235743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`Prime factor of 16 is 2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14348" y="2285992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u="sng" dirty="0" smtClean="0">
                <a:latin typeface="Comic Sans MS" pitchFamily="66" charset="0"/>
              </a:rPr>
              <a:t>10 </a:t>
            </a:r>
            <a:endParaRPr lang="en-IE" u="sng" dirty="0"/>
          </a:p>
        </p:txBody>
      </p:sp>
      <p:sp>
        <p:nvSpPr>
          <p:cNvPr id="14" name="Rectangle 13"/>
          <p:cNvSpPr/>
          <p:nvPr/>
        </p:nvSpPr>
        <p:spPr>
          <a:xfrm>
            <a:off x="4572000" y="334542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omic Sans MS" pitchFamily="66" charset="0"/>
              </a:rPr>
              <a:t>4</a:t>
            </a:r>
            <a:r>
              <a:rPr lang="en-IE" dirty="0" smtClean="0">
                <a:latin typeface="Comic Sans MS" pitchFamily="66" charset="0"/>
              </a:rPr>
              <a:t> x </a:t>
            </a:r>
            <a:r>
              <a:rPr lang="en-IE" dirty="0">
                <a:latin typeface="Comic Sans MS" pitchFamily="66" charset="0"/>
              </a:rPr>
              <a:t>4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flipH="1">
            <a:off x="857224" y="300037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34" name="Rounded Rectangle 33"/>
          <p:cNvSpPr/>
          <p:nvPr/>
        </p:nvSpPr>
        <p:spPr>
          <a:xfrm>
            <a:off x="571472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35" name="Group 34"/>
          <p:cNvGrpSpPr/>
          <p:nvPr/>
        </p:nvGrpSpPr>
        <p:grpSpPr>
          <a:xfrm>
            <a:off x="923275" y="3000372"/>
            <a:ext cx="362577" cy="369332"/>
            <a:chOff x="1888261" y="3072604"/>
            <a:chExt cx="362577" cy="369332"/>
          </a:xfrm>
        </p:grpSpPr>
        <p:cxnSp>
          <p:nvCxnSpPr>
            <p:cNvPr id="36" name="Straight Connector 3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 flipH="1">
            <a:off x="839294" y="375611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2" name="Rectangle 1"/>
          <p:cNvSpPr/>
          <p:nvPr/>
        </p:nvSpPr>
        <p:spPr>
          <a:xfrm>
            <a:off x="142814" y="188640"/>
            <a:ext cx="7021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400" u="sng" dirty="0" smtClean="0">
                <a:solidFill>
                  <a:srgbClr val="FF0000"/>
                </a:solidFill>
                <a:latin typeface="Comic Sans MS" pitchFamily="66" charset="0"/>
              </a:rPr>
              <a:t>Writing a number as a product of Prime factors</a:t>
            </a:r>
            <a:endParaRPr lang="en-IE" sz="24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02214"/>
            <a:ext cx="899637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Divide the number by one of its prime factors </a:t>
            </a:r>
            <a:r>
              <a:rPr lang="en-IE" dirty="0" smtClean="0">
                <a:solidFill>
                  <a:srgbClr val="00B050"/>
                </a:solidFill>
                <a:latin typeface="Comic Sans MS" pitchFamily="66" charset="0"/>
              </a:rPr>
              <a:t>(generally start with the smallest)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Write the answer below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Divide this again by the next prime factor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Keep going until your final answer is 1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Comic Sans MS" pitchFamily="66" charset="0"/>
              </a:rPr>
              <a:t>All the factors used multiply together to give the original number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2202412"/>
            <a:ext cx="66752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e.g2 Write the following as a product of their prime factors</a:t>
            </a:r>
          </a:p>
          <a:p>
            <a:r>
              <a:rPr lang="en-IE" dirty="0" smtClean="0">
                <a:latin typeface="Comic Sans MS" pitchFamily="66" charset="0"/>
              </a:rPr>
              <a:t>(</a:t>
            </a:r>
            <a:r>
              <a:rPr lang="en-IE" dirty="0" err="1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) 10 			 (ii) 16			(iii) 65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0437" y="301830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500034" y="4214818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10 = 2 x 5</a:t>
            </a:r>
            <a:endParaRPr lang="en-IE" dirty="0"/>
          </a:p>
        </p:txBody>
      </p:sp>
      <p:sp>
        <p:nvSpPr>
          <p:cNvPr id="23" name="Rectangle 22"/>
          <p:cNvSpPr/>
          <p:nvPr/>
        </p:nvSpPr>
        <p:spPr>
          <a:xfrm flipH="1">
            <a:off x="848259" y="339892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5</a:t>
            </a:r>
            <a:endParaRPr lang="en-IE" dirty="0"/>
          </a:p>
        </p:txBody>
      </p:sp>
      <p:sp>
        <p:nvSpPr>
          <p:cNvPr id="24" name="Rectangle 23"/>
          <p:cNvSpPr/>
          <p:nvPr/>
        </p:nvSpPr>
        <p:spPr>
          <a:xfrm>
            <a:off x="571472" y="341685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</a:t>
            </a:r>
            <a:r>
              <a:rPr lang="en-IE" dirty="0" smtClean="0">
                <a:latin typeface="Comic Sans MS" pitchFamily="66" charset="0"/>
              </a:rPr>
              <a:t>  </a:t>
            </a:r>
            <a:endParaRPr lang="en-IE" dirty="0"/>
          </a:p>
        </p:txBody>
      </p:sp>
      <p:grpSp>
        <p:nvGrpSpPr>
          <p:cNvPr id="25" name="Group 24"/>
          <p:cNvGrpSpPr/>
          <p:nvPr/>
        </p:nvGrpSpPr>
        <p:grpSpPr>
          <a:xfrm>
            <a:off x="919697" y="3398928"/>
            <a:ext cx="362577" cy="369332"/>
            <a:chOff x="1888261" y="3072604"/>
            <a:chExt cx="362577" cy="369332"/>
          </a:xfrm>
        </p:grpSpPr>
        <p:cxnSp>
          <p:nvCxnSpPr>
            <p:cNvPr id="26" name="Straight Connector 25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 flipH="1">
            <a:off x="3428992" y="2946864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16</a:t>
            </a:r>
            <a:endParaRPr lang="en-IE" dirty="0"/>
          </a:p>
        </p:txBody>
      </p:sp>
      <p:sp>
        <p:nvSpPr>
          <p:cNvPr id="39" name="Rounded Rectangle 38"/>
          <p:cNvSpPr/>
          <p:nvPr/>
        </p:nvSpPr>
        <p:spPr>
          <a:xfrm>
            <a:off x="3143240" y="2875426"/>
            <a:ext cx="357190" cy="1768020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0" name="Group 39"/>
          <p:cNvGrpSpPr/>
          <p:nvPr/>
        </p:nvGrpSpPr>
        <p:grpSpPr>
          <a:xfrm>
            <a:off x="3495043" y="2946864"/>
            <a:ext cx="362577" cy="369332"/>
            <a:chOff x="1888261" y="3072604"/>
            <a:chExt cx="362577" cy="369332"/>
          </a:xfrm>
        </p:grpSpPr>
        <p:cxnSp>
          <p:nvCxnSpPr>
            <p:cNvPr id="41" name="Straight Connector 40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152205" y="296479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45" name="Rectangle 44"/>
          <p:cNvSpPr/>
          <p:nvPr/>
        </p:nvSpPr>
        <p:spPr>
          <a:xfrm flipH="1">
            <a:off x="3420027" y="334542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8</a:t>
            </a:r>
            <a:endParaRPr lang="en-IE" dirty="0"/>
          </a:p>
        </p:txBody>
      </p:sp>
      <p:sp>
        <p:nvSpPr>
          <p:cNvPr id="46" name="Rectangle 45"/>
          <p:cNvSpPr/>
          <p:nvPr/>
        </p:nvSpPr>
        <p:spPr>
          <a:xfrm>
            <a:off x="3143240" y="3363350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47" name="Group 46"/>
          <p:cNvGrpSpPr/>
          <p:nvPr/>
        </p:nvGrpSpPr>
        <p:grpSpPr>
          <a:xfrm>
            <a:off x="3491465" y="3345420"/>
            <a:ext cx="362577" cy="369332"/>
            <a:chOff x="1888261" y="3072604"/>
            <a:chExt cx="362577" cy="369332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 flipH="1">
            <a:off x="3428992" y="3670209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4</a:t>
            </a:r>
            <a:endParaRPr lang="en-IE" dirty="0"/>
          </a:p>
        </p:txBody>
      </p:sp>
      <p:grpSp>
        <p:nvGrpSpPr>
          <p:cNvPr id="52" name="Group 51"/>
          <p:cNvGrpSpPr/>
          <p:nvPr/>
        </p:nvGrpSpPr>
        <p:grpSpPr>
          <a:xfrm>
            <a:off x="3495043" y="3670209"/>
            <a:ext cx="362577" cy="369332"/>
            <a:chOff x="1888261" y="3072604"/>
            <a:chExt cx="362577" cy="369332"/>
          </a:xfrm>
        </p:grpSpPr>
        <p:cxnSp>
          <p:nvCxnSpPr>
            <p:cNvPr id="53" name="Straight Connector 52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 flipH="1">
            <a:off x="3411062" y="442595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56" name="Rectangle 55"/>
          <p:cNvSpPr/>
          <p:nvPr/>
        </p:nvSpPr>
        <p:spPr>
          <a:xfrm>
            <a:off x="3152205" y="3688139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sp>
        <p:nvSpPr>
          <p:cNvPr id="57" name="Rectangle 56"/>
          <p:cNvSpPr/>
          <p:nvPr/>
        </p:nvSpPr>
        <p:spPr>
          <a:xfrm flipH="1">
            <a:off x="3420027" y="4068765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2</a:t>
            </a:r>
            <a:endParaRPr lang="en-IE" dirty="0"/>
          </a:p>
        </p:txBody>
      </p:sp>
      <p:sp>
        <p:nvSpPr>
          <p:cNvPr id="58" name="Rectangle 57"/>
          <p:cNvSpPr/>
          <p:nvPr/>
        </p:nvSpPr>
        <p:spPr>
          <a:xfrm>
            <a:off x="3143240" y="4086695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2  </a:t>
            </a:r>
            <a:endParaRPr lang="en-IE" dirty="0"/>
          </a:p>
        </p:txBody>
      </p:sp>
      <p:grpSp>
        <p:nvGrpSpPr>
          <p:cNvPr id="59" name="Group 58"/>
          <p:cNvGrpSpPr/>
          <p:nvPr/>
        </p:nvGrpSpPr>
        <p:grpSpPr>
          <a:xfrm>
            <a:off x="3491465" y="4068765"/>
            <a:ext cx="362577" cy="369332"/>
            <a:chOff x="1888261" y="3072604"/>
            <a:chExt cx="362577" cy="369332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3214678" y="4857760"/>
            <a:ext cx="2071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16 = 2 x 2 x 2 x 2</a:t>
            </a:r>
            <a:endParaRPr lang="en-IE" dirty="0"/>
          </a:p>
        </p:txBody>
      </p:sp>
      <p:sp>
        <p:nvSpPr>
          <p:cNvPr id="63" name="Rectangle 62"/>
          <p:cNvSpPr/>
          <p:nvPr/>
        </p:nvSpPr>
        <p:spPr>
          <a:xfrm flipH="1">
            <a:off x="6348984" y="2928934"/>
            <a:ext cx="723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65</a:t>
            </a:r>
            <a:endParaRPr lang="en-IE" dirty="0">
              <a:latin typeface="Comic Sans MS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415036" y="2928934"/>
            <a:ext cx="362577" cy="369332"/>
            <a:chOff x="1888261" y="3072604"/>
            <a:chExt cx="362577" cy="369332"/>
          </a:xfrm>
        </p:grpSpPr>
        <p:cxnSp>
          <p:nvCxnSpPr>
            <p:cNvPr id="65" name="Straight Connector 64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6072198" y="294686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Comic Sans MS" pitchFamily="66" charset="0"/>
              </a:rPr>
              <a:t>5</a:t>
            </a:r>
            <a:r>
              <a:rPr lang="en-IE" dirty="0" smtClean="0">
                <a:latin typeface="Comic Sans MS" pitchFamily="66" charset="0"/>
              </a:rPr>
              <a:t>  </a:t>
            </a:r>
            <a:endParaRPr lang="en-IE" dirty="0"/>
          </a:p>
        </p:txBody>
      </p:sp>
      <p:sp>
        <p:nvSpPr>
          <p:cNvPr id="68" name="Rectangle 67"/>
          <p:cNvSpPr/>
          <p:nvPr/>
        </p:nvSpPr>
        <p:spPr>
          <a:xfrm flipH="1">
            <a:off x="6348985" y="3327490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13</a:t>
            </a:r>
            <a:endParaRPr lang="en-IE" dirty="0"/>
          </a:p>
        </p:txBody>
      </p:sp>
      <p:grpSp>
        <p:nvGrpSpPr>
          <p:cNvPr id="69" name="Group 68"/>
          <p:cNvGrpSpPr/>
          <p:nvPr/>
        </p:nvGrpSpPr>
        <p:grpSpPr>
          <a:xfrm>
            <a:off x="6415036" y="3327490"/>
            <a:ext cx="362577" cy="369332"/>
            <a:chOff x="1888261" y="3072604"/>
            <a:chExt cx="362577" cy="369332"/>
          </a:xfrm>
        </p:grpSpPr>
        <p:cxnSp>
          <p:nvCxnSpPr>
            <p:cNvPr id="70" name="Straight Connector 69"/>
            <p:cNvCxnSpPr/>
            <p:nvPr/>
          </p:nvCxnSpPr>
          <p:spPr>
            <a:xfrm rot="16200000" flipH="1">
              <a:off x="1704389" y="3256476"/>
              <a:ext cx="36933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1893646" y="3432629"/>
              <a:ext cx="35719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6000760" y="3345420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13  </a:t>
            </a:r>
            <a:endParaRPr lang="en-IE" dirty="0"/>
          </a:p>
        </p:txBody>
      </p:sp>
      <p:sp>
        <p:nvSpPr>
          <p:cNvPr id="73" name="Rectangle 72"/>
          <p:cNvSpPr/>
          <p:nvPr/>
        </p:nvSpPr>
        <p:spPr>
          <a:xfrm flipH="1">
            <a:off x="6357950" y="371475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 1</a:t>
            </a:r>
            <a:endParaRPr lang="en-IE" dirty="0"/>
          </a:p>
        </p:txBody>
      </p:sp>
      <p:sp>
        <p:nvSpPr>
          <p:cNvPr id="74" name="Rectangle 73"/>
          <p:cNvSpPr/>
          <p:nvPr/>
        </p:nvSpPr>
        <p:spPr>
          <a:xfrm>
            <a:off x="6000760" y="4214818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65= 5 x 13</a:t>
            </a:r>
            <a:endParaRPr lang="en-IE" dirty="0"/>
          </a:p>
        </p:txBody>
      </p:sp>
      <p:sp>
        <p:nvSpPr>
          <p:cNvPr id="75" name="Rounded Rectangle 74"/>
          <p:cNvSpPr/>
          <p:nvPr/>
        </p:nvSpPr>
        <p:spPr>
          <a:xfrm>
            <a:off x="6072198" y="2928934"/>
            <a:ext cx="357190" cy="857256"/>
          </a:xfrm>
          <a:prstGeom prst="round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 animBg="1"/>
      <p:bldP spid="28" grpId="0"/>
      <p:bldP spid="2" grpId="0"/>
      <p:bldP spid="3" grpId="0"/>
      <p:bldP spid="4" grpId="0"/>
      <p:bldP spid="5" grpId="0"/>
      <p:bldP spid="14" grpId="0"/>
      <p:bldP spid="23" grpId="0"/>
      <p:bldP spid="24" grpId="0"/>
      <p:bldP spid="38" grpId="0"/>
      <p:bldP spid="39" grpId="0" animBg="1"/>
      <p:bldP spid="44" grpId="0"/>
      <p:bldP spid="45" grpId="0"/>
      <p:bldP spid="46" grpId="0"/>
      <p:bldP spid="50" grpId="0"/>
      <p:bldP spid="55" grpId="0"/>
      <p:bldP spid="56" grpId="0"/>
      <p:bldP spid="57" grpId="0"/>
      <p:bldP spid="58" grpId="0"/>
      <p:bldP spid="62" grpId="0"/>
      <p:bldP spid="63" grpId="0"/>
      <p:bldP spid="67" grpId="0"/>
      <p:bldP spid="68" grpId="0"/>
      <p:bldP spid="72" grpId="0"/>
      <p:bldP spid="73" grpId="0"/>
      <p:bldP spid="74" grpId="0"/>
      <p:bldP spid="7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988</TotalTime>
  <Words>476</Words>
  <Application>Microsoft Office PowerPoint</Application>
  <PresentationFormat>On-screen Show (4:3)</PresentationFormat>
  <Paragraphs>152</Paragraphs>
  <Slides>5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Investigating Factors of numbers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pmdt</cp:lastModifiedBy>
  <cp:revision>11</cp:revision>
  <dcterms:created xsi:type="dcterms:W3CDTF">2009-08-26T21:04:54Z</dcterms:created>
  <dcterms:modified xsi:type="dcterms:W3CDTF">2012-04-11T21:49:06Z</dcterms:modified>
</cp:coreProperties>
</file>