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6" r:id="rId2"/>
    <p:sldId id="277" r:id="rId3"/>
    <p:sldId id="278" r:id="rId4"/>
    <p:sldId id="256" r:id="rId5"/>
    <p:sldId id="280" r:id="rId6"/>
    <p:sldId id="298" r:id="rId7"/>
    <p:sldId id="279" r:id="rId8"/>
    <p:sldId id="282" r:id="rId9"/>
    <p:sldId id="283" r:id="rId10"/>
    <p:sldId id="284" r:id="rId11"/>
    <p:sldId id="285" r:id="rId12"/>
    <p:sldId id="281" r:id="rId13"/>
    <p:sldId id="286" r:id="rId14"/>
    <p:sldId id="289" r:id="rId15"/>
    <p:sldId id="287" r:id="rId16"/>
    <p:sldId id="288" r:id="rId17"/>
    <p:sldId id="290" r:id="rId18"/>
    <p:sldId id="291" r:id="rId19"/>
    <p:sldId id="294" r:id="rId20"/>
    <p:sldId id="295" r:id="rId21"/>
    <p:sldId id="296" r:id="rId22"/>
    <p:sldId id="297" r:id="rId23"/>
    <p:sldId id="292" r:id="rId24"/>
    <p:sldId id="293" r:id="rId25"/>
    <p:sldId id="269" r:id="rId26"/>
    <p:sldId id="270" r:id="rId27"/>
    <p:sldId id="271" r:id="rId28"/>
    <p:sldId id="272" r:id="rId29"/>
    <p:sldId id="273" r:id="rId30"/>
    <p:sldId id="274" r:id="rId31"/>
    <p:sldId id="264" r:id="rId32"/>
    <p:sldId id="265" r:id="rId33"/>
    <p:sldId id="266" r:id="rId34"/>
    <p:sldId id="267" r:id="rId35"/>
    <p:sldId id="26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2BAAE-1932-42AB-A9F5-0E334AFEE60C}" type="datetimeFigureOut">
              <a:rPr lang="en-IE" smtClean="0"/>
              <a:pPr/>
              <a:t>08/02/2012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AE5BA-54F1-4B64-AC19-456531CB87FE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51371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</a:t>
            </a:fld>
            <a:endParaRPr lang="en-I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16</a:t>
            </a:fld>
            <a:endParaRPr lang="en-I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18</a:t>
            </a:fld>
            <a:endParaRPr lang="en-I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19</a:t>
            </a:fld>
            <a:endParaRPr lang="en-IE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20</a:t>
            </a:fld>
            <a:endParaRPr lang="en-IE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21</a:t>
            </a:fld>
            <a:endParaRPr lang="en-IE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22</a:t>
            </a:fld>
            <a:endParaRPr lang="en-IE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25</a:t>
            </a:fld>
            <a:endParaRPr lang="en-I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26</a:t>
            </a:fld>
            <a:endParaRPr lang="en-I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27</a:t>
            </a:fld>
            <a:endParaRPr lang="en-I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28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4</a:t>
            </a:fld>
            <a:endParaRPr lang="en-I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29</a:t>
            </a:fld>
            <a:endParaRPr lang="en-IE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30</a:t>
            </a:fld>
            <a:endParaRPr lang="en-IE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32</a:t>
            </a:fld>
            <a:endParaRPr lang="en-IE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33</a:t>
            </a:fld>
            <a:endParaRPr lang="en-IE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115939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35</a:t>
            </a:fld>
            <a:endParaRPr lang="en-I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5</a:t>
            </a:fld>
            <a:endParaRPr lang="en-I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6</a:t>
            </a:fld>
            <a:endParaRPr lang="en-I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8</a:t>
            </a:fld>
            <a:endParaRPr lang="en-I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9</a:t>
            </a:fld>
            <a:endParaRPr lang="en-I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10</a:t>
            </a:fld>
            <a:endParaRPr lang="en-I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12</a:t>
            </a:fld>
            <a:endParaRPr lang="en-I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13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5.png"/><Relationship Id="rId7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image" Target="../media/image4.png"/><Relationship Id="rId10" Type="http://schemas.openxmlformats.org/officeDocument/2006/relationships/slide" Target="slide14.xml"/><Relationship Id="rId4" Type="http://schemas.openxmlformats.org/officeDocument/2006/relationships/image" Target="../media/image2.png"/><Relationship Id="rId9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1.png"/><Relationship Id="rId7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15.xml"/><Relationship Id="rId4" Type="http://schemas.openxmlformats.org/officeDocument/2006/relationships/image" Target="../media/image4.png"/><Relationship Id="rId9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5.png"/><Relationship Id="rId7" Type="http://schemas.openxmlformats.org/officeDocument/2006/relationships/slide" Target="slide5.xml"/><Relationship Id="rId12" Type="http://schemas.openxmlformats.org/officeDocument/2006/relationships/slide" Target="slide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slide" Target="slide14.xml"/><Relationship Id="rId5" Type="http://schemas.openxmlformats.org/officeDocument/2006/relationships/image" Target="../media/image4.png"/><Relationship Id="rId10" Type="http://schemas.openxmlformats.org/officeDocument/2006/relationships/slide" Target="slide13.xml"/><Relationship Id="rId4" Type="http://schemas.openxmlformats.org/officeDocument/2006/relationships/image" Target="../media/image2.png"/><Relationship Id="rId9" Type="http://schemas.openxmlformats.org/officeDocument/2006/relationships/slide" Target="slide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image" Target="../media/image10.png"/><Relationship Id="rId10" Type="http://schemas.openxmlformats.org/officeDocument/2006/relationships/slide" Target="slide14.xml"/><Relationship Id="rId4" Type="http://schemas.openxmlformats.org/officeDocument/2006/relationships/image" Target="../media/image4.png"/><Relationship Id="rId9" Type="http://schemas.openxmlformats.org/officeDocument/2006/relationships/slide" Target="slide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slide" Target="slide12.xml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12" Type="http://schemas.openxmlformats.org/officeDocument/2006/relationships/slide" Target="slide6.xml"/><Relationship Id="rId2" Type="http://schemas.openxmlformats.org/officeDocument/2006/relationships/notesSlide" Target="../notesSlides/notesSlide18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slide" Target="slide5.xml"/><Relationship Id="rId5" Type="http://schemas.openxmlformats.org/officeDocument/2006/relationships/image" Target="../media/image2.png"/><Relationship Id="rId15" Type="http://schemas.openxmlformats.org/officeDocument/2006/relationships/slide" Target="slide14.xml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Relationship Id="rId14" Type="http://schemas.openxmlformats.org/officeDocument/2006/relationships/slide" Target="slide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3" Type="http://schemas.openxmlformats.org/officeDocument/2006/relationships/image" Target="../media/image5.png"/><Relationship Id="rId7" Type="http://schemas.openxmlformats.org/officeDocument/2006/relationships/image" Target="../media/image1.png"/><Relationship Id="rId12" Type="http://schemas.openxmlformats.org/officeDocument/2006/relationships/slide" Target="slide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slide" Target="slide13.xml"/><Relationship Id="rId5" Type="http://schemas.openxmlformats.org/officeDocument/2006/relationships/image" Target="../media/image2.png"/><Relationship Id="rId10" Type="http://schemas.openxmlformats.org/officeDocument/2006/relationships/slide" Target="slide12.xml"/><Relationship Id="rId4" Type="http://schemas.openxmlformats.org/officeDocument/2006/relationships/image" Target="../media/image4.png"/><Relationship Id="rId9" Type="http://schemas.openxmlformats.org/officeDocument/2006/relationships/slide" Target="slide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5.xml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12" Type="http://schemas.openxmlformats.org/officeDocument/2006/relationships/slide" Target="slide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slide" Target="slide13.xml"/><Relationship Id="rId5" Type="http://schemas.openxmlformats.org/officeDocument/2006/relationships/image" Target="../media/image3.png"/><Relationship Id="rId10" Type="http://schemas.openxmlformats.org/officeDocument/2006/relationships/slide" Target="slide12.xml"/><Relationship Id="rId4" Type="http://schemas.openxmlformats.org/officeDocument/2006/relationships/image" Target="../media/image2.png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image" Target="../media/image3.png"/><Relationship Id="rId10" Type="http://schemas.openxmlformats.org/officeDocument/2006/relationships/slide" Target="slide14.xml"/><Relationship Id="rId4" Type="http://schemas.openxmlformats.org/officeDocument/2006/relationships/image" Target="../media/image2.png"/><Relationship Id="rId9" Type="http://schemas.openxmlformats.org/officeDocument/2006/relationships/slide" Target="slide13.xml"/><Relationship Id="rId1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Learning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Understanding the </a:t>
            </a:r>
            <a:r>
              <a:rPr lang="en-IE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Mean</a:t>
            </a:r>
            <a:r>
              <a:rPr lang="en-IE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of </a:t>
            </a:r>
            <a:r>
              <a:rPr lang="en-IE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</a:t>
            </a:r>
            <a:r>
              <a:rPr lang="en-IE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Distribution </a:t>
            </a:r>
            <a:r>
              <a:rPr lang="en-IE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through Fair Share.</a:t>
            </a:r>
          </a:p>
          <a:p>
            <a:endParaRPr lang="en-IE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GB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Engaging with </a:t>
            </a:r>
            <a:r>
              <a:rPr lang="en-GB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</a:t>
            </a:r>
            <a:r>
              <a:rPr lang="en-GB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ariability</a:t>
            </a:r>
            <a:r>
              <a:rPr lang="en-GB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in a Distribution.</a:t>
            </a:r>
          </a:p>
          <a:p>
            <a:endParaRPr lang="en-GB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GB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Measuring Variability through counting the amount of moves needed to make a Distribution fair.</a:t>
            </a:r>
          </a:p>
          <a:p>
            <a:endParaRPr lang="en-GB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GB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Introducing </a:t>
            </a:r>
            <a:r>
              <a:rPr lang="en-GB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Standard Deviation </a:t>
            </a:r>
            <a:r>
              <a:rPr lang="en-GB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as a more sophisticated way of measuring Variability. </a:t>
            </a:r>
            <a:endParaRPr lang="en-IE" sz="2600" dirty="0"/>
          </a:p>
        </p:txBody>
      </p:sp>
    </p:spTree>
    <p:extLst>
      <p:ext uri="{BB962C8B-B14F-4D97-AF65-F5344CB8AC3E}">
        <p14:creationId xmlns:p14="http://schemas.microsoft.com/office/powerpoint/2010/main" xmlns="" val="15654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7846130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63130" y="365668"/>
            <a:ext cx="8809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Which one looks like the most </a:t>
            </a:r>
            <a:r>
              <a:rPr lang="en-GB" sz="28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fair</a:t>
            </a:r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distribution?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3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620800"/>
            <a:ext cx="176746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Set </a:t>
            </a:r>
            <a:r>
              <a:rPr lang="en-GB" sz="4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</a:t>
            </a:r>
            <a:endParaRPr lang="en-IE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8330" y="76200"/>
            <a:ext cx="8809470" cy="6124754"/>
            <a:chOff x="258330" y="76200"/>
            <a:chExt cx="8809470" cy="6124754"/>
          </a:xfrm>
        </p:grpSpPr>
        <p:sp>
          <p:nvSpPr>
            <p:cNvPr id="2" name="Rectangle 1"/>
            <p:cNvSpPr/>
            <p:nvPr/>
          </p:nvSpPr>
          <p:spPr>
            <a:xfrm>
              <a:off x="258330" y="76200"/>
              <a:ext cx="8809470" cy="61247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r>
                <a:rPr lang="en-GB" sz="3200" b="1" i="1" dirty="0" smtClean="0">
                  <a:solidFill>
                    <a:srgbClr val="9900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                               </a:t>
              </a:r>
              <a:endParaRPr lang="en-GB" sz="4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endParaRPr lang="en-GB" sz="32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endPara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r>
                <a:rPr lang="en-GB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With your </a:t>
              </a:r>
              <a:r>
                <a:rPr lang="en-GB" sz="3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unifix</a:t>
              </a:r>
              <a:r>
                <a:rPr lang="en-GB" sz="3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 cubes find ……</a:t>
              </a:r>
            </a:p>
            <a:p>
              <a:endPara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endParaRPr lang="en-GB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The </a:t>
              </a:r>
              <a:r>
                <a:rPr lang="en-GB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Mean/Fair </a:t>
              </a:r>
              <a:r>
                <a:rPr lang="en-GB" sz="24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S</a:t>
              </a:r>
              <a:r>
                <a:rPr lang="en-GB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hare </a:t>
              </a: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of the Distribution.</a:t>
              </a:r>
            </a:p>
            <a:p>
              <a:pPr marL="457200" indent="-457200">
                <a:buFont typeface="Arial" pitchFamily="34" charset="0"/>
                <a:buChar char="•"/>
              </a:pPr>
              <a:endPara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endPara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Find how many </a:t>
              </a:r>
              <a:r>
                <a:rPr lang="en-GB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Moves</a:t>
              </a: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 it takes to make set A fair.</a:t>
              </a:r>
            </a:p>
            <a:p>
              <a:pPr marL="457200" indent="-457200">
                <a:buFont typeface="Arial" pitchFamily="34" charset="0"/>
                <a:buChar char="•"/>
              </a:pPr>
              <a:endPara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endPara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endParaRP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Find the </a:t>
              </a:r>
              <a:r>
                <a:rPr lang="en-GB" sz="24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Median</a:t>
              </a:r>
              <a:r>
                <a:rPr lang="en-GB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 of the Distribution.</a:t>
              </a:r>
              <a:endParaRPr lang="en-IE" sz="2400" dirty="0" smtClean="0">
                <a:latin typeface="Century Gothic" pitchFamily="34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934200" y="1739708"/>
              <a:ext cx="422766" cy="1470981"/>
              <a:chOff x="3229503" y="2022916"/>
              <a:chExt cx="640312" cy="2363969"/>
            </a:xfrm>
          </p:grpSpPr>
          <p:grpSp>
            <p:nvGrpSpPr>
              <p:cNvPr id="5" name="Group 56"/>
              <p:cNvGrpSpPr/>
              <p:nvPr/>
            </p:nvGrpSpPr>
            <p:grpSpPr>
              <a:xfrm>
                <a:off x="3229507" y="2556332"/>
                <a:ext cx="640308" cy="1830550"/>
                <a:chOff x="4145834" y="4461656"/>
                <a:chExt cx="847725" cy="2079171"/>
              </a:xfrm>
            </p:grpSpPr>
            <p:pic>
              <p:nvPicPr>
                <p:cNvPr id="7" name="Picture 6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6264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8" name="Picture 7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0168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9" name="Picture 8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4461656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6" name="Picture 5" descr="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29503" y="2022916"/>
                <a:ext cx="640308" cy="805059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7369738" y="1908738"/>
              <a:ext cx="422766" cy="1470981"/>
              <a:chOff x="3229503" y="2022916"/>
              <a:chExt cx="640312" cy="2363969"/>
            </a:xfrm>
          </p:grpSpPr>
          <p:grpSp>
            <p:nvGrpSpPr>
              <p:cNvPr id="11" name="Group 56"/>
              <p:cNvGrpSpPr/>
              <p:nvPr/>
            </p:nvGrpSpPr>
            <p:grpSpPr>
              <a:xfrm>
                <a:off x="3229507" y="2556332"/>
                <a:ext cx="640308" cy="1830550"/>
                <a:chOff x="4145834" y="4461656"/>
                <a:chExt cx="847725" cy="2079171"/>
              </a:xfrm>
            </p:grpSpPr>
            <p:pic>
              <p:nvPicPr>
                <p:cNvPr id="13" name="Picture 12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6264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4" name="Picture 13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0168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5" name="Picture 14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4461656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 descr="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29503" y="2022916"/>
                <a:ext cx="640308" cy="805059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7827137" y="1739708"/>
              <a:ext cx="422766" cy="1470981"/>
              <a:chOff x="3229503" y="2022916"/>
              <a:chExt cx="640312" cy="2363969"/>
            </a:xfrm>
          </p:grpSpPr>
          <p:grpSp>
            <p:nvGrpSpPr>
              <p:cNvPr id="17" name="Group 56"/>
              <p:cNvGrpSpPr/>
              <p:nvPr/>
            </p:nvGrpSpPr>
            <p:grpSpPr>
              <a:xfrm>
                <a:off x="3229507" y="2556332"/>
                <a:ext cx="640308" cy="1830550"/>
                <a:chOff x="4145834" y="4461656"/>
                <a:chExt cx="847725" cy="2079171"/>
              </a:xfrm>
            </p:grpSpPr>
            <p:pic>
              <p:nvPicPr>
                <p:cNvPr id="19" name="Picture 18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6264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20" name="Picture 19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5016827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21" name="Picture 20" descr="Red.png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4145834" y="4461656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18" name="Picture 17" descr="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29503" y="2022916"/>
                <a:ext cx="640308" cy="80505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xmlns="" val="26452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98634" y="805459"/>
            <a:ext cx="422766" cy="2073312"/>
            <a:chOff x="5967195" y="1054926"/>
            <a:chExt cx="640312" cy="3331958"/>
          </a:xfrm>
        </p:grpSpPr>
        <p:grpSp>
          <p:nvGrpSpPr>
            <p:cNvPr id="3" name="Group 59"/>
            <p:cNvGrpSpPr/>
            <p:nvPr/>
          </p:nvGrpSpPr>
          <p:grpSpPr>
            <a:xfrm>
              <a:off x="5967199" y="1588347"/>
              <a:ext cx="640308" cy="2798539"/>
              <a:chOff x="7701068" y="3337045"/>
              <a:chExt cx="847725" cy="3178629"/>
            </a:xfrm>
          </p:grpSpPr>
          <p:pic>
            <p:nvPicPr>
              <p:cNvPr id="5" name="Picture 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" name="Picture 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4" name="Picture 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3607827" y="1407790"/>
            <a:ext cx="422766" cy="1470981"/>
            <a:chOff x="3229503" y="2022916"/>
            <a:chExt cx="640312" cy="2363969"/>
          </a:xfrm>
        </p:grpSpPr>
        <p:grpSp>
          <p:nvGrpSpPr>
            <p:cNvPr id="11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13" name="Picture 12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4" name="Picture 13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5" name="Picture 14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12" name="Picture 11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16" name="Group 57"/>
          <p:cNvGrpSpPr/>
          <p:nvPr/>
        </p:nvGrpSpPr>
        <p:grpSpPr>
          <a:xfrm>
            <a:off x="2268367" y="1167197"/>
            <a:ext cx="422763" cy="1711574"/>
            <a:chOff x="5343060" y="3372138"/>
            <a:chExt cx="847725" cy="3124199"/>
          </a:xfrm>
        </p:grpSpPr>
        <p:pic>
          <p:nvPicPr>
            <p:cNvPr id="24" name="Picture 2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25" name="Picture 2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26" name="Picture 2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7" name="Group 57"/>
          <p:cNvGrpSpPr/>
          <p:nvPr/>
        </p:nvGrpSpPr>
        <p:grpSpPr>
          <a:xfrm>
            <a:off x="2938097" y="1167197"/>
            <a:ext cx="422763" cy="1711574"/>
            <a:chOff x="5343060" y="3372138"/>
            <a:chExt cx="847725" cy="3124199"/>
          </a:xfrm>
        </p:grpSpPr>
        <p:pic>
          <p:nvPicPr>
            <p:cNvPr id="61" name="Picture 6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62" name="Picture 61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8" name="Group 57"/>
          <p:cNvGrpSpPr/>
          <p:nvPr/>
        </p:nvGrpSpPr>
        <p:grpSpPr>
          <a:xfrm>
            <a:off x="6286753" y="1167197"/>
            <a:ext cx="422763" cy="1711574"/>
            <a:chOff x="5343060" y="3372138"/>
            <a:chExt cx="847725" cy="3124199"/>
          </a:xfrm>
        </p:grpSpPr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6" name="Picture 7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7" name="Picture 7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9" name="Group 57"/>
          <p:cNvGrpSpPr/>
          <p:nvPr/>
        </p:nvGrpSpPr>
        <p:grpSpPr>
          <a:xfrm>
            <a:off x="4947290" y="1167197"/>
            <a:ext cx="422763" cy="1711574"/>
            <a:chOff x="5343060" y="3372138"/>
            <a:chExt cx="847725" cy="3124199"/>
          </a:xfrm>
        </p:grpSpPr>
        <p:pic>
          <p:nvPicPr>
            <p:cNvPr id="79" name="Picture 78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80" name="Picture 79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81" name="Picture 8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86" name="Picture 8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87" name="Picture 8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20" name="Group 87"/>
          <p:cNvGrpSpPr/>
          <p:nvPr/>
        </p:nvGrpSpPr>
        <p:grpSpPr>
          <a:xfrm>
            <a:off x="5617020" y="805459"/>
            <a:ext cx="422766" cy="2073312"/>
            <a:chOff x="5967195" y="1054926"/>
            <a:chExt cx="640312" cy="3331958"/>
          </a:xfrm>
        </p:grpSpPr>
        <p:grpSp>
          <p:nvGrpSpPr>
            <p:cNvPr id="21" name="Group 59"/>
            <p:cNvGrpSpPr/>
            <p:nvPr/>
          </p:nvGrpSpPr>
          <p:grpSpPr>
            <a:xfrm>
              <a:off x="5967199" y="1588349"/>
              <a:ext cx="640308" cy="2798539"/>
              <a:chOff x="7701068" y="3337045"/>
              <a:chExt cx="847725" cy="3178629"/>
            </a:xfrm>
          </p:grpSpPr>
          <p:pic>
            <p:nvPicPr>
              <p:cNvPr id="91" name="Picture 90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2" name="Picture 91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3" name="Picture 92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4" name="Picture 93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5" name="Picture 9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90" name="Picture 89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22" name="Group 57"/>
          <p:cNvGrpSpPr/>
          <p:nvPr/>
        </p:nvGrpSpPr>
        <p:grpSpPr>
          <a:xfrm>
            <a:off x="4277560" y="1167197"/>
            <a:ext cx="422763" cy="1711574"/>
            <a:chOff x="5343060" y="3372138"/>
            <a:chExt cx="847725" cy="3124199"/>
          </a:xfrm>
        </p:grpSpPr>
        <p:pic>
          <p:nvPicPr>
            <p:cNvPr id="97" name="Picture 9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98" name="Picture 97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99" name="Picture 98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100" name="Picture 99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101" name="Picture 10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23" name="Group 113"/>
          <p:cNvGrpSpPr/>
          <p:nvPr/>
        </p:nvGrpSpPr>
        <p:grpSpPr>
          <a:xfrm>
            <a:off x="6956484" y="1407790"/>
            <a:ext cx="422766" cy="1470981"/>
            <a:chOff x="3229503" y="2022916"/>
            <a:chExt cx="640312" cy="2363969"/>
          </a:xfrm>
        </p:grpSpPr>
        <p:grpSp>
          <p:nvGrpSpPr>
            <p:cNvPr id="29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117" name="Picture 116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18" name="Picture 117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19" name="Picture 118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116" name="Picture 115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sp>
        <p:nvSpPr>
          <p:cNvPr id="66" name="Rectangle 65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Rounded Rectangle 66">
            <a:hlinkClick r:id="rId6" action="ppaction://hlinksldjump"/>
          </p:cNvPr>
          <p:cNvSpPr/>
          <p:nvPr/>
        </p:nvSpPr>
        <p:spPr>
          <a:xfrm>
            <a:off x="-108520" y="404664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8" name="Rounded Rectangle 67">
            <a:hlinkClick r:id="rId7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9" name="Rounded Rectangle 68">
            <a:hlinkClick r:id="rId8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0" name="Rounded Rectangle 69">
            <a:hlinkClick r:id="rId9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1" name="Rounded Rectangle 70">
            <a:hlinkClick r:id="rId10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2" name="Rounded Rectangle 71">
            <a:hlinkClick r:id="rId11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3600" y="3810000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Mean/Fair Share = 5</a:t>
            </a:r>
          </a:p>
          <a:p>
            <a:r>
              <a:rPr lang="en-GB" sz="3600" b="1" dirty="0" smtClean="0"/>
              <a:t>Moves to make fair = 2</a:t>
            </a:r>
          </a:p>
          <a:p>
            <a:r>
              <a:rPr lang="en-GB" sz="3600" b="1" dirty="0" smtClean="0"/>
              <a:t>Median = 5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233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0563135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65668"/>
            <a:ext cx="8809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Which one looks like the most </a:t>
            </a:r>
            <a:r>
              <a:rPr lang="en-GB" sz="28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unfair</a:t>
            </a:r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distribution?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0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30" y="1601450"/>
            <a:ext cx="88094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Why is Set B most unfair?</a:t>
            </a:r>
          </a:p>
          <a:p>
            <a:endParaRPr lang="en-GB" sz="2800" b="1" i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n-GB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474416"/>
            <a:ext cx="6858000" cy="4154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GB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Because there is a lot more</a:t>
            </a:r>
          </a:p>
          <a:p>
            <a:pPr algn="ctr"/>
            <a:endParaRPr lang="en-GB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GB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Variability</a:t>
            </a:r>
          </a:p>
          <a:p>
            <a:pPr algn="ctr"/>
            <a:endParaRPr lang="en-GB" sz="4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</a:t>
            </a:r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 the Distribution of the sweets</a:t>
            </a:r>
          </a:p>
          <a:p>
            <a:endParaRPr lang="en-GB" sz="2800" b="1" i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n-GB" sz="28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381000"/>
            <a:ext cx="1828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Set </a:t>
            </a:r>
            <a:r>
              <a:rPr lang="en-GB" sz="4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 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xmlns="" val="62950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330" y="528697"/>
            <a:ext cx="88094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endParaRPr lang="en-GB" sz="32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n-GB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With your </a:t>
            </a:r>
            <a:r>
              <a:rPr lang="en-GB" sz="3200" b="1" i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unifix</a:t>
            </a:r>
            <a:r>
              <a:rPr lang="en-GB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cubes find the Mean, the Moves and the Median of Set B.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8600" y="2852936"/>
            <a:ext cx="8772128" cy="2794475"/>
            <a:chOff x="228600" y="2852936"/>
            <a:chExt cx="8772128" cy="2794475"/>
          </a:xfrm>
        </p:grpSpPr>
        <p:sp>
          <p:nvSpPr>
            <p:cNvPr id="3" name="TextBox 2"/>
            <p:cNvSpPr txBox="1"/>
            <p:nvPr/>
          </p:nvSpPr>
          <p:spPr>
            <a:xfrm>
              <a:off x="228600" y="3688140"/>
              <a:ext cx="7620000" cy="13849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800" b="1" i="1" dirty="0" smtClean="0">
                  <a:latin typeface="Century Gothic" pitchFamily="34" charset="0"/>
                </a:rPr>
                <a:t>I wonder will the answers be different because there is a lot more </a:t>
              </a:r>
              <a:r>
                <a:rPr lang="en-GB" sz="2800" b="1" i="1" dirty="0" smtClean="0">
                  <a:solidFill>
                    <a:schemeClr val="tx1"/>
                  </a:solidFill>
                  <a:latin typeface="Century Gothic" pitchFamily="34" charset="0"/>
                </a:rPr>
                <a:t>Variability in the Spread </a:t>
              </a:r>
              <a:r>
                <a:rPr lang="en-GB" sz="2800" b="1" i="1" dirty="0" smtClean="0">
                  <a:latin typeface="Century Gothic" pitchFamily="34" charset="0"/>
                </a:rPr>
                <a:t>of Set B ????</a:t>
              </a:r>
              <a:endParaRPr lang="en-IE" sz="2800" b="1" i="1" dirty="0">
                <a:latin typeface="Century Gothic" pitchFamily="34" charset="0"/>
              </a:endParaRPr>
            </a:p>
          </p:txBody>
        </p:sp>
        <p:pic>
          <p:nvPicPr>
            <p:cNvPr id="4" name="Picture 3" descr="C:\Users\siona\AppData\Local\Microsoft\Windows\Temporary Internet Files\Content.IE5\WU1KFQOD\MC900078711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2852936"/>
              <a:ext cx="1152128" cy="2794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3505200" y="381000"/>
            <a:ext cx="1828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Set </a:t>
            </a:r>
            <a:r>
              <a:rPr lang="en-GB" sz="4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 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xmlns="" val="2022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1621162" y="522111"/>
            <a:ext cx="5761559" cy="3298685"/>
            <a:chOff x="785786" y="544689"/>
            <a:chExt cx="5761559" cy="3298685"/>
          </a:xfrm>
        </p:grpSpPr>
        <p:pic>
          <p:nvPicPr>
            <p:cNvPr id="85" name="Picture 84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786" y="3342426"/>
              <a:ext cx="422763" cy="500948"/>
            </a:xfrm>
            <a:prstGeom prst="rect">
              <a:avLst/>
            </a:prstGeom>
          </p:spPr>
        </p:pic>
        <p:pic>
          <p:nvPicPr>
            <p:cNvPr id="70" name="Picture 69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9883" y="3342426"/>
              <a:ext cx="422763" cy="500948"/>
            </a:xfrm>
            <a:prstGeom prst="rect">
              <a:avLst/>
            </a:prstGeom>
          </p:spPr>
        </p:pic>
        <p:pic>
          <p:nvPicPr>
            <p:cNvPr id="71" name="Picture 70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5184" y="3342426"/>
              <a:ext cx="422763" cy="500948"/>
            </a:xfrm>
            <a:prstGeom prst="rect">
              <a:avLst/>
            </a:prstGeom>
          </p:spPr>
        </p:pic>
        <p:pic>
          <p:nvPicPr>
            <p:cNvPr id="72" name="Picture 71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7836" y="3342426"/>
              <a:ext cx="422763" cy="500948"/>
            </a:xfrm>
            <a:prstGeom prst="rect">
              <a:avLst/>
            </a:prstGeom>
          </p:spPr>
        </p:pic>
        <p:grpSp>
          <p:nvGrpSpPr>
            <p:cNvPr id="2" name="Group 75"/>
            <p:cNvGrpSpPr/>
            <p:nvPr/>
          </p:nvGrpSpPr>
          <p:grpSpPr>
            <a:xfrm>
              <a:off x="1453134" y="544689"/>
              <a:ext cx="422766" cy="3298685"/>
              <a:chOff x="1357290" y="262797"/>
              <a:chExt cx="422766" cy="3298685"/>
            </a:xfrm>
          </p:grpSpPr>
          <p:grpSp>
            <p:nvGrpSpPr>
              <p:cNvPr id="3" name="Group 49"/>
              <p:cNvGrpSpPr/>
              <p:nvPr/>
            </p:nvGrpSpPr>
            <p:grpSpPr>
              <a:xfrm>
                <a:off x="1357290" y="928667"/>
                <a:ext cx="422766" cy="2632815"/>
                <a:chOff x="7781434" y="2071702"/>
                <a:chExt cx="640312" cy="4231119"/>
              </a:xfrm>
            </p:grpSpPr>
            <p:grpSp>
              <p:nvGrpSpPr>
                <p:cNvPr id="4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55" name="Picture 54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6" name="Picture 5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7" name="Picture 5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8" name="Picture 57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9" name="Picture 58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2" name="Picture 51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53" name="Picture 52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54" name="Picture 53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84" name="Picture 83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75" name="Picture 74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5" name="Group 77"/>
            <p:cNvGrpSpPr/>
            <p:nvPr/>
          </p:nvGrpSpPr>
          <p:grpSpPr>
            <a:xfrm>
              <a:off x="2120485" y="544689"/>
              <a:ext cx="422766" cy="3298682"/>
              <a:chOff x="1357290" y="262797"/>
              <a:chExt cx="422766" cy="3298682"/>
            </a:xfrm>
          </p:grpSpPr>
          <p:grpSp>
            <p:nvGrpSpPr>
              <p:cNvPr id="6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7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90" name="Picture 89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1" name="Picture 90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2" name="Picture 91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3" name="Picture 92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4" name="Picture 93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7" name="Picture 86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88" name="Picture 87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89" name="Picture 88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80" name="Picture 79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81" name="Picture 80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8" name="Group 94"/>
            <p:cNvGrpSpPr/>
            <p:nvPr/>
          </p:nvGrpSpPr>
          <p:grpSpPr>
            <a:xfrm>
              <a:off x="4122532" y="544689"/>
              <a:ext cx="422766" cy="3298682"/>
              <a:chOff x="1357290" y="262797"/>
              <a:chExt cx="422766" cy="3298682"/>
            </a:xfrm>
          </p:grpSpPr>
          <p:grpSp>
            <p:nvGrpSpPr>
              <p:cNvPr id="9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10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103" name="Picture 102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4" name="Picture 103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5" name="Picture 104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6" name="Picture 10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7" name="Picture 10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0" name="Picture 99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01" name="Picture 100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02" name="Picture 101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97" name="Picture 96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98" name="Picture 97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11" name="Group 107"/>
            <p:cNvGrpSpPr/>
            <p:nvPr/>
          </p:nvGrpSpPr>
          <p:grpSpPr>
            <a:xfrm>
              <a:off x="5457231" y="544689"/>
              <a:ext cx="422766" cy="3298682"/>
              <a:chOff x="1357290" y="262797"/>
              <a:chExt cx="422766" cy="3298682"/>
            </a:xfrm>
          </p:grpSpPr>
          <p:grpSp>
            <p:nvGrpSpPr>
              <p:cNvPr id="12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13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116" name="Picture 11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Picture 11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Picture 117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9" name="Picture 118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20" name="Picture 119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3" name="Picture 112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14" name="Picture 113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15" name="Picture 114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110" name="Picture 109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111" name="Picture 110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pic>
          <p:nvPicPr>
            <p:cNvPr id="121" name="Picture 120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4582" y="3342426"/>
              <a:ext cx="422763" cy="500948"/>
            </a:xfrm>
            <a:prstGeom prst="rect">
              <a:avLst/>
            </a:prstGeom>
          </p:spPr>
        </p:pic>
      </p:grpSp>
      <p:sp>
        <p:nvSpPr>
          <p:cNvPr id="73" name="Rectangle 72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ounded Rectangle 73">
            <a:hlinkClick r:id="rId5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6" name="Rounded Rectangle 75">
            <a:hlinkClick r:id="rId6" action="ppaction://hlinksldjump"/>
          </p:cNvPr>
          <p:cNvSpPr/>
          <p:nvPr/>
        </p:nvSpPr>
        <p:spPr>
          <a:xfrm>
            <a:off x="-108520" y="1412776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7" name="Rounded Rectangle 76">
            <a:hlinkClick r:id="rId7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8" name="Rounded Rectangle 77">
            <a:hlinkClick r:id="rId8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9" name="Rounded Rectangle 78">
            <a:hlinkClick r:id="rId9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2" name="Rounded Rectangle 81">
            <a:hlinkClick r:id="rId10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33600" y="4265474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Mean/Fair Share = 5</a:t>
            </a:r>
          </a:p>
          <a:p>
            <a:r>
              <a:rPr lang="en-GB" sz="3600" b="1" dirty="0" smtClean="0"/>
              <a:t>Moves to make fair = 20</a:t>
            </a:r>
          </a:p>
          <a:p>
            <a:r>
              <a:rPr lang="en-GB" sz="3600" b="1" dirty="0" smtClean="0"/>
              <a:t>Median =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050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4278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How do we think the number of moves might be affected by the variability in a Distribution?</a:t>
            </a:r>
            <a:b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Discuss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9087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“The more variability in a distribution,</a:t>
            </a:r>
          </a:p>
          <a:p>
            <a:r>
              <a:rPr lang="en-GB" sz="3600" b="1" dirty="0" smtClean="0"/>
              <a:t> the more moves it takes to make it fair”</a:t>
            </a:r>
            <a:endParaRPr lang="en-IE" sz="36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334343" y="2057400"/>
            <a:ext cx="3428314" cy="2971457"/>
            <a:chOff x="5334343" y="2057400"/>
            <a:chExt cx="3428314" cy="2971457"/>
          </a:xfrm>
        </p:grpSpPr>
        <p:pic>
          <p:nvPicPr>
            <p:cNvPr id="2050" name="Picture 2" descr="C:\Users\siona\AppData\Local\Microsoft\Windows\Temporary Internet Files\Content.IE5\WU1KFQOD\MC900441465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343" y="2057400"/>
              <a:ext cx="2742857" cy="274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siona\AppData\Local\Microsoft\Windows\Temporary Internet Files\Content.IE5\DKCWN1WA\MC9004414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2286000"/>
              <a:ext cx="2742857" cy="274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08689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4075897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65668"/>
            <a:ext cx="8809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Find the Median, Moves &amp; Mean for C, D, E, F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0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1883377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617093" y="365668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Answers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4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Key Words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Distribution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Fair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Unfair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Mean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Variability </a:t>
            </a:r>
          </a:p>
          <a:p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Spread of a Distribution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105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1654123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7093" y="365668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Answers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0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4426681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20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8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11</a:t>
                      </a:r>
                      <a:endParaRPr lang="en-IE" sz="2400" b="1" i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7093" y="365668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Answers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9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504458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20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7093" y="365668"/>
            <a:ext cx="2021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Answers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2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6048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Do the mean and median always have to be the same in a Distribution?</a:t>
            </a:r>
            <a:b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Discuss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39143" y="3048000"/>
            <a:ext cx="3428657" cy="3352800"/>
            <a:chOff x="5334343" y="2057400"/>
            <a:chExt cx="3428657" cy="3352800"/>
          </a:xfrm>
        </p:grpSpPr>
        <p:pic>
          <p:nvPicPr>
            <p:cNvPr id="5" name="Picture 2" descr="C:\Users\siona\AppData\Local\Microsoft\Windows\Temporary Internet Files\Content.IE5\WU1KFQOD\MC900441465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343" y="2057400"/>
              <a:ext cx="2742857" cy="274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siona\AppData\Local\Microsoft\Windows\Temporary Internet Files\Content.IE5\DKCWN1WA\MC90044146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0143" y="2667343"/>
              <a:ext cx="2742857" cy="274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1158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2259"/>
            <a:ext cx="8915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Looking at our Distributions…..</a:t>
            </a:r>
            <a:b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en-IE" sz="3600" b="1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395478"/>
            <a:ext cx="75438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The number of moves gives us a</a:t>
            </a:r>
            <a:b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</a:br>
            <a: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b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</a:br>
            <a:r>
              <a:rPr lang="en-GB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Measure of the </a:t>
            </a:r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Variability</a:t>
            </a:r>
          </a:p>
          <a:p>
            <a:pPr algn="ctr"/>
            <a:endParaRPr lang="en-GB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ctr"/>
            <a:r>
              <a:rPr lang="en-GB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in </a:t>
            </a:r>
            <a:r>
              <a:rPr lang="en-GB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the Spread </a:t>
            </a:r>
            <a: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of the Distribution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574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98634" y="805459"/>
            <a:ext cx="422766" cy="2073312"/>
            <a:chOff x="5967195" y="1054926"/>
            <a:chExt cx="640312" cy="3331958"/>
          </a:xfrm>
        </p:grpSpPr>
        <p:grpSp>
          <p:nvGrpSpPr>
            <p:cNvPr id="3" name="Group 59"/>
            <p:cNvGrpSpPr/>
            <p:nvPr/>
          </p:nvGrpSpPr>
          <p:grpSpPr>
            <a:xfrm>
              <a:off x="5967199" y="1588347"/>
              <a:ext cx="640308" cy="2798539"/>
              <a:chOff x="7701068" y="3337045"/>
              <a:chExt cx="847725" cy="3178629"/>
            </a:xfrm>
          </p:grpSpPr>
          <p:pic>
            <p:nvPicPr>
              <p:cNvPr id="5" name="Picture 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" name="Picture 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4" name="Picture 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3607827" y="1407790"/>
            <a:ext cx="422766" cy="1470981"/>
            <a:chOff x="3229503" y="2022916"/>
            <a:chExt cx="640312" cy="2363969"/>
          </a:xfrm>
        </p:grpSpPr>
        <p:grpSp>
          <p:nvGrpSpPr>
            <p:cNvPr id="11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13" name="Picture 12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4" name="Picture 13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5" name="Picture 14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12" name="Picture 11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16" name="Group 57"/>
          <p:cNvGrpSpPr/>
          <p:nvPr/>
        </p:nvGrpSpPr>
        <p:grpSpPr>
          <a:xfrm>
            <a:off x="2268367" y="1167197"/>
            <a:ext cx="422763" cy="1711574"/>
            <a:chOff x="5343060" y="3372138"/>
            <a:chExt cx="847725" cy="3124199"/>
          </a:xfrm>
        </p:grpSpPr>
        <p:pic>
          <p:nvPicPr>
            <p:cNvPr id="24" name="Picture 2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25" name="Picture 2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26" name="Picture 2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7" name="Group 57"/>
          <p:cNvGrpSpPr/>
          <p:nvPr/>
        </p:nvGrpSpPr>
        <p:grpSpPr>
          <a:xfrm>
            <a:off x="2938097" y="1167197"/>
            <a:ext cx="422763" cy="1711574"/>
            <a:chOff x="5343060" y="3372138"/>
            <a:chExt cx="847725" cy="3124199"/>
          </a:xfrm>
        </p:grpSpPr>
        <p:pic>
          <p:nvPicPr>
            <p:cNvPr id="61" name="Picture 6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62" name="Picture 61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8" name="Group 57"/>
          <p:cNvGrpSpPr/>
          <p:nvPr/>
        </p:nvGrpSpPr>
        <p:grpSpPr>
          <a:xfrm>
            <a:off x="6286753" y="1167197"/>
            <a:ext cx="422763" cy="1711574"/>
            <a:chOff x="5343060" y="3372138"/>
            <a:chExt cx="847725" cy="3124199"/>
          </a:xfrm>
        </p:grpSpPr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6" name="Picture 7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7" name="Picture 7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9" name="Group 57"/>
          <p:cNvGrpSpPr/>
          <p:nvPr/>
        </p:nvGrpSpPr>
        <p:grpSpPr>
          <a:xfrm>
            <a:off x="4947290" y="1167197"/>
            <a:ext cx="422763" cy="1711574"/>
            <a:chOff x="5343060" y="3372138"/>
            <a:chExt cx="847725" cy="3124199"/>
          </a:xfrm>
        </p:grpSpPr>
        <p:pic>
          <p:nvPicPr>
            <p:cNvPr id="79" name="Picture 78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80" name="Picture 79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81" name="Picture 8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86" name="Picture 85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87" name="Picture 8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20" name="Group 87"/>
          <p:cNvGrpSpPr/>
          <p:nvPr/>
        </p:nvGrpSpPr>
        <p:grpSpPr>
          <a:xfrm>
            <a:off x="5617020" y="805459"/>
            <a:ext cx="422766" cy="2073312"/>
            <a:chOff x="5967195" y="1054926"/>
            <a:chExt cx="640312" cy="3331958"/>
          </a:xfrm>
        </p:grpSpPr>
        <p:grpSp>
          <p:nvGrpSpPr>
            <p:cNvPr id="21" name="Group 59"/>
            <p:cNvGrpSpPr/>
            <p:nvPr/>
          </p:nvGrpSpPr>
          <p:grpSpPr>
            <a:xfrm>
              <a:off x="5967199" y="1588349"/>
              <a:ext cx="640308" cy="2798539"/>
              <a:chOff x="7701068" y="3337045"/>
              <a:chExt cx="847725" cy="3178629"/>
            </a:xfrm>
          </p:grpSpPr>
          <p:pic>
            <p:nvPicPr>
              <p:cNvPr id="91" name="Picture 90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2" name="Picture 91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3" name="Picture 92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4" name="Picture 93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5" name="Picture 9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90" name="Picture 89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22" name="Group 57"/>
          <p:cNvGrpSpPr/>
          <p:nvPr/>
        </p:nvGrpSpPr>
        <p:grpSpPr>
          <a:xfrm>
            <a:off x="4277560" y="1167197"/>
            <a:ext cx="422763" cy="1711574"/>
            <a:chOff x="5343060" y="3372138"/>
            <a:chExt cx="847725" cy="3124199"/>
          </a:xfrm>
        </p:grpSpPr>
        <p:pic>
          <p:nvPicPr>
            <p:cNvPr id="97" name="Picture 96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98" name="Picture 97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99" name="Picture 98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100" name="Picture 99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101" name="Picture 100" descr="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23" name="Group 113"/>
          <p:cNvGrpSpPr/>
          <p:nvPr/>
        </p:nvGrpSpPr>
        <p:grpSpPr>
          <a:xfrm>
            <a:off x="6956484" y="1407790"/>
            <a:ext cx="422766" cy="1470981"/>
            <a:chOff x="3229503" y="2022916"/>
            <a:chExt cx="640312" cy="2363969"/>
          </a:xfrm>
        </p:grpSpPr>
        <p:grpSp>
          <p:nvGrpSpPr>
            <p:cNvPr id="29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117" name="Picture 116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18" name="Picture 117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19" name="Picture 118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116" name="Picture 115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11954" y="3436505"/>
            <a:ext cx="6105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65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Rounded Rectangle 66">
            <a:hlinkClick r:id="rId7" action="ppaction://hlinksldjump"/>
          </p:cNvPr>
          <p:cNvSpPr/>
          <p:nvPr/>
        </p:nvSpPr>
        <p:spPr>
          <a:xfrm>
            <a:off x="-108520" y="404664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8" name="Rounded Rectangle 67">
            <a:hlinkClick r:id="rId8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9" name="Rounded Rectangle 68">
            <a:hlinkClick r:id="rId9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0" name="Rounded Rectangle 69">
            <a:hlinkClick r:id="rId10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1" name="Rounded Rectangle 70">
            <a:hlinkClick r:id="rId11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2" name="Rounded Rectangle 71">
            <a:hlinkClick r:id="rId12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620000" y="404664"/>
            <a:ext cx="1219200" cy="1233664"/>
            <a:chOff x="7620000" y="404664"/>
            <a:chExt cx="1219200" cy="1233664"/>
          </a:xfrm>
        </p:grpSpPr>
        <p:sp>
          <p:nvSpPr>
            <p:cNvPr id="30" name="Oval 29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2</a:t>
              </a: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709516" y="3124200"/>
            <a:ext cx="228208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See how the spread looks when the sweets are represented on  a Dot Plot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xmlns="" val="4741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1621162" y="522111"/>
            <a:ext cx="5761559" cy="3298685"/>
            <a:chOff x="785786" y="544689"/>
            <a:chExt cx="5761559" cy="3298685"/>
          </a:xfrm>
        </p:grpSpPr>
        <p:pic>
          <p:nvPicPr>
            <p:cNvPr id="85" name="Picture 84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786" y="3342426"/>
              <a:ext cx="422763" cy="500948"/>
            </a:xfrm>
            <a:prstGeom prst="rect">
              <a:avLst/>
            </a:prstGeom>
          </p:spPr>
        </p:pic>
        <p:pic>
          <p:nvPicPr>
            <p:cNvPr id="70" name="Picture 69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9883" y="3342426"/>
              <a:ext cx="422763" cy="500948"/>
            </a:xfrm>
            <a:prstGeom prst="rect">
              <a:avLst/>
            </a:prstGeom>
          </p:spPr>
        </p:pic>
        <p:pic>
          <p:nvPicPr>
            <p:cNvPr id="71" name="Picture 70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5184" y="3342426"/>
              <a:ext cx="422763" cy="500948"/>
            </a:xfrm>
            <a:prstGeom prst="rect">
              <a:avLst/>
            </a:prstGeom>
          </p:spPr>
        </p:pic>
        <p:pic>
          <p:nvPicPr>
            <p:cNvPr id="72" name="Picture 71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7836" y="3342426"/>
              <a:ext cx="422763" cy="500948"/>
            </a:xfrm>
            <a:prstGeom prst="rect">
              <a:avLst/>
            </a:prstGeom>
          </p:spPr>
        </p:pic>
        <p:grpSp>
          <p:nvGrpSpPr>
            <p:cNvPr id="2" name="Group 75"/>
            <p:cNvGrpSpPr/>
            <p:nvPr/>
          </p:nvGrpSpPr>
          <p:grpSpPr>
            <a:xfrm>
              <a:off x="1453134" y="544689"/>
              <a:ext cx="422766" cy="3298685"/>
              <a:chOff x="1357290" y="262797"/>
              <a:chExt cx="422766" cy="3298685"/>
            </a:xfrm>
          </p:grpSpPr>
          <p:grpSp>
            <p:nvGrpSpPr>
              <p:cNvPr id="3" name="Group 49"/>
              <p:cNvGrpSpPr/>
              <p:nvPr/>
            </p:nvGrpSpPr>
            <p:grpSpPr>
              <a:xfrm>
                <a:off x="1357290" y="928667"/>
                <a:ext cx="422766" cy="2632815"/>
                <a:chOff x="7781434" y="2071702"/>
                <a:chExt cx="640312" cy="4231119"/>
              </a:xfrm>
            </p:grpSpPr>
            <p:grpSp>
              <p:nvGrpSpPr>
                <p:cNvPr id="4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55" name="Picture 54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6" name="Picture 5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7" name="Picture 5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8" name="Picture 57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59" name="Picture 58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52" name="Picture 51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53" name="Picture 52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54" name="Picture 53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84" name="Picture 83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75" name="Picture 74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5" name="Group 77"/>
            <p:cNvGrpSpPr/>
            <p:nvPr/>
          </p:nvGrpSpPr>
          <p:grpSpPr>
            <a:xfrm>
              <a:off x="2120485" y="544689"/>
              <a:ext cx="422766" cy="3298682"/>
              <a:chOff x="1357290" y="262797"/>
              <a:chExt cx="422766" cy="3298682"/>
            </a:xfrm>
          </p:grpSpPr>
          <p:grpSp>
            <p:nvGrpSpPr>
              <p:cNvPr id="6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7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90" name="Picture 89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1" name="Picture 90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2" name="Picture 91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3" name="Picture 92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94" name="Picture 93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7" name="Picture 86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88" name="Picture 87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89" name="Picture 88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80" name="Picture 79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81" name="Picture 80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8" name="Group 94"/>
            <p:cNvGrpSpPr/>
            <p:nvPr/>
          </p:nvGrpSpPr>
          <p:grpSpPr>
            <a:xfrm>
              <a:off x="4122532" y="544689"/>
              <a:ext cx="422766" cy="3298682"/>
              <a:chOff x="1357290" y="262797"/>
              <a:chExt cx="422766" cy="3298682"/>
            </a:xfrm>
          </p:grpSpPr>
          <p:grpSp>
            <p:nvGrpSpPr>
              <p:cNvPr id="9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10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103" name="Picture 102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4" name="Picture 103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5" name="Picture 104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6" name="Picture 10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07" name="Picture 10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0" name="Picture 99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01" name="Picture 100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02" name="Picture 101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97" name="Picture 96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98" name="Picture 97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grpSp>
          <p:nvGrpSpPr>
            <p:cNvPr id="11" name="Group 107"/>
            <p:cNvGrpSpPr/>
            <p:nvPr/>
          </p:nvGrpSpPr>
          <p:grpSpPr>
            <a:xfrm>
              <a:off x="5457231" y="544689"/>
              <a:ext cx="422766" cy="3298682"/>
              <a:chOff x="1357290" y="262797"/>
              <a:chExt cx="422766" cy="3298682"/>
            </a:xfrm>
          </p:grpSpPr>
          <p:grpSp>
            <p:nvGrpSpPr>
              <p:cNvPr id="12" name="Group 49"/>
              <p:cNvGrpSpPr/>
              <p:nvPr/>
            </p:nvGrpSpPr>
            <p:grpSpPr>
              <a:xfrm>
                <a:off x="1357290" y="928667"/>
                <a:ext cx="422766" cy="2632812"/>
                <a:chOff x="7781434" y="2071702"/>
                <a:chExt cx="640312" cy="4231113"/>
              </a:xfrm>
            </p:grpSpPr>
            <p:grpSp>
              <p:nvGrpSpPr>
                <p:cNvPr id="13" name="Group 69"/>
                <p:cNvGrpSpPr/>
                <p:nvPr/>
              </p:nvGrpSpPr>
              <p:grpSpPr>
                <a:xfrm>
                  <a:off x="7781438" y="3552199"/>
                  <a:ext cx="640308" cy="2750616"/>
                  <a:chOff x="5343060" y="3372138"/>
                  <a:chExt cx="847725" cy="3124199"/>
                </a:xfrm>
              </p:grpSpPr>
              <p:pic>
                <p:nvPicPr>
                  <p:cNvPr id="116" name="Picture 115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581937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7" name="Picture 116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5026766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8" name="Picture 117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4471595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19" name="Picture 118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927309"/>
                    <a:ext cx="847725" cy="914400"/>
                  </a:xfrm>
                  <a:prstGeom prst="rect">
                    <a:avLst/>
                  </a:prstGeom>
                </p:spPr>
              </p:pic>
              <p:pic>
                <p:nvPicPr>
                  <p:cNvPr id="120" name="Picture 119" descr="Green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343060" y="3372138"/>
                    <a:ext cx="847725" cy="9144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3" name="Picture 112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3039690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14" name="Picture 113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560488"/>
                  <a:ext cx="640308" cy="805059"/>
                </a:xfrm>
                <a:prstGeom prst="rect">
                  <a:avLst/>
                </a:prstGeom>
              </p:spPr>
            </p:pic>
            <p:pic>
              <p:nvPicPr>
                <p:cNvPr id="115" name="Picture 114" descr="Green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7781434" y="2071702"/>
                  <a:ext cx="640308" cy="805059"/>
                </a:xfrm>
                <a:prstGeom prst="rect">
                  <a:avLst/>
                </a:prstGeom>
              </p:spPr>
            </p:pic>
          </p:grpSp>
          <p:pic>
            <p:nvPicPr>
              <p:cNvPr id="110" name="Picture 109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596172"/>
                <a:ext cx="422763" cy="500948"/>
              </a:xfrm>
              <a:prstGeom prst="rect">
                <a:avLst/>
              </a:prstGeom>
            </p:spPr>
          </p:pic>
          <p:pic>
            <p:nvPicPr>
              <p:cNvPr id="111" name="Picture 110" descr="Green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7290" y="262797"/>
                <a:ext cx="422763" cy="500948"/>
              </a:xfrm>
              <a:prstGeom prst="rect">
                <a:avLst/>
              </a:prstGeom>
            </p:spPr>
          </p:pic>
        </p:grpSp>
        <p:pic>
          <p:nvPicPr>
            <p:cNvPr id="121" name="Picture 120" descr="Plum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4582" y="3342426"/>
              <a:ext cx="422763" cy="500948"/>
            </a:xfrm>
            <a:prstGeom prst="rect">
              <a:avLst/>
            </a:prstGeom>
          </p:spPr>
        </p:pic>
      </p:grp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7950" y="3958343"/>
            <a:ext cx="6105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Rectangle 72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ounded Rectangle 73">
            <a:hlinkClick r:id="rId6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6" name="Rounded Rectangle 75">
            <a:hlinkClick r:id="rId7" action="ppaction://hlinksldjump"/>
          </p:cNvPr>
          <p:cNvSpPr/>
          <p:nvPr/>
        </p:nvSpPr>
        <p:spPr>
          <a:xfrm>
            <a:off x="-108520" y="1412776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7" name="Rounded Rectangle 76">
            <a:hlinkClick r:id="rId8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8" name="Rounded Rectangle 77">
            <a:hlinkClick r:id="rId9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9" name="Rounded Rectangle 78">
            <a:hlinkClick r:id="rId10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2" name="Rounded Rectangle 81">
            <a:hlinkClick r:id="rId11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620000" y="404664"/>
            <a:ext cx="1219200" cy="1233664"/>
            <a:chOff x="7620000" y="404664"/>
            <a:chExt cx="1219200" cy="1233664"/>
          </a:xfrm>
        </p:grpSpPr>
        <p:sp>
          <p:nvSpPr>
            <p:cNvPr id="69" name="Oval 68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20</a:t>
              </a: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1859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140853" y="1097093"/>
            <a:ext cx="422766" cy="2073312"/>
            <a:chOff x="5967195" y="1054926"/>
            <a:chExt cx="640312" cy="3331958"/>
          </a:xfrm>
        </p:grpSpPr>
        <p:grpSp>
          <p:nvGrpSpPr>
            <p:cNvPr id="3" name="Group 59"/>
            <p:cNvGrpSpPr/>
            <p:nvPr/>
          </p:nvGrpSpPr>
          <p:grpSpPr>
            <a:xfrm>
              <a:off x="5967199" y="1588347"/>
              <a:ext cx="640308" cy="2798539"/>
              <a:chOff x="7701068" y="3337045"/>
              <a:chExt cx="847725" cy="3178629"/>
            </a:xfrm>
          </p:grpSpPr>
          <p:pic>
            <p:nvPicPr>
              <p:cNvPr id="5" name="Picture 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" name="Picture 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4" name="Picture 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23" name="Group 57"/>
          <p:cNvGrpSpPr/>
          <p:nvPr/>
        </p:nvGrpSpPr>
        <p:grpSpPr>
          <a:xfrm>
            <a:off x="7529070" y="1458831"/>
            <a:ext cx="422763" cy="1711574"/>
            <a:chOff x="5343060" y="3372138"/>
            <a:chExt cx="847725" cy="3124199"/>
          </a:xfrm>
        </p:grpSpPr>
        <p:pic>
          <p:nvPicPr>
            <p:cNvPr id="24" name="Picture 23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25" name="Picture 24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26" name="Picture 25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38" name="Group 65"/>
          <p:cNvGrpSpPr/>
          <p:nvPr/>
        </p:nvGrpSpPr>
        <p:grpSpPr>
          <a:xfrm>
            <a:off x="5936399" y="1097093"/>
            <a:ext cx="422766" cy="2073312"/>
            <a:chOff x="5967195" y="1054926"/>
            <a:chExt cx="640312" cy="3331958"/>
          </a:xfrm>
        </p:grpSpPr>
        <p:grpSp>
          <p:nvGrpSpPr>
            <p:cNvPr id="39" name="Group 59"/>
            <p:cNvGrpSpPr/>
            <p:nvPr/>
          </p:nvGrpSpPr>
          <p:grpSpPr>
            <a:xfrm>
              <a:off x="5967199" y="1588349"/>
              <a:ext cx="640308" cy="2798539"/>
              <a:chOff x="7701068" y="3337045"/>
              <a:chExt cx="847725" cy="3178629"/>
            </a:xfrm>
          </p:grpSpPr>
          <p:pic>
            <p:nvPicPr>
              <p:cNvPr id="69" name="Picture 6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0" name="Picture 69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1" name="Picture 70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2" name="Picture 71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3" name="Picture 72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68" name="Picture 67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40" name="Group 76"/>
          <p:cNvGrpSpPr/>
          <p:nvPr/>
        </p:nvGrpSpPr>
        <p:grpSpPr>
          <a:xfrm>
            <a:off x="6731945" y="754932"/>
            <a:ext cx="424345" cy="2415473"/>
            <a:chOff x="5782358" y="764764"/>
            <a:chExt cx="424345" cy="2415473"/>
          </a:xfrm>
        </p:grpSpPr>
        <p:grpSp>
          <p:nvGrpSpPr>
            <p:cNvPr id="41" name="Group 79"/>
            <p:cNvGrpSpPr/>
            <p:nvPr/>
          </p:nvGrpSpPr>
          <p:grpSpPr>
            <a:xfrm>
              <a:off x="5783940" y="1098249"/>
              <a:ext cx="422763" cy="2081988"/>
              <a:chOff x="5117227" y="3174640"/>
              <a:chExt cx="640308" cy="3345901"/>
            </a:xfrm>
          </p:grpSpPr>
          <p:grpSp>
            <p:nvGrpSpPr>
              <p:cNvPr id="42" name="Group 58"/>
              <p:cNvGrpSpPr/>
              <p:nvPr/>
            </p:nvGrpSpPr>
            <p:grpSpPr>
              <a:xfrm>
                <a:off x="5117227" y="3664499"/>
                <a:ext cx="640308" cy="2856042"/>
                <a:chOff x="6595120" y="3231569"/>
                <a:chExt cx="847725" cy="3243943"/>
              </a:xfrm>
            </p:grpSpPr>
            <p:pic>
              <p:nvPicPr>
                <p:cNvPr id="45" name="Picture 44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55611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6" name="Picture 42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951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7" name="Picture 46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396341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8" name="Picture 47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808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9" name="Picture 48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231569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17227" y="3174640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74" name="Picture 73" descr="R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82358" y="764764"/>
              <a:ext cx="422763" cy="500948"/>
            </a:xfrm>
            <a:prstGeom prst="rect">
              <a:avLst/>
            </a:prstGeom>
          </p:spPr>
        </p:pic>
      </p:grpSp>
      <p:grpSp>
        <p:nvGrpSpPr>
          <p:cNvPr id="43" name="Group 75"/>
          <p:cNvGrpSpPr/>
          <p:nvPr/>
        </p:nvGrpSpPr>
        <p:grpSpPr>
          <a:xfrm>
            <a:off x="2754221" y="516806"/>
            <a:ext cx="422763" cy="2653599"/>
            <a:chOff x="1964373" y="526638"/>
            <a:chExt cx="422763" cy="2653599"/>
          </a:xfrm>
        </p:grpSpPr>
        <p:grpSp>
          <p:nvGrpSpPr>
            <p:cNvPr id="50" name="Group 60"/>
            <p:cNvGrpSpPr/>
            <p:nvPr/>
          </p:nvGrpSpPr>
          <p:grpSpPr>
            <a:xfrm>
              <a:off x="1964373" y="806694"/>
              <a:ext cx="422763" cy="2373543"/>
              <a:chOff x="611560" y="2171126"/>
              <a:chExt cx="847725" cy="4332514"/>
            </a:xfrm>
          </p:grpSpPr>
          <p:pic>
            <p:nvPicPr>
              <p:cNvPr id="30" name="Picture 29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5589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1" name="Picture 30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5013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2" name="Picture 31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4446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3" name="Picture 32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3870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4" name="Picture 33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331412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5" name="Picture 34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273806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6" name="Picture 35" descr="Blue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11560" y="217112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5" name="Picture 74" descr="Blue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64373" y="526638"/>
              <a:ext cx="422763" cy="500949"/>
            </a:xfrm>
            <a:prstGeom prst="rect">
              <a:avLst/>
            </a:prstGeom>
          </p:spPr>
        </p:pic>
      </p:grp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9606" y="3703797"/>
            <a:ext cx="6105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6" name="Group 65"/>
          <p:cNvGrpSpPr/>
          <p:nvPr/>
        </p:nvGrpSpPr>
        <p:grpSpPr>
          <a:xfrm>
            <a:off x="2004432" y="1778997"/>
            <a:ext cx="422763" cy="1421006"/>
            <a:chOff x="2277551" y="4656207"/>
            <a:chExt cx="422763" cy="1421006"/>
          </a:xfrm>
        </p:grpSpPr>
        <p:pic>
          <p:nvPicPr>
            <p:cNvPr id="67" name="Picture 66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76" name="Picture 75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77" name="Picture 76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78" name="Picture 77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4431544" y="1801575"/>
            <a:ext cx="422763" cy="1421006"/>
            <a:chOff x="2277551" y="4656207"/>
            <a:chExt cx="422763" cy="1421006"/>
          </a:xfrm>
        </p:grpSpPr>
        <p:pic>
          <p:nvPicPr>
            <p:cNvPr id="80" name="Picture 79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81" name="Picture 80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82" name="Picture 81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83" name="Picture 82" descr="Plum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3571100" y="2163692"/>
            <a:ext cx="421200" cy="1047600"/>
            <a:chOff x="1665463" y="4995747"/>
            <a:chExt cx="421200" cy="1047600"/>
          </a:xfrm>
        </p:grpSpPr>
        <p:pic>
          <p:nvPicPr>
            <p:cNvPr id="85" name="Picture 84" descr="Cyan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65463" y="5594067"/>
              <a:ext cx="421200" cy="449280"/>
            </a:xfrm>
            <a:prstGeom prst="rect">
              <a:avLst/>
            </a:prstGeom>
          </p:spPr>
        </p:pic>
        <p:pic>
          <p:nvPicPr>
            <p:cNvPr id="86" name="Picture 85" descr="Cyan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65463" y="5294907"/>
              <a:ext cx="421200" cy="449280"/>
            </a:xfrm>
            <a:prstGeom prst="rect">
              <a:avLst/>
            </a:prstGeom>
          </p:spPr>
        </p:pic>
        <p:pic>
          <p:nvPicPr>
            <p:cNvPr id="87" name="Picture 86" descr="Cyan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65463" y="4995747"/>
              <a:ext cx="421200" cy="449280"/>
            </a:xfrm>
            <a:prstGeom prst="rect">
              <a:avLst/>
            </a:prstGeom>
          </p:spPr>
        </p:pic>
      </p:grpSp>
      <p:grpSp>
        <p:nvGrpSpPr>
          <p:cNvPr id="88" name="Group 87"/>
          <p:cNvGrpSpPr/>
          <p:nvPr/>
        </p:nvGrpSpPr>
        <p:grpSpPr>
          <a:xfrm>
            <a:off x="1245588" y="2425741"/>
            <a:ext cx="421200" cy="792849"/>
            <a:chOff x="3144307" y="1487307"/>
            <a:chExt cx="421200" cy="792849"/>
          </a:xfrm>
        </p:grpSpPr>
        <p:pic>
          <p:nvPicPr>
            <p:cNvPr id="89" name="Picture 88" descr="Brown.png"/>
            <p:cNvPicPr preferRelativeResize="0"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44307" y="1797756"/>
              <a:ext cx="421200" cy="482400"/>
            </a:xfrm>
            <a:prstGeom prst="rect">
              <a:avLst/>
            </a:prstGeom>
          </p:spPr>
        </p:pic>
        <p:pic>
          <p:nvPicPr>
            <p:cNvPr id="90" name="Picture 89" descr="Brown.png"/>
            <p:cNvPicPr preferRelativeResize="0"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44307" y="1487307"/>
              <a:ext cx="421200" cy="482400"/>
            </a:xfrm>
            <a:prstGeom prst="rect">
              <a:avLst/>
            </a:prstGeom>
          </p:spPr>
        </p:pic>
      </p:grpSp>
      <p:sp>
        <p:nvSpPr>
          <p:cNvPr id="62" name="Rectangle 61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Rounded Rectangle 62">
            <a:hlinkClick r:id="rId11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4" name="Rounded Rectangle 63">
            <a:hlinkClick r:id="rId12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5" name="Rounded Rectangle 64">
            <a:hlinkClick r:id="rId13" action="ppaction://hlinksldjump"/>
          </p:cNvPr>
          <p:cNvSpPr/>
          <p:nvPr/>
        </p:nvSpPr>
        <p:spPr>
          <a:xfrm>
            <a:off x="-108520" y="2420888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91" name="Rounded Rectangle 90">
            <a:hlinkClick r:id="rId14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92" name="Rounded Rectangle 91">
            <a:hlinkClick r:id="rId15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93" name="Rounded Rectangle 92">
            <a:hlinkClick r:id="rId16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772400" y="152400"/>
            <a:ext cx="1219200" cy="1233664"/>
            <a:chOff x="7620000" y="404664"/>
            <a:chExt cx="1219200" cy="1233664"/>
          </a:xfrm>
        </p:grpSpPr>
        <p:sp>
          <p:nvSpPr>
            <p:cNvPr id="95" name="Oval 94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7</a:t>
              </a:r>
              <a:endParaRPr lang="en-GB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639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15583" y="1288923"/>
            <a:ext cx="422766" cy="2073312"/>
            <a:chOff x="5967195" y="1054926"/>
            <a:chExt cx="640312" cy="3331958"/>
          </a:xfrm>
        </p:grpSpPr>
        <p:grpSp>
          <p:nvGrpSpPr>
            <p:cNvPr id="3" name="Group 59"/>
            <p:cNvGrpSpPr/>
            <p:nvPr/>
          </p:nvGrpSpPr>
          <p:grpSpPr>
            <a:xfrm>
              <a:off x="5967199" y="1588347"/>
              <a:ext cx="640308" cy="2798539"/>
              <a:chOff x="7701068" y="3337045"/>
              <a:chExt cx="847725" cy="3178629"/>
            </a:xfrm>
          </p:grpSpPr>
          <p:pic>
            <p:nvPicPr>
              <p:cNvPr id="5" name="Picture 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" name="Picture 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4" name="Picture 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16" name="Group 57"/>
          <p:cNvGrpSpPr/>
          <p:nvPr/>
        </p:nvGrpSpPr>
        <p:grpSpPr>
          <a:xfrm>
            <a:off x="5113821" y="1650661"/>
            <a:ext cx="422763" cy="1711574"/>
            <a:chOff x="5343060" y="3372138"/>
            <a:chExt cx="847725" cy="3124199"/>
          </a:xfrm>
        </p:grpSpPr>
        <p:pic>
          <p:nvPicPr>
            <p:cNvPr id="24" name="Picture 23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25" name="Picture 24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26" name="Picture 25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Gre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7" name="Group 65"/>
          <p:cNvGrpSpPr/>
          <p:nvPr/>
        </p:nvGrpSpPr>
        <p:grpSpPr>
          <a:xfrm>
            <a:off x="3004653" y="947220"/>
            <a:ext cx="426645" cy="2415015"/>
            <a:chOff x="2595748" y="479474"/>
            <a:chExt cx="426645" cy="2415015"/>
          </a:xfrm>
        </p:grpSpPr>
        <p:grpSp>
          <p:nvGrpSpPr>
            <p:cNvPr id="18" name="Group 79"/>
            <p:cNvGrpSpPr/>
            <p:nvPr/>
          </p:nvGrpSpPr>
          <p:grpSpPr>
            <a:xfrm>
              <a:off x="2599630" y="812501"/>
              <a:ext cx="422763" cy="2081988"/>
              <a:chOff x="5117227" y="3174640"/>
              <a:chExt cx="640308" cy="3345901"/>
            </a:xfrm>
          </p:grpSpPr>
          <p:grpSp>
            <p:nvGrpSpPr>
              <p:cNvPr id="19" name="Group 58"/>
              <p:cNvGrpSpPr/>
              <p:nvPr/>
            </p:nvGrpSpPr>
            <p:grpSpPr>
              <a:xfrm>
                <a:off x="5117227" y="3664499"/>
                <a:ext cx="640308" cy="2856042"/>
                <a:chOff x="6595120" y="3231569"/>
                <a:chExt cx="847725" cy="3243943"/>
              </a:xfrm>
            </p:grpSpPr>
            <p:pic>
              <p:nvPicPr>
                <p:cNvPr id="45" name="Picture 44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55611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6" name="Picture 42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951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7" name="Picture 46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396341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8" name="Picture 47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808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49" name="Picture 48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231569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17227" y="3174640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82" name="Picture 81" descr="R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95748" y="479474"/>
              <a:ext cx="422763" cy="500948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6517348" y="947220"/>
            <a:ext cx="422763" cy="2415017"/>
            <a:chOff x="6104393" y="947220"/>
            <a:chExt cx="422763" cy="2415017"/>
          </a:xfrm>
        </p:grpSpPr>
        <p:grpSp>
          <p:nvGrpSpPr>
            <p:cNvPr id="32" name="Group 79"/>
            <p:cNvGrpSpPr/>
            <p:nvPr/>
          </p:nvGrpSpPr>
          <p:grpSpPr>
            <a:xfrm>
              <a:off x="6104393" y="1280248"/>
              <a:ext cx="422763" cy="2081989"/>
              <a:chOff x="5117227" y="3174640"/>
              <a:chExt cx="640308" cy="3345903"/>
            </a:xfrm>
          </p:grpSpPr>
          <p:grpSp>
            <p:nvGrpSpPr>
              <p:cNvPr id="33" name="Group 58"/>
              <p:cNvGrpSpPr/>
              <p:nvPr/>
            </p:nvGrpSpPr>
            <p:grpSpPr>
              <a:xfrm>
                <a:off x="5117227" y="3664501"/>
                <a:ext cx="640308" cy="2856042"/>
                <a:chOff x="6595120" y="3231569"/>
                <a:chExt cx="847725" cy="3243943"/>
              </a:xfrm>
            </p:grpSpPr>
            <p:pic>
              <p:nvPicPr>
                <p:cNvPr id="88" name="Picture 87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55611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89" name="Picture 42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951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90" name="Picture 89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4396341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91" name="Picture 90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80851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92" name="Picture 91" descr="Red.pn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6595120" y="3231569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87" name="Picture 86" descr="Red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17227" y="3174640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81" name="Picture 80" descr="Re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04393" y="947220"/>
              <a:ext cx="422763" cy="500948"/>
            </a:xfrm>
            <a:prstGeom prst="rect">
              <a:avLst/>
            </a:prstGeom>
          </p:spPr>
        </p:pic>
      </p:grp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9660" y="3608387"/>
            <a:ext cx="6105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7" name="Group 66"/>
          <p:cNvGrpSpPr/>
          <p:nvPr/>
        </p:nvGrpSpPr>
        <p:grpSpPr>
          <a:xfrm>
            <a:off x="2302891" y="1941229"/>
            <a:ext cx="422763" cy="1421006"/>
            <a:chOff x="2277551" y="4656207"/>
            <a:chExt cx="422763" cy="1421006"/>
          </a:xfrm>
        </p:grpSpPr>
        <p:pic>
          <p:nvPicPr>
            <p:cNvPr id="68" name="Picture 67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73" name="Picture 72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74" name="Picture 73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79" name="Picture 78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4412059" y="1941229"/>
            <a:ext cx="422763" cy="1421006"/>
            <a:chOff x="2277551" y="4656207"/>
            <a:chExt cx="422763" cy="1421006"/>
          </a:xfrm>
        </p:grpSpPr>
        <p:pic>
          <p:nvPicPr>
            <p:cNvPr id="83" name="Picture 82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84" name="Picture 83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85" name="Picture 84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86" name="Picture 85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93" name="Group 92"/>
          <p:cNvGrpSpPr/>
          <p:nvPr/>
        </p:nvGrpSpPr>
        <p:grpSpPr>
          <a:xfrm>
            <a:off x="3710297" y="1941229"/>
            <a:ext cx="422763" cy="1421006"/>
            <a:chOff x="2277551" y="4656207"/>
            <a:chExt cx="422763" cy="1421006"/>
          </a:xfrm>
        </p:grpSpPr>
        <p:pic>
          <p:nvPicPr>
            <p:cNvPr id="94" name="Picture 93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99" name="Picture 98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100" name="Picture 99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101" name="Picture 100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102" name="Group 101"/>
          <p:cNvGrpSpPr/>
          <p:nvPr/>
        </p:nvGrpSpPr>
        <p:grpSpPr>
          <a:xfrm>
            <a:off x="7222995" y="1941229"/>
            <a:ext cx="422763" cy="1421006"/>
            <a:chOff x="2277551" y="4656207"/>
            <a:chExt cx="422763" cy="1421006"/>
          </a:xfrm>
        </p:grpSpPr>
        <p:pic>
          <p:nvPicPr>
            <p:cNvPr id="103" name="Picture 102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104" name="Picture 103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105" name="Picture 104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106" name="Picture 105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grpSp>
        <p:nvGrpSpPr>
          <p:cNvPr id="107" name="Group 106"/>
          <p:cNvGrpSpPr/>
          <p:nvPr/>
        </p:nvGrpSpPr>
        <p:grpSpPr>
          <a:xfrm>
            <a:off x="1601129" y="1941229"/>
            <a:ext cx="422763" cy="1421006"/>
            <a:chOff x="2277551" y="4656207"/>
            <a:chExt cx="422763" cy="1421006"/>
          </a:xfrm>
        </p:grpSpPr>
        <p:pic>
          <p:nvPicPr>
            <p:cNvPr id="108" name="Picture 107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576265"/>
              <a:ext cx="422763" cy="500948"/>
            </a:xfrm>
            <a:prstGeom prst="rect">
              <a:avLst/>
            </a:prstGeom>
          </p:spPr>
        </p:pic>
        <p:pic>
          <p:nvPicPr>
            <p:cNvPr id="109" name="Picture 108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5265816"/>
              <a:ext cx="422763" cy="500948"/>
            </a:xfrm>
            <a:prstGeom prst="rect">
              <a:avLst/>
            </a:prstGeom>
          </p:spPr>
        </p:pic>
        <p:pic>
          <p:nvPicPr>
            <p:cNvPr id="110" name="Picture 109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966656"/>
              <a:ext cx="422763" cy="500948"/>
            </a:xfrm>
            <a:prstGeom prst="rect">
              <a:avLst/>
            </a:prstGeom>
          </p:spPr>
        </p:pic>
        <p:pic>
          <p:nvPicPr>
            <p:cNvPr id="111" name="Picture 110" descr="Plum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77551" y="4656207"/>
              <a:ext cx="422763" cy="500948"/>
            </a:xfrm>
            <a:prstGeom prst="rect">
              <a:avLst/>
            </a:prstGeom>
          </p:spPr>
        </p:pic>
      </p:grpSp>
      <p:sp>
        <p:nvSpPr>
          <p:cNvPr id="62" name="Rectangle 61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Rounded Rectangle 62">
            <a:hlinkClick r:id="rId8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4" name="Rounded Rectangle 63">
            <a:hlinkClick r:id="rId9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5" name="Rounded Rectangle 64">
            <a:hlinkClick r:id="rId10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69" name="Rounded Rectangle 68">
            <a:hlinkClick r:id="rId11" action="ppaction://hlinksldjump"/>
          </p:cNvPr>
          <p:cNvSpPr/>
          <p:nvPr/>
        </p:nvSpPr>
        <p:spPr>
          <a:xfrm>
            <a:off x="-108520" y="3429000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0" name="Rounded Rectangle 69">
            <a:hlinkClick r:id="rId12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1" name="Rounded Rectangle 70">
            <a:hlinkClick r:id="rId13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7620000" y="404664"/>
            <a:ext cx="1219200" cy="1233664"/>
            <a:chOff x="7620000" y="404664"/>
            <a:chExt cx="1219200" cy="1233664"/>
          </a:xfrm>
        </p:grpSpPr>
        <p:sp>
          <p:nvSpPr>
            <p:cNvPr id="75" name="Oval 74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5</a:t>
              </a:r>
              <a:endParaRPr lang="en-GB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800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78430" y="1125975"/>
            <a:ext cx="422766" cy="2073312"/>
            <a:chOff x="5967195" y="1054926"/>
            <a:chExt cx="640312" cy="3331958"/>
          </a:xfrm>
        </p:grpSpPr>
        <p:grpSp>
          <p:nvGrpSpPr>
            <p:cNvPr id="3" name="Group 59"/>
            <p:cNvGrpSpPr/>
            <p:nvPr/>
          </p:nvGrpSpPr>
          <p:grpSpPr>
            <a:xfrm>
              <a:off x="5967199" y="1588347"/>
              <a:ext cx="640308" cy="2798539"/>
              <a:chOff x="7701068" y="3337045"/>
              <a:chExt cx="847725" cy="3178629"/>
            </a:xfrm>
          </p:grpSpPr>
          <p:pic>
            <p:nvPicPr>
              <p:cNvPr id="5" name="Picture 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" name="Picture 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4" name="Picture 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2012555" y="1728306"/>
            <a:ext cx="422766" cy="1470981"/>
            <a:chOff x="3229503" y="2022916"/>
            <a:chExt cx="640312" cy="2363969"/>
          </a:xfrm>
        </p:grpSpPr>
        <p:grpSp>
          <p:nvGrpSpPr>
            <p:cNvPr id="11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13" name="Picture 12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4" name="Picture 13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5" name="Picture 14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12" name="Picture 11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16" name="Group 79"/>
          <p:cNvGrpSpPr/>
          <p:nvPr/>
        </p:nvGrpSpPr>
        <p:grpSpPr>
          <a:xfrm>
            <a:off x="2778956" y="506589"/>
            <a:ext cx="428409" cy="2692698"/>
            <a:chOff x="2058395" y="506589"/>
            <a:chExt cx="428409" cy="2692698"/>
          </a:xfrm>
        </p:grpSpPr>
        <p:grpSp>
          <p:nvGrpSpPr>
            <p:cNvPr id="17" name="Group 60"/>
            <p:cNvGrpSpPr/>
            <p:nvPr/>
          </p:nvGrpSpPr>
          <p:grpSpPr>
            <a:xfrm>
              <a:off x="2064041" y="825744"/>
              <a:ext cx="422763" cy="2373543"/>
              <a:chOff x="611560" y="2171126"/>
              <a:chExt cx="847725" cy="4332514"/>
            </a:xfrm>
          </p:grpSpPr>
          <p:pic>
            <p:nvPicPr>
              <p:cNvPr id="30" name="Picture 29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589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1" name="Picture 30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013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2" name="Picture 31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4446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3" name="Picture 32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870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4" name="Picture 33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31412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5" name="Picture 34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73806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36" name="Picture 35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17112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83" name="Picture 82" descr="Blu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8395" y="506589"/>
              <a:ext cx="422763" cy="500949"/>
            </a:xfrm>
            <a:prstGeom prst="rect">
              <a:avLst/>
            </a:prstGeom>
          </p:spPr>
        </p:pic>
      </p:grpSp>
      <p:pic>
        <p:nvPicPr>
          <p:cNvPr id="85" name="Picture 84" descr="Plum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58495" y="2698339"/>
            <a:ext cx="422763" cy="500948"/>
          </a:xfrm>
          <a:prstGeom prst="rect">
            <a:avLst/>
          </a:prstGeom>
        </p:spPr>
      </p:pic>
      <p:grpSp>
        <p:nvGrpSpPr>
          <p:cNvPr id="18" name="Group 59"/>
          <p:cNvGrpSpPr/>
          <p:nvPr/>
        </p:nvGrpSpPr>
        <p:grpSpPr>
          <a:xfrm>
            <a:off x="3562289" y="1728306"/>
            <a:ext cx="422766" cy="1470981"/>
            <a:chOff x="3229503" y="2022916"/>
            <a:chExt cx="640312" cy="2363969"/>
          </a:xfrm>
        </p:grpSpPr>
        <p:grpSp>
          <p:nvGrpSpPr>
            <p:cNvPr id="19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63" name="Picture 62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4" name="Picture 63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5" name="Picture 64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62" name="Picture 61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20" name="Group 65"/>
          <p:cNvGrpSpPr/>
          <p:nvPr/>
        </p:nvGrpSpPr>
        <p:grpSpPr>
          <a:xfrm>
            <a:off x="4334336" y="1728306"/>
            <a:ext cx="422766" cy="1470981"/>
            <a:chOff x="3229503" y="2022916"/>
            <a:chExt cx="640312" cy="2363969"/>
          </a:xfrm>
        </p:grpSpPr>
        <p:grpSp>
          <p:nvGrpSpPr>
            <p:cNvPr id="21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69" name="Picture 68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0" name="Picture 69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1" name="Picture 70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68" name="Picture 67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22" name="Group 71"/>
          <p:cNvGrpSpPr/>
          <p:nvPr/>
        </p:nvGrpSpPr>
        <p:grpSpPr>
          <a:xfrm>
            <a:off x="5106383" y="1125975"/>
            <a:ext cx="422766" cy="2073312"/>
            <a:chOff x="5967195" y="1054926"/>
            <a:chExt cx="640312" cy="3331958"/>
          </a:xfrm>
        </p:grpSpPr>
        <p:grpSp>
          <p:nvGrpSpPr>
            <p:cNvPr id="23" name="Group 59"/>
            <p:cNvGrpSpPr/>
            <p:nvPr/>
          </p:nvGrpSpPr>
          <p:grpSpPr>
            <a:xfrm>
              <a:off x="5967199" y="1588349"/>
              <a:ext cx="640308" cy="2798539"/>
              <a:chOff x="7701068" y="3337045"/>
              <a:chExt cx="847725" cy="3178629"/>
            </a:xfrm>
          </p:grpSpPr>
          <p:pic>
            <p:nvPicPr>
              <p:cNvPr id="75" name="Picture 74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601274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6" name="Picture 75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5013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7" name="Picture 76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4447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8" name="Picture 77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90310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79" name="Picture 78" descr="Yello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701068" y="3337045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4" name="Picture 73" descr="Yell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67195" y="1054926"/>
              <a:ext cx="640308" cy="805059"/>
            </a:xfrm>
            <a:prstGeom prst="rect">
              <a:avLst/>
            </a:prstGeom>
          </p:spPr>
        </p:pic>
      </p:grpSp>
      <p:grpSp>
        <p:nvGrpSpPr>
          <p:cNvPr id="24" name="Group 80"/>
          <p:cNvGrpSpPr/>
          <p:nvPr/>
        </p:nvGrpSpPr>
        <p:grpSpPr>
          <a:xfrm>
            <a:off x="6650477" y="495300"/>
            <a:ext cx="428406" cy="2703987"/>
            <a:chOff x="2064041" y="495300"/>
            <a:chExt cx="428406" cy="2703987"/>
          </a:xfrm>
        </p:grpSpPr>
        <p:grpSp>
          <p:nvGrpSpPr>
            <p:cNvPr id="25" name="Group 60"/>
            <p:cNvGrpSpPr/>
            <p:nvPr/>
          </p:nvGrpSpPr>
          <p:grpSpPr>
            <a:xfrm>
              <a:off x="2064041" y="825742"/>
              <a:ext cx="422763" cy="2373543"/>
              <a:chOff x="611560" y="2171126"/>
              <a:chExt cx="847725" cy="4332514"/>
            </a:xfrm>
          </p:grpSpPr>
          <p:pic>
            <p:nvPicPr>
              <p:cNvPr id="88" name="Picture 87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589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9" name="Picture 88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013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0" name="Picture 89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4446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1" name="Picture 90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870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2" name="Picture 91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31412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3" name="Picture 92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73806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4" name="Picture 93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17112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87" name="Picture 86" descr="Blu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9684" y="495300"/>
              <a:ext cx="422763" cy="500949"/>
            </a:xfrm>
            <a:prstGeom prst="rect">
              <a:avLst/>
            </a:prstGeom>
          </p:spPr>
        </p:pic>
      </p:grpSp>
      <p:grpSp>
        <p:nvGrpSpPr>
          <p:cNvPr id="26" name="Group 94"/>
          <p:cNvGrpSpPr/>
          <p:nvPr/>
        </p:nvGrpSpPr>
        <p:grpSpPr>
          <a:xfrm>
            <a:off x="7428161" y="1728306"/>
            <a:ext cx="422766" cy="1470981"/>
            <a:chOff x="3229503" y="2022916"/>
            <a:chExt cx="640312" cy="2363969"/>
          </a:xfrm>
        </p:grpSpPr>
        <p:grpSp>
          <p:nvGrpSpPr>
            <p:cNvPr id="27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98" name="Picture 97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9" name="Picture 98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00" name="Picture 99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97" name="Picture 96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751" y="3811588"/>
            <a:ext cx="61055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65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Rounded Rectangle 66">
            <a:hlinkClick r:id="rId8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2" name="Rounded Rectangle 71">
            <a:hlinkClick r:id="rId9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3" name="Rounded Rectangle 72">
            <a:hlinkClick r:id="rId10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0" name="Rounded Rectangle 79">
            <a:hlinkClick r:id="rId11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1" name="Rounded Rectangle 80">
            <a:hlinkClick r:id="rId12" action="ppaction://hlinksldjump"/>
          </p:cNvPr>
          <p:cNvSpPr/>
          <p:nvPr/>
        </p:nvSpPr>
        <p:spPr>
          <a:xfrm>
            <a:off x="-108520" y="4437112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2" name="Rounded Rectangle 81">
            <a:hlinkClick r:id="rId13" action="ppaction://hlinksldjump"/>
          </p:cNvPr>
          <p:cNvSpPr/>
          <p:nvPr/>
        </p:nvSpPr>
        <p:spPr>
          <a:xfrm>
            <a:off x="-252536" y="544522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7620000" y="404664"/>
            <a:ext cx="1219200" cy="1233664"/>
            <a:chOff x="7620000" y="404664"/>
            <a:chExt cx="1219200" cy="1233664"/>
          </a:xfrm>
        </p:grpSpPr>
        <p:sp>
          <p:nvSpPr>
            <p:cNvPr id="86" name="Oval 85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bg1"/>
                  </a:solidFill>
                </a:rPr>
                <a:t>8</a:t>
              </a:r>
              <a:endParaRPr lang="en-GB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029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393493" y="3974672"/>
            <a:ext cx="640308" cy="2328149"/>
            <a:chOff x="1758287" y="3787282"/>
            <a:chExt cx="847725" cy="2644350"/>
          </a:xfrm>
        </p:grpSpPr>
        <p:pic>
          <p:nvPicPr>
            <p:cNvPr id="13" name="Picture 12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7" name="Picture 6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14" name="Picture 13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15" name="Picture 14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3218621" y="4472270"/>
            <a:ext cx="640308" cy="1830551"/>
            <a:chOff x="4145834" y="4461656"/>
            <a:chExt cx="847725" cy="2079171"/>
          </a:xfrm>
        </p:grpSpPr>
        <p:pic>
          <p:nvPicPr>
            <p:cNvPr id="8" name="Picture 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480929" y="4990581"/>
            <a:ext cx="640308" cy="1312240"/>
            <a:chOff x="611560" y="5013176"/>
            <a:chExt cx="847725" cy="1490464"/>
          </a:xfrm>
        </p:grpSpPr>
        <p:pic>
          <p:nvPicPr>
            <p:cNvPr id="3" name="Picture 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2" name="Picture 1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4131185" y="3552202"/>
            <a:ext cx="640308" cy="2750619"/>
            <a:chOff x="5343060" y="3372138"/>
            <a:chExt cx="847725" cy="3124199"/>
          </a:xfrm>
        </p:grpSpPr>
        <p:pic>
          <p:nvPicPr>
            <p:cNvPr id="6" name="Picture 5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7" name="Picture 36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5956313" y="3504280"/>
            <a:ext cx="640308" cy="2798540"/>
            <a:chOff x="7701068" y="3337045"/>
            <a:chExt cx="847725" cy="3178629"/>
          </a:xfrm>
        </p:grpSpPr>
        <p:pic>
          <p:nvPicPr>
            <p:cNvPr id="47" name="Picture 4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48" name="Picture 4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49" name="Picture 4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6868877" y="2488373"/>
            <a:ext cx="640308" cy="3814449"/>
            <a:chOff x="611560" y="2171126"/>
            <a:chExt cx="847725" cy="4332514"/>
          </a:xfrm>
        </p:grpSpPr>
        <p:pic>
          <p:nvPicPr>
            <p:cNvPr id="62" name="Picture 6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66" name="Picture 65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  <p:pic>
          <p:nvPicPr>
            <p:cNvPr id="67" name="Picture 66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738062"/>
              <a:ext cx="847725" cy="914400"/>
            </a:xfrm>
            <a:prstGeom prst="rect">
              <a:avLst/>
            </a:prstGeom>
          </p:spPr>
        </p:pic>
        <p:pic>
          <p:nvPicPr>
            <p:cNvPr id="68" name="Picture 67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171126"/>
              <a:ext cx="847725" cy="914400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7781438" y="3552202"/>
            <a:ext cx="640308" cy="2750619"/>
            <a:chOff x="5343060" y="3372138"/>
            <a:chExt cx="847725" cy="3124199"/>
          </a:xfrm>
        </p:grpSpPr>
        <p:pic>
          <p:nvPicPr>
            <p:cNvPr id="71" name="Picture 70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2" name="Picture 71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2306057" y="2016383"/>
            <a:ext cx="640308" cy="4286438"/>
            <a:chOff x="2126437" y="2234103"/>
            <a:chExt cx="640308" cy="4286438"/>
          </a:xfrm>
        </p:grpSpPr>
        <p:grpSp>
          <p:nvGrpSpPr>
            <p:cNvPr id="56" name="Group 55"/>
            <p:cNvGrpSpPr/>
            <p:nvPr/>
          </p:nvGrpSpPr>
          <p:grpSpPr>
            <a:xfrm>
              <a:off x="2126437" y="2734845"/>
              <a:ext cx="640308" cy="3785696"/>
              <a:chOff x="2976668" y="2183160"/>
              <a:chExt cx="847725" cy="4299857"/>
            </a:xfrm>
          </p:grpSpPr>
          <p:pic>
            <p:nvPicPr>
              <p:cNvPr id="11" name="Picture 1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55686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1" name="Picture 2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9807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2" name="Picture 21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41473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3" name="Picture 22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870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4" name="Picture 23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304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5" name="Picture 24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7492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6" name="Picture 25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183160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7" name="Picture 7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126437" y="2234103"/>
              <a:ext cx="640308" cy="805059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5043749" y="2956920"/>
            <a:ext cx="640308" cy="3345901"/>
            <a:chOff x="5117227" y="3174640"/>
            <a:chExt cx="640308" cy="3345901"/>
          </a:xfrm>
        </p:grpSpPr>
        <p:grpSp>
          <p:nvGrpSpPr>
            <p:cNvPr id="59" name="Group 58"/>
            <p:cNvGrpSpPr/>
            <p:nvPr/>
          </p:nvGrpSpPr>
          <p:grpSpPr>
            <a:xfrm>
              <a:off x="5117227" y="3664497"/>
              <a:ext cx="640308" cy="2856044"/>
              <a:chOff x="6595120" y="3231569"/>
              <a:chExt cx="847725" cy="3243943"/>
            </a:xfrm>
          </p:grpSpPr>
          <p:pic>
            <p:nvPicPr>
              <p:cNvPr id="42" name="Picture 41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55611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3" name="Picture 42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951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39634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5" name="Picture 44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808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6" name="Picture 45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231569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9" name="Picture 78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117227" y="3174640"/>
              <a:ext cx="640308" cy="805059"/>
            </a:xfrm>
            <a:prstGeom prst="rect">
              <a:avLst/>
            </a:prstGeom>
          </p:spPr>
        </p:pic>
      </p:grpSp>
      <p:sp>
        <p:nvSpPr>
          <p:cNvPr id="69" name="Rectangle 68"/>
          <p:cNvSpPr/>
          <p:nvPr/>
        </p:nvSpPr>
        <p:spPr>
          <a:xfrm>
            <a:off x="457200" y="230200"/>
            <a:ext cx="85233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following represents a distribution of 45 sweets shared among 9 students.</a:t>
            </a:r>
          </a:p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Is this a fair distribution of the sweets?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4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 descr="Pl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04815"/>
            <a:ext cx="422763" cy="500948"/>
          </a:xfrm>
          <a:prstGeom prst="rect">
            <a:avLst/>
          </a:prstGeom>
        </p:spPr>
      </p:pic>
      <p:grpSp>
        <p:nvGrpSpPr>
          <p:cNvPr id="18" name="Group 59"/>
          <p:cNvGrpSpPr/>
          <p:nvPr/>
        </p:nvGrpSpPr>
        <p:grpSpPr>
          <a:xfrm>
            <a:off x="4225434" y="1934782"/>
            <a:ext cx="422766" cy="1470981"/>
            <a:chOff x="3229503" y="2022916"/>
            <a:chExt cx="640312" cy="2363969"/>
          </a:xfrm>
        </p:grpSpPr>
        <p:grpSp>
          <p:nvGrpSpPr>
            <p:cNvPr id="19" name="Group 56"/>
            <p:cNvGrpSpPr/>
            <p:nvPr/>
          </p:nvGrpSpPr>
          <p:grpSpPr>
            <a:xfrm>
              <a:off x="3229507" y="2556332"/>
              <a:ext cx="640308" cy="1830550"/>
              <a:chOff x="4145834" y="4461656"/>
              <a:chExt cx="847725" cy="2079171"/>
            </a:xfrm>
          </p:grpSpPr>
          <p:pic>
            <p:nvPicPr>
              <p:cNvPr id="63" name="Picture 62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6264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4" name="Picture 63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501682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65" name="Picture 64" descr="Red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145834" y="446165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62" name="Picture 61" descr="Red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503" y="2022916"/>
              <a:ext cx="640308" cy="805059"/>
            </a:xfrm>
            <a:prstGeom prst="rect">
              <a:avLst/>
            </a:prstGeom>
          </p:spPr>
        </p:pic>
      </p:grpSp>
      <p:grpSp>
        <p:nvGrpSpPr>
          <p:cNvPr id="24" name="Group 80"/>
          <p:cNvGrpSpPr/>
          <p:nvPr/>
        </p:nvGrpSpPr>
        <p:grpSpPr>
          <a:xfrm>
            <a:off x="1600200" y="701776"/>
            <a:ext cx="428406" cy="2703987"/>
            <a:chOff x="2064041" y="495300"/>
            <a:chExt cx="428406" cy="2703987"/>
          </a:xfrm>
        </p:grpSpPr>
        <p:grpSp>
          <p:nvGrpSpPr>
            <p:cNvPr id="25" name="Group 60"/>
            <p:cNvGrpSpPr/>
            <p:nvPr/>
          </p:nvGrpSpPr>
          <p:grpSpPr>
            <a:xfrm>
              <a:off x="2064041" y="825742"/>
              <a:ext cx="422763" cy="2373543"/>
              <a:chOff x="611560" y="2171126"/>
              <a:chExt cx="847725" cy="4332514"/>
            </a:xfrm>
          </p:grpSpPr>
          <p:pic>
            <p:nvPicPr>
              <p:cNvPr id="88" name="Picture 87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589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9" name="Picture 88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5013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0" name="Picture 89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4446240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1" name="Picture 90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87017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2" name="Picture 91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3314126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3" name="Picture 92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73806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4" name="Picture 93" descr="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1560" y="2171126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87" name="Picture 86" descr="Blue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9684" y="495300"/>
              <a:ext cx="422763" cy="500949"/>
            </a:xfrm>
            <a:prstGeom prst="rect">
              <a:avLst/>
            </a:prstGeom>
          </p:spPr>
        </p:pic>
      </p:grpSp>
      <p:sp>
        <p:nvSpPr>
          <p:cNvPr id="66" name="Rectangle 65"/>
          <p:cNvSpPr/>
          <p:nvPr/>
        </p:nvSpPr>
        <p:spPr>
          <a:xfrm>
            <a:off x="-180528" y="-85700"/>
            <a:ext cx="792088" cy="702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Rounded Rectangle 66">
            <a:hlinkClick r:id="rId6" action="ppaction://hlinksldjump"/>
          </p:cNvPr>
          <p:cNvSpPr/>
          <p:nvPr/>
        </p:nvSpPr>
        <p:spPr>
          <a:xfrm>
            <a:off x="-252536" y="404664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A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2" name="Rounded Rectangle 71">
            <a:hlinkClick r:id="rId7" action="ppaction://hlinksldjump"/>
          </p:cNvPr>
          <p:cNvSpPr/>
          <p:nvPr/>
        </p:nvSpPr>
        <p:spPr>
          <a:xfrm>
            <a:off x="-252536" y="1412776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B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73" name="Rounded Rectangle 72">
            <a:hlinkClick r:id="rId8" action="ppaction://hlinksldjump"/>
          </p:cNvPr>
          <p:cNvSpPr/>
          <p:nvPr/>
        </p:nvSpPr>
        <p:spPr>
          <a:xfrm>
            <a:off x="-252536" y="2420888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C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0" name="Rounded Rectangle 79">
            <a:hlinkClick r:id="rId9" action="ppaction://hlinksldjump"/>
          </p:cNvPr>
          <p:cNvSpPr/>
          <p:nvPr/>
        </p:nvSpPr>
        <p:spPr>
          <a:xfrm>
            <a:off x="-252536" y="3429000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D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1" name="Rounded Rectangle 80">
            <a:hlinkClick r:id="rId10" action="ppaction://hlinksldjump"/>
          </p:cNvPr>
          <p:cNvSpPr/>
          <p:nvPr/>
        </p:nvSpPr>
        <p:spPr>
          <a:xfrm>
            <a:off x="-252536" y="4437112"/>
            <a:ext cx="57606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E</a:t>
            </a:r>
            <a:endParaRPr lang="en-IE" i="1" dirty="0">
              <a:latin typeface="Century Gothic" pitchFamily="34" charset="0"/>
            </a:endParaRPr>
          </a:p>
        </p:txBody>
      </p:sp>
      <p:sp>
        <p:nvSpPr>
          <p:cNvPr id="82" name="Rounded Rectangle 81">
            <a:hlinkClick r:id="rId11" action="ppaction://hlinksldjump"/>
          </p:cNvPr>
          <p:cNvSpPr/>
          <p:nvPr/>
        </p:nvSpPr>
        <p:spPr>
          <a:xfrm>
            <a:off x="-108520" y="5445224"/>
            <a:ext cx="576064" cy="1008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Ins="0" rtlCol="0" anchor="b"/>
          <a:lstStyle/>
          <a:p>
            <a:pPr algn="ctr"/>
            <a:r>
              <a:rPr lang="en-IE" i="1" dirty="0" smtClean="0">
                <a:latin typeface="Century Gothic" pitchFamily="34" charset="0"/>
              </a:rPr>
              <a:t>Set F</a:t>
            </a:r>
            <a:endParaRPr lang="en-IE" i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1301" y="3880428"/>
            <a:ext cx="61055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7105825" y="1043188"/>
            <a:ext cx="429125" cy="2362575"/>
            <a:chOff x="4293800" y="836712"/>
            <a:chExt cx="429125" cy="2362575"/>
          </a:xfrm>
        </p:grpSpPr>
        <p:grpSp>
          <p:nvGrpSpPr>
            <p:cNvPr id="22" name="Group 71"/>
            <p:cNvGrpSpPr/>
            <p:nvPr/>
          </p:nvGrpSpPr>
          <p:grpSpPr>
            <a:xfrm>
              <a:off x="4300159" y="1125975"/>
              <a:ext cx="422766" cy="2073312"/>
              <a:chOff x="5967195" y="1054926"/>
              <a:chExt cx="640312" cy="3331958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967199" y="1588349"/>
                <a:ext cx="640308" cy="2798539"/>
                <a:chOff x="7701068" y="3337045"/>
                <a:chExt cx="847725" cy="3178629"/>
              </a:xfrm>
            </p:grpSpPr>
            <p:pic>
              <p:nvPicPr>
                <p:cNvPr id="75" name="Picture 74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601274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76" name="Picture 75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013445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77" name="Picture 76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4447388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78" name="Picture 77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90310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79" name="Picture 78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337045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74" name="Picture 73" descr="Yello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967195" y="1054926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84" name="Picture 83" descr="Yellow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293800" y="836712"/>
              <a:ext cx="422763" cy="500948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3536164" y="1043188"/>
            <a:ext cx="426236" cy="2362575"/>
            <a:chOff x="4300159" y="836712"/>
            <a:chExt cx="426236" cy="2362575"/>
          </a:xfrm>
        </p:grpSpPr>
        <p:grpSp>
          <p:nvGrpSpPr>
            <p:cNvPr id="95" name="Group 71"/>
            <p:cNvGrpSpPr/>
            <p:nvPr/>
          </p:nvGrpSpPr>
          <p:grpSpPr>
            <a:xfrm>
              <a:off x="4300159" y="1125975"/>
              <a:ext cx="422766" cy="2073312"/>
              <a:chOff x="5967195" y="1054926"/>
              <a:chExt cx="640312" cy="3331958"/>
            </a:xfrm>
          </p:grpSpPr>
          <p:grpSp>
            <p:nvGrpSpPr>
              <p:cNvPr id="101" name="Group 59"/>
              <p:cNvGrpSpPr/>
              <p:nvPr/>
            </p:nvGrpSpPr>
            <p:grpSpPr>
              <a:xfrm>
                <a:off x="5967199" y="1588349"/>
                <a:ext cx="640308" cy="2798539"/>
                <a:chOff x="7701068" y="3337045"/>
                <a:chExt cx="847725" cy="3178629"/>
              </a:xfrm>
            </p:grpSpPr>
            <p:pic>
              <p:nvPicPr>
                <p:cNvPr id="103" name="Picture 102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601274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04" name="Picture 103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013445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05" name="Picture 104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4447388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06" name="Picture 105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90310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07" name="Picture 106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337045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102" name="Picture 101" descr="Yello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967195" y="1054926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96" name="Picture 95" descr="Yellow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03632" y="836712"/>
              <a:ext cx="422763" cy="500948"/>
            </a:xfrm>
            <a:prstGeom prst="rect">
              <a:avLst/>
            </a:prstGeom>
          </p:spPr>
        </p:pic>
      </p:grpSp>
      <p:pic>
        <p:nvPicPr>
          <p:cNvPr id="108" name="Picture 107" descr="Pl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1237" y="2904815"/>
            <a:ext cx="422763" cy="500948"/>
          </a:xfrm>
          <a:prstGeom prst="rect">
            <a:avLst/>
          </a:prstGeom>
        </p:spPr>
      </p:pic>
      <p:grpSp>
        <p:nvGrpSpPr>
          <p:cNvPr id="109" name="Group 108"/>
          <p:cNvGrpSpPr/>
          <p:nvPr/>
        </p:nvGrpSpPr>
        <p:grpSpPr>
          <a:xfrm>
            <a:off x="5548104" y="2358163"/>
            <a:ext cx="421200" cy="1047600"/>
            <a:chOff x="1665463" y="4995747"/>
            <a:chExt cx="421200" cy="1047600"/>
          </a:xfrm>
        </p:grpSpPr>
        <p:pic>
          <p:nvPicPr>
            <p:cNvPr id="110" name="Picture 109" descr="Cyan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5463" y="5594067"/>
              <a:ext cx="421200" cy="449280"/>
            </a:xfrm>
            <a:prstGeom prst="rect">
              <a:avLst/>
            </a:prstGeom>
          </p:spPr>
        </p:pic>
        <p:pic>
          <p:nvPicPr>
            <p:cNvPr id="111" name="Picture 110" descr="Cyan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5463" y="5294907"/>
              <a:ext cx="421200" cy="449280"/>
            </a:xfrm>
            <a:prstGeom prst="rect">
              <a:avLst/>
            </a:prstGeom>
          </p:spPr>
        </p:pic>
        <p:pic>
          <p:nvPicPr>
            <p:cNvPr id="112" name="Picture 111" descr="Cyan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665463" y="4995747"/>
              <a:ext cx="421200" cy="449280"/>
            </a:xfrm>
            <a:prstGeom prst="rect">
              <a:avLst/>
            </a:prstGeom>
          </p:spPr>
        </p:pic>
      </p:grpSp>
      <p:grpSp>
        <p:nvGrpSpPr>
          <p:cNvPr id="113" name="Group 112"/>
          <p:cNvGrpSpPr/>
          <p:nvPr/>
        </p:nvGrpSpPr>
        <p:grpSpPr>
          <a:xfrm>
            <a:off x="6324447" y="1043188"/>
            <a:ext cx="426236" cy="2362575"/>
            <a:chOff x="4300159" y="836712"/>
            <a:chExt cx="426236" cy="2362575"/>
          </a:xfrm>
        </p:grpSpPr>
        <p:grpSp>
          <p:nvGrpSpPr>
            <p:cNvPr id="114" name="Group 71"/>
            <p:cNvGrpSpPr/>
            <p:nvPr/>
          </p:nvGrpSpPr>
          <p:grpSpPr>
            <a:xfrm>
              <a:off x="4300159" y="1125975"/>
              <a:ext cx="422766" cy="2073312"/>
              <a:chOff x="5967195" y="1054926"/>
              <a:chExt cx="640312" cy="3331958"/>
            </a:xfrm>
          </p:grpSpPr>
          <p:grpSp>
            <p:nvGrpSpPr>
              <p:cNvPr id="116" name="Group 59"/>
              <p:cNvGrpSpPr/>
              <p:nvPr/>
            </p:nvGrpSpPr>
            <p:grpSpPr>
              <a:xfrm>
                <a:off x="5967199" y="1588349"/>
                <a:ext cx="640308" cy="2798539"/>
                <a:chOff x="7701068" y="3337045"/>
                <a:chExt cx="847725" cy="3178629"/>
              </a:xfrm>
            </p:grpSpPr>
            <p:pic>
              <p:nvPicPr>
                <p:cNvPr id="118" name="Picture 117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601274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19" name="Picture 118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013445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0" name="Picture 119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4447388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1" name="Picture 120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90310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2" name="Picture 121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337045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117" name="Picture 116" descr="Yello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967195" y="1054926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115" name="Picture 114" descr="Yellow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03632" y="836712"/>
              <a:ext cx="422763" cy="500948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7696200" y="404664"/>
            <a:ext cx="1219200" cy="1233664"/>
            <a:chOff x="7620000" y="404664"/>
            <a:chExt cx="1219200" cy="1233664"/>
          </a:xfrm>
        </p:grpSpPr>
        <p:sp>
          <p:nvSpPr>
            <p:cNvPr id="69" name="Oval 68"/>
            <p:cNvSpPr/>
            <p:nvPr/>
          </p:nvSpPr>
          <p:spPr>
            <a:xfrm>
              <a:off x="7620000" y="404664"/>
              <a:ext cx="1219200" cy="12336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96200" y="533400"/>
              <a:ext cx="1143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11</a:t>
              </a: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moves</a:t>
              </a:r>
              <a:endParaRPr lang="en-IE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850364" y="1066800"/>
            <a:ext cx="426236" cy="2362575"/>
            <a:chOff x="4300159" y="836712"/>
            <a:chExt cx="426236" cy="2362575"/>
          </a:xfrm>
        </p:grpSpPr>
        <p:grpSp>
          <p:nvGrpSpPr>
            <p:cNvPr id="83" name="Group 71"/>
            <p:cNvGrpSpPr/>
            <p:nvPr/>
          </p:nvGrpSpPr>
          <p:grpSpPr>
            <a:xfrm>
              <a:off x="4300159" y="1125975"/>
              <a:ext cx="422766" cy="2073312"/>
              <a:chOff x="5967195" y="1054926"/>
              <a:chExt cx="640312" cy="3331958"/>
            </a:xfrm>
          </p:grpSpPr>
          <p:grpSp>
            <p:nvGrpSpPr>
              <p:cNvPr id="98" name="Group 59"/>
              <p:cNvGrpSpPr/>
              <p:nvPr/>
            </p:nvGrpSpPr>
            <p:grpSpPr>
              <a:xfrm>
                <a:off x="5967199" y="1588349"/>
                <a:ext cx="640308" cy="2798539"/>
                <a:chOff x="7701068" y="3337045"/>
                <a:chExt cx="847725" cy="3178629"/>
              </a:xfrm>
            </p:grpSpPr>
            <p:pic>
              <p:nvPicPr>
                <p:cNvPr id="100" name="Picture 99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601274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3" name="Picture 122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5013445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4" name="Picture 123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4447388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5" name="Picture 124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903102"/>
                  <a:ext cx="847725" cy="914400"/>
                </a:xfrm>
                <a:prstGeom prst="rect">
                  <a:avLst/>
                </a:prstGeom>
              </p:spPr>
            </p:pic>
            <p:pic>
              <p:nvPicPr>
                <p:cNvPr id="126" name="Picture 125" descr="Yellow.png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7701068" y="3337045"/>
                  <a:ext cx="847725" cy="914400"/>
                </a:xfrm>
                <a:prstGeom prst="rect">
                  <a:avLst/>
                </a:prstGeom>
              </p:spPr>
            </p:pic>
          </p:grpSp>
          <p:pic>
            <p:nvPicPr>
              <p:cNvPr id="99" name="Picture 98" descr="Yello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967195" y="1054926"/>
                <a:ext cx="640308" cy="805059"/>
              </a:xfrm>
              <a:prstGeom prst="rect">
                <a:avLst/>
              </a:prstGeom>
            </p:spPr>
          </p:pic>
        </p:grpSp>
        <p:pic>
          <p:nvPicPr>
            <p:cNvPr id="97" name="Picture 96" descr="Yellow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03632" y="836712"/>
              <a:ext cx="422763" cy="5009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453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809" y="1860881"/>
            <a:ext cx="76681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i="1" dirty="0" smtClean="0">
                <a:solidFill>
                  <a:srgbClr val="FF0000"/>
                </a:solidFill>
              </a:rPr>
              <a:t>A more sophisticated way of measuring variability or spread is </a:t>
            </a:r>
          </a:p>
          <a:p>
            <a:pPr algn="ctr"/>
            <a:r>
              <a:rPr lang="en-GB" sz="4400" b="1" i="1" dirty="0" smtClean="0">
                <a:solidFill>
                  <a:srgbClr val="FF0000"/>
                </a:solidFill>
              </a:rPr>
              <a:t>Standard Deviation</a:t>
            </a:r>
            <a:endParaRPr lang="en-IE" sz="4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1960" y="1786203"/>
            <a:ext cx="7920080" cy="328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79918" y="356539"/>
            <a:ext cx="849085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Deviations from the Mean</a:t>
            </a:r>
            <a:r>
              <a:rPr lang="en-IE" dirty="0" smtClean="0">
                <a:latin typeface="Century Gothic" pitchFamily="34" charset="0"/>
              </a:rPr>
              <a:t/>
            </a:r>
            <a:br>
              <a:rPr lang="en-IE" dirty="0" smtClean="0">
                <a:latin typeface="Century Gothic" pitchFamily="34" charset="0"/>
              </a:rPr>
            </a:br>
            <a:endParaRPr lang="en-IE" dirty="0"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0414" y="3909483"/>
            <a:ext cx="7947378" cy="1174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19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9918" y="356539"/>
            <a:ext cx="849085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Standard</a:t>
            </a:r>
            <a:r>
              <a:rPr lang="en-IE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IE" sz="4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Deviation</a:t>
            </a:r>
            <a:r>
              <a:rPr lang="en-IE" dirty="0" smtClean="0">
                <a:latin typeface="Century Gothic" pitchFamily="34" charset="0"/>
              </a:rPr>
              <a:t/>
            </a:r>
            <a:br>
              <a:rPr lang="en-IE" dirty="0" smtClean="0">
                <a:latin typeface="Century Gothic" pitchFamily="34" charset="0"/>
              </a:rPr>
            </a:br>
            <a:endParaRPr lang="en-IE" dirty="0">
              <a:latin typeface="Century Gothic" pitchFamily="34" charset="0"/>
            </a:endParaRP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12000" y="1783499"/>
            <a:ext cx="7920000" cy="329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853" y="3896430"/>
            <a:ext cx="7947378" cy="1174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4548100"/>
              </p:ext>
            </p:extLst>
          </p:nvPr>
        </p:nvGraphicFramePr>
        <p:xfrm>
          <a:off x="518160" y="5078984"/>
          <a:ext cx="3412998" cy="1516888"/>
        </p:xfrm>
        <a:graphic>
          <a:graphicData uri="http://schemas.openxmlformats.org/presentationml/2006/ole">
            <p:oleObj spid="_x0000_s1044" name="Equation" r:id="rId5" imgW="914003" imgH="406224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32320" y="7766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475488" y="4998720"/>
            <a:ext cx="3645408" cy="1645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5422232" y="5486395"/>
            <a:ext cx="250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= 2.049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xmlns="" val="209857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5375" y="838200"/>
            <a:ext cx="249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>
              <a:latin typeface="Century Gothic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69988" algn="l"/>
              </a:tabLst>
            </a:pPr>
            <a:endParaRPr lang="en-IE" dirty="0" smtClean="0">
              <a:solidFill>
                <a:srgbClr val="990033"/>
              </a:solidFill>
              <a:latin typeface="Century Gothic" pitchFamily="34" charset="0"/>
            </a:endParaRPr>
          </a:p>
          <a:p>
            <a:pPr>
              <a:tabLst>
                <a:tab pos="1169988" algn="l"/>
              </a:tabLst>
            </a:pPr>
            <a:r>
              <a:rPr lang="en-IE" sz="3200" dirty="0" smtClean="0">
                <a:solidFill>
                  <a:srgbClr val="990033"/>
                </a:solidFill>
                <a:latin typeface="Century Gothic" pitchFamily="34" charset="0"/>
              </a:rPr>
              <a:t>Use your calculator to calculate the standard deviation of the various sets </a:t>
            </a:r>
            <a:br>
              <a:rPr lang="en-IE" sz="3200" dirty="0" smtClean="0">
                <a:solidFill>
                  <a:srgbClr val="990033"/>
                </a:solidFill>
                <a:latin typeface="Century Gothic" pitchFamily="34" charset="0"/>
              </a:rPr>
            </a:br>
            <a:r>
              <a:rPr lang="en-IE" sz="3200" dirty="0" smtClean="0">
                <a:solidFill>
                  <a:srgbClr val="990033"/>
                </a:solidFill>
                <a:latin typeface="Century Gothic" pitchFamily="34" charset="0"/>
              </a:rPr>
              <a:t>given in the table.</a:t>
            </a:r>
          </a:p>
          <a:p>
            <a:endParaRPr lang="en-IE" dirty="0" smtClean="0">
              <a:solidFill>
                <a:srgbClr val="990033"/>
              </a:solidFill>
              <a:latin typeface="ES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" y="247650"/>
            <a:ext cx="832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Standard Deviation using Calculator</a:t>
            </a:r>
            <a:endParaRPr lang="en-IE" sz="32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4098" name="Picture 2" descr="http://www.ryman.co.uk/Catalogue/Ryman/large/global/images/main/12/1201042077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5107463" y="3560063"/>
            <a:ext cx="3902425" cy="31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83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579234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S.D.</a:t>
                      </a:r>
                      <a:endParaRPr lang="en-IE" sz="12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0.67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6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20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4.47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3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1.83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1.25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4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8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2.11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7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i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11</a:t>
                      </a:r>
                      <a:endParaRPr lang="en-IE" sz="2400" b="1" i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5</a:t>
                      </a:r>
                      <a:endParaRPr lang="en-IE" sz="2400" b="1" i="1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2400" b="1" i="1" u="none" strike="noStrike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2.62</a:t>
                      </a:r>
                      <a:endParaRPr lang="en-IE" sz="2400" b="1" i="1" u="none" strike="noStrike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41637" y="365668"/>
            <a:ext cx="4060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Unfair Allocations</a:t>
            </a:r>
            <a:endParaRPr lang="en-IE" sz="36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393493" y="3974672"/>
            <a:ext cx="640308" cy="2328149"/>
            <a:chOff x="1758287" y="3787282"/>
            <a:chExt cx="847725" cy="2644350"/>
          </a:xfrm>
        </p:grpSpPr>
        <p:pic>
          <p:nvPicPr>
            <p:cNvPr id="13" name="Picture 12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7" name="Picture 6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14" name="Picture 13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15" name="Picture 14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3218621" y="4472270"/>
            <a:ext cx="640308" cy="1830551"/>
            <a:chOff x="4145834" y="4461656"/>
            <a:chExt cx="847725" cy="2079171"/>
          </a:xfrm>
        </p:grpSpPr>
        <p:pic>
          <p:nvPicPr>
            <p:cNvPr id="8" name="Picture 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480929" y="4990581"/>
            <a:ext cx="640308" cy="1312240"/>
            <a:chOff x="611560" y="5013176"/>
            <a:chExt cx="847725" cy="1490464"/>
          </a:xfrm>
        </p:grpSpPr>
        <p:pic>
          <p:nvPicPr>
            <p:cNvPr id="3" name="Picture 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2" name="Picture 1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4131185" y="3552202"/>
            <a:ext cx="640308" cy="2750619"/>
            <a:chOff x="5343060" y="3372138"/>
            <a:chExt cx="847725" cy="3124199"/>
          </a:xfrm>
        </p:grpSpPr>
        <p:pic>
          <p:nvPicPr>
            <p:cNvPr id="6" name="Picture 5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7" name="Picture 36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5956313" y="3504280"/>
            <a:ext cx="640308" cy="2798540"/>
            <a:chOff x="7701068" y="3337045"/>
            <a:chExt cx="847725" cy="3178629"/>
          </a:xfrm>
        </p:grpSpPr>
        <p:pic>
          <p:nvPicPr>
            <p:cNvPr id="47" name="Picture 4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48" name="Picture 4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49" name="Picture 4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6868877" y="2488373"/>
            <a:ext cx="640308" cy="3814449"/>
            <a:chOff x="611560" y="2171126"/>
            <a:chExt cx="847725" cy="4332514"/>
          </a:xfrm>
        </p:grpSpPr>
        <p:pic>
          <p:nvPicPr>
            <p:cNvPr id="62" name="Picture 6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66" name="Picture 65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  <p:pic>
          <p:nvPicPr>
            <p:cNvPr id="67" name="Picture 66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738062"/>
              <a:ext cx="847725" cy="914400"/>
            </a:xfrm>
            <a:prstGeom prst="rect">
              <a:avLst/>
            </a:prstGeom>
          </p:spPr>
        </p:pic>
        <p:pic>
          <p:nvPicPr>
            <p:cNvPr id="68" name="Picture 67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171126"/>
              <a:ext cx="847725" cy="914400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7781438" y="3552202"/>
            <a:ext cx="640308" cy="2750619"/>
            <a:chOff x="5343060" y="3372138"/>
            <a:chExt cx="847725" cy="3124199"/>
          </a:xfrm>
        </p:grpSpPr>
        <p:pic>
          <p:nvPicPr>
            <p:cNvPr id="71" name="Picture 70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2" name="Picture 71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2306057" y="2016383"/>
            <a:ext cx="640308" cy="4286438"/>
            <a:chOff x="2126437" y="2234103"/>
            <a:chExt cx="640308" cy="4286438"/>
          </a:xfrm>
        </p:grpSpPr>
        <p:grpSp>
          <p:nvGrpSpPr>
            <p:cNvPr id="56" name="Group 55"/>
            <p:cNvGrpSpPr/>
            <p:nvPr/>
          </p:nvGrpSpPr>
          <p:grpSpPr>
            <a:xfrm>
              <a:off x="2126437" y="2734845"/>
              <a:ext cx="640308" cy="3785696"/>
              <a:chOff x="2976668" y="2183160"/>
              <a:chExt cx="847725" cy="4299857"/>
            </a:xfrm>
          </p:grpSpPr>
          <p:pic>
            <p:nvPicPr>
              <p:cNvPr id="11" name="Picture 1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55686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1" name="Picture 2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9807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2" name="Picture 21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41473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3" name="Picture 22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870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4" name="Picture 23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304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5" name="Picture 24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7492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6" name="Picture 25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183160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7" name="Picture 7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126437" y="2234103"/>
              <a:ext cx="640308" cy="805059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5043749" y="2956920"/>
            <a:ext cx="640308" cy="3345901"/>
            <a:chOff x="5117227" y="3174640"/>
            <a:chExt cx="640308" cy="3345901"/>
          </a:xfrm>
        </p:grpSpPr>
        <p:grpSp>
          <p:nvGrpSpPr>
            <p:cNvPr id="59" name="Group 58"/>
            <p:cNvGrpSpPr/>
            <p:nvPr/>
          </p:nvGrpSpPr>
          <p:grpSpPr>
            <a:xfrm>
              <a:off x="5117227" y="3664497"/>
              <a:ext cx="640308" cy="2856044"/>
              <a:chOff x="6595120" y="3231569"/>
              <a:chExt cx="847725" cy="3243943"/>
            </a:xfrm>
          </p:grpSpPr>
          <p:pic>
            <p:nvPicPr>
              <p:cNvPr id="42" name="Picture 41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55611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3" name="Picture 42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951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39634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5" name="Picture 44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808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6" name="Picture 45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231569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9" name="Picture 78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117227" y="3174640"/>
              <a:ext cx="640308" cy="805059"/>
            </a:xfrm>
            <a:prstGeom prst="rect">
              <a:avLst/>
            </a:prstGeom>
          </p:spPr>
        </p:pic>
      </p:grpSp>
      <p:sp>
        <p:nvSpPr>
          <p:cNvPr id="69" name="Rectangle 68"/>
          <p:cNvSpPr/>
          <p:nvPr/>
        </p:nvSpPr>
        <p:spPr>
          <a:xfrm>
            <a:off x="408049" y="230201"/>
            <a:ext cx="832792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Lets make it fair.</a:t>
            </a:r>
          </a:p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We need to move around some sweets.</a:t>
            </a:r>
          </a:p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How many times will we need to move a sweet</a:t>
            </a:r>
          </a:p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to make it fair?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0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1393493" y="3974672"/>
            <a:ext cx="640308" cy="2328149"/>
            <a:chOff x="1758287" y="3787282"/>
            <a:chExt cx="847725" cy="2644350"/>
          </a:xfrm>
        </p:grpSpPr>
        <p:pic>
          <p:nvPicPr>
            <p:cNvPr id="13" name="Picture 12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7" name="Picture 6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14" name="Picture 13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15" name="Picture 14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4" name="Group 56"/>
          <p:cNvGrpSpPr/>
          <p:nvPr/>
        </p:nvGrpSpPr>
        <p:grpSpPr>
          <a:xfrm>
            <a:off x="3218621" y="4472270"/>
            <a:ext cx="640308" cy="1830551"/>
            <a:chOff x="4145834" y="4461656"/>
            <a:chExt cx="847725" cy="2079171"/>
          </a:xfrm>
        </p:grpSpPr>
        <p:pic>
          <p:nvPicPr>
            <p:cNvPr id="8" name="Picture 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" name="Group 53"/>
          <p:cNvGrpSpPr/>
          <p:nvPr/>
        </p:nvGrpSpPr>
        <p:grpSpPr>
          <a:xfrm>
            <a:off x="480929" y="4990581"/>
            <a:ext cx="640308" cy="1312240"/>
            <a:chOff x="611560" y="5013176"/>
            <a:chExt cx="847725" cy="1490464"/>
          </a:xfrm>
        </p:grpSpPr>
        <p:pic>
          <p:nvPicPr>
            <p:cNvPr id="3" name="Picture 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2" name="Picture 1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grpSp>
        <p:nvGrpSpPr>
          <p:cNvPr id="9" name="Group 57"/>
          <p:cNvGrpSpPr/>
          <p:nvPr/>
        </p:nvGrpSpPr>
        <p:grpSpPr>
          <a:xfrm>
            <a:off x="4131185" y="3552202"/>
            <a:ext cx="640308" cy="2750619"/>
            <a:chOff x="5343060" y="3372138"/>
            <a:chExt cx="847725" cy="3124199"/>
          </a:xfrm>
        </p:grpSpPr>
        <p:pic>
          <p:nvPicPr>
            <p:cNvPr id="6" name="Picture 5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7" name="Picture 36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0" name="Group 59"/>
          <p:cNvGrpSpPr/>
          <p:nvPr/>
        </p:nvGrpSpPr>
        <p:grpSpPr>
          <a:xfrm>
            <a:off x="5956313" y="3504280"/>
            <a:ext cx="640308" cy="2798540"/>
            <a:chOff x="7701068" y="3337045"/>
            <a:chExt cx="847725" cy="3178629"/>
          </a:xfrm>
        </p:grpSpPr>
        <p:pic>
          <p:nvPicPr>
            <p:cNvPr id="47" name="Picture 4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48" name="Picture 4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49" name="Picture 4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16" name="Group 60"/>
          <p:cNvGrpSpPr/>
          <p:nvPr/>
        </p:nvGrpSpPr>
        <p:grpSpPr>
          <a:xfrm>
            <a:off x="6868877" y="3505583"/>
            <a:ext cx="640308" cy="2808124"/>
            <a:chOff x="611560" y="3314126"/>
            <a:chExt cx="847725" cy="3189514"/>
          </a:xfrm>
        </p:grpSpPr>
        <p:pic>
          <p:nvPicPr>
            <p:cNvPr id="62" name="Picture 6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66" name="Picture 65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</p:grpSp>
      <p:grpSp>
        <p:nvGrpSpPr>
          <p:cNvPr id="17" name="Group 69"/>
          <p:cNvGrpSpPr/>
          <p:nvPr/>
        </p:nvGrpSpPr>
        <p:grpSpPr>
          <a:xfrm>
            <a:off x="7781438" y="3552202"/>
            <a:ext cx="640308" cy="2750619"/>
            <a:chOff x="5343060" y="3372138"/>
            <a:chExt cx="847725" cy="3124199"/>
          </a:xfrm>
        </p:grpSpPr>
        <p:pic>
          <p:nvPicPr>
            <p:cNvPr id="71" name="Picture 70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2" name="Picture 71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18" name="Group 55"/>
          <p:cNvGrpSpPr/>
          <p:nvPr/>
        </p:nvGrpSpPr>
        <p:grpSpPr>
          <a:xfrm>
            <a:off x="2306057" y="3504280"/>
            <a:ext cx="640308" cy="2798540"/>
            <a:chOff x="2976668" y="3304388"/>
            <a:chExt cx="847725" cy="3178629"/>
          </a:xfrm>
        </p:grpSpPr>
        <p:pic>
          <p:nvPicPr>
            <p:cNvPr id="11" name="Picture 1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976668" y="5568617"/>
              <a:ext cx="847725" cy="914400"/>
            </a:xfrm>
            <a:prstGeom prst="rect">
              <a:avLst/>
            </a:prstGeom>
          </p:spPr>
        </p:pic>
        <p:pic>
          <p:nvPicPr>
            <p:cNvPr id="21" name="Picture 2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976668" y="4980788"/>
              <a:ext cx="847725" cy="914400"/>
            </a:xfrm>
            <a:prstGeom prst="rect">
              <a:avLst/>
            </a:prstGeom>
          </p:spPr>
        </p:pic>
        <p:pic>
          <p:nvPicPr>
            <p:cNvPr id="22" name="Picture 21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976668" y="4414731"/>
              <a:ext cx="847725" cy="914400"/>
            </a:xfrm>
            <a:prstGeom prst="rect">
              <a:avLst/>
            </a:prstGeom>
          </p:spPr>
        </p:pic>
        <p:pic>
          <p:nvPicPr>
            <p:cNvPr id="23" name="Picture 22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976668" y="3870445"/>
              <a:ext cx="847725" cy="914400"/>
            </a:xfrm>
            <a:prstGeom prst="rect">
              <a:avLst/>
            </a:prstGeom>
          </p:spPr>
        </p:pic>
        <p:pic>
          <p:nvPicPr>
            <p:cNvPr id="24" name="Picture 23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976668" y="3304388"/>
              <a:ext cx="847725" cy="914400"/>
            </a:xfrm>
            <a:prstGeom prst="rect">
              <a:avLst/>
            </a:prstGeom>
          </p:spPr>
        </p:pic>
      </p:grpSp>
      <p:grpSp>
        <p:nvGrpSpPr>
          <p:cNvPr id="19" name="Group 58"/>
          <p:cNvGrpSpPr/>
          <p:nvPr/>
        </p:nvGrpSpPr>
        <p:grpSpPr>
          <a:xfrm>
            <a:off x="5043749" y="3446777"/>
            <a:ext cx="640308" cy="2856044"/>
            <a:chOff x="6595120" y="3231569"/>
            <a:chExt cx="847725" cy="3243943"/>
          </a:xfrm>
        </p:grpSpPr>
        <p:pic>
          <p:nvPicPr>
            <p:cNvPr id="42" name="Picture 41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95120" y="5561112"/>
              <a:ext cx="847725" cy="914400"/>
            </a:xfrm>
            <a:prstGeom prst="rect">
              <a:avLst/>
            </a:prstGeom>
          </p:spPr>
        </p:pic>
        <p:pic>
          <p:nvPicPr>
            <p:cNvPr id="43" name="Picture 42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95120" y="4951512"/>
              <a:ext cx="847725" cy="914400"/>
            </a:xfrm>
            <a:prstGeom prst="rect">
              <a:avLst/>
            </a:prstGeom>
          </p:spPr>
        </p:pic>
        <p:pic>
          <p:nvPicPr>
            <p:cNvPr id="44" name="Picture 43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95120" y="4396341"/>
              <a:ext cx="847725" cy="914400"/>
            </a:xfrm>
            <a:prstGeom prst="rect">
              <a:avLst/>
            </a:prstGeom>
          </p:spPr>
        </p:pic>
        <p:pic>
          <p:nvPicPr>
            <p:cNvPr id="45" name="Picture 44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95120" y="3808512"/>
              <a:ext cx="847725" cy="914400"/>
            </a:xfrm>
            <a:prstGeom prst="rect">
              <a:avLst/>
            </a:prstGeom>
          </p:spPr>
        </p:pic>
        <p:pic>
          <p:nvPicPr>
            <p:cNvPr id="46" name="Picture 45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595120" y="3231569"/>
              <a:ext cx="847725" cy="914400"/>
            </a:xfrm>
            <a:prstGeom prst="rect">
              <a:avLst/>
            </a:prstGeom>
          </p:spPr>
        </p:pic>
      </p:grpSp>
      <p:grpSp>
        <p:nvGrpSpPr>
          <p:cNvPr id="20" name="Group 77"/>
          <p:cNvGrpSpPr/>
          <p:nvPr/>
        </p:nvGrpSpPr>
        <p:grpSpPr>
          <a:xfrm>
            <a:off x="2306057" y="1509422"/>
            <a:ext cx="640308" cy="1804171"/>
            <a:chOff x="2306057" y="1417653"/>
            <a:chExt cx="640308" cy="1804171"/>
          </a:xfrm>
        </p:grpSpPr>
        <p:pic>
          <p:nvPicPr>
            <p:cNvPr id="58" name="Picture 5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306057" y="2416765"/>
              <a:ext cx="640308" cy="805059"/>
            </a:xfrm>
            <a:prstGeom prst="rect">
              <a:avLst/>
            </a:prstGeom>
          </p:spPr>
        </p:pic>
        <p:pic>
          <p:nvPicPr>
            <p:cNvPr id="59" name="Picture 5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306057" y="1918395"/>
              <a:ext cx="640308" cy="805059"/>
            </a:xfrm>
            <a:prstGeom prst="rect">
              <a:avLst/>
            </a:prstGeom>
          </p:spPr>
        </p:pic>
        <p:pic>
          <p:nvPicPr>
            <p:cNvPr id="60" name="Picture 5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306057" y="1417653"/>
              <a:ext cx="640308" cy="805059"/>
            </a:xfrm>
            <a:prstGeom prst="rect">
              <a:avLst/>
            </a:prstGeom>
          </p:spPr>
        </p:pic>
      </p:grpSp>
      <p:pic>
        <p:nvPicPr>
          <p:cNvPr id="61" name="Picture 60" descr="Re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43749" y="2508534"/>
            <a:ext cx="640308" cy="805059"/>
          </a:xfrm>
          <a:prstGeom prst="rect">
            <a:avLst/>
          </a:prstGeom>
        </p:spPr>
      </p:pic>
      <p:grpSp>
        <p:nvGrpSpPr>
          <p:cNvPr id="25" name="Group 75"/>
          <p:cNvGrpSpPr/>
          <p:nvPr/>
        </p:nvGrpSpPr>
        <p:grpSpPr>
          <a:xfrm>
            <a:off x="6868877" y="2009389"/>
            <a:ext cx="640308" cy="1304204"/>
            <a:chOff x="6868877" y="2009389"/>
            <a:chExt cx="640308" cy="1304204"/>
          </a:xfrm>
        </p:grpSpPr>
        <p:pic>
          <p:nvPicPr>
            <p:cNvPr id="69" name="Picture 68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868877" y="2508533"/>
              <a:ext cx="640308" cy="805060"/>
            </a:xfrm>
            <a:prstGeom prst="rect">
              <a:avLst/>
            </a:prstGeom>
          </p:spPr>
        </p:pic>
        <p:pic>
          <p:nvPicPr>
            <p:cNvPr id="70" name="Picture 69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868877" y="2009389"/>
              <a:ext cx="640308" cy="805060"/>
            </a:xfrm>
            <a:prstGeom prst="rect">
              <a:avLst/>
            </a:prstGeom>
          </p:spPr>
        </p:pic>
      </p:grpSp>
      <p:sp>
        <p:nvSpPr>
          <p:cNvPr id="29" name="TextBox 28"/>
          <p:cNvSpPr txBox="1"/>
          <p:nvPr/>
        </p:nvSpPr>
        <p:spPr>
          <a:xfrm>
            <a:off x="161925" y="2828925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3 moves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43000" y="2828925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1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 move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33700" y="2828925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2 moves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981200" y="230201"/>
            <a:ext cx="3501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How many moves?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562600" y="238780"/>
            <a:ext cx="1641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6 moves</a:t>
            </a:r>
            <a:endParaRPr lang="en-IE" sz="2800" dirty="0" smtClean="0">
              <a:latin typeface="Century Gothic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77712" y="772180"/>
            <a:ext cx="6708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How many sweets are in a Fair </a:t>
            </a:r>
            <a:r>
              <a:rPr lang="en-GB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</a:t>
            </a:r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hare?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030576" y="772180"/>
            <a:ext cx="1656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5 sweets</a:t>
            </a:r>
            <a:endParaRPr lang="en-IE" sz="2800" dirty="0" smtClean="0">
              <a:latin typeface="Century Gothic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967676" y="1610380"/>
            <a:ext cx="7261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We say “The Mean of the distribution is 5”</a:t>
            </a:r>
            <a:endParaRPr lang="en-IE" sz="28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39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-0.0912 C -0.05885 -0.08704 -0.19184 -0.07731 -0.22864 -0.02593 C -0.28142 0.04815 -0.23316 -0.01435 -0.2526 0.01042 C -0.25451 0.01597 -0.25798 0.0206 -0.25955 0.02639 C -0.26128 0.03241 -0.26146 0.03912 -0.26302 0.04537 C -0.26423 0.0544 -0.26701 0.06065 -0.26909 0.06921 C -0.26701 0.08403 -0.26649 0.09931 -0.26302 0.11366 C -0.26111 0.12292 -0.25521 0.13009 -0.2526 0.13912 C -0.25052 0.15162 -0.24444 0.16227 -0.24062 0.17407 C -0.23593 0.18889 -0.23003 0.20625 -0.22621 0.22153 C -0.2243 0.2294 -0.22361 0.23773 -0.22135 0.24537 C -0.22118 0.24653 -0.21458 0.27014 -0.20955 0.27407 C -0.20729 0.27616 -0.20139 0.27708 -0.20139 0.27732 C -0.19843 0.28287 -0.19878 0.28009 -0.19878 0.28519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95 0.00416 C -0.09861 0.00185 -0.16927 0.00717 -0.23993 0.01064 C -0.38993 0.00555 -0.33541 0.0125 -0.40416 0.00277 C -0.41857 0.01203 -0.41632 0.00694 -0.40903 0.0456 C -0.40833 0.04884 -0.40486 0.04953 -0.40295 0.05185 C -0.40121 0.05416 -0.39982 0.05717 -0.39826 0.05972 C -0.39427 0.08611 -0.39844 0.05439 -0.40069 0.11851 C -0.40121 0.13588 -0.4026 0.13333 -0.39826 0.13912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03634 C -0.08819 -0.03981 -0.09983 -0.04236 -0.17292 -0.01898 C -0.20989 -0.00717 -0.24305 0.0213 -0.28003 0.03357 C -0.3125 0.04422 -0.34114 0.0551 -0.37413 0.0669 C -0.37951 0.06875 -0.39045 0.07408 -0.39548 0.0794 C -0.39896 0.0831 -0.40503 0.09213 -0.40503 0.09236 C -0.40798 0.11135 -0.40677 0.10278 -0.40868 0.1176 C -0.40746 0.14028 -0.40694 0.1632 -0.40503 0.18588 C -0.40434 0.19537 -0.39913 0.19908 -0.39913 0.21135 " pathEditMode="relative" rAng="0" ptsTypes="ffffffff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6" grpId="0"/>
      <p:bldP spid="77" grpId="0"/>
      <p:bldP spid="78" grpId="0"/>
      <p:bldP spid="68" grpId="0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393493" y="3974672"/>
            <a:ext cx="640308" cy="2328149"/>
            <a:chOff x="1758287" y="3787282"/>
            <a:chExt cx="847725" cy="2644350"/>
          </a:xfrm>
        </p:grpSpPr>
        <p:pic>
          <p:nvPicPr>
            <p:cNvPr id="13" name="Picture 12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7" name="Picture 6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14" name="Picture 13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15" name="Picture 14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3218621" y="4472270"/>
            <a:ext cx="640308" cy="1830551"/>
            <a:chOff x="4145834" y="4461656"/>
            <a:chExt cx="847725" cy="2079171"/>
          </a:xfrm>
        </p:grpSpPr>
        <p:pic>
          <p:nvPicPr>
            <p:cNvPr id="8" name="Picture 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480929" y="4990581"/>
            <a:ext cx="640308" cy="1312240"/>
            <a:chOff x="611560" y="5013176"/>
            <a:chExt cx="847725" cy="1490464"/>
          </a:xfrm>
        </p:grpSpPr>
        <p:pic>
          <p:nvPicPr>
            <p:cNvPr id="3" name="Picture 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2" name="Picture 1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4131185" y="3552202"/>
            <a:ext cx="640308" cy="2750619"/>
            <a:chOff x="5343060" y="3372138"/>
            <a:chExt cx="847725" cy="3124199"/>
          </a:xfrm>
        </p:grpSpPr>
        <p:pic>
          <p:nvPicPr>
            <p:cNvPr id="6" name="Picture 5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7" name="Picture 36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5956313" y="3504280"/>
            <a:ext cx="640308" cy="2798540"/>
            <a:chOff x="7701068" y="3337045"/>
            <a:chExt cx="847725" cy="3178629"/>
          </a:xfrm>
        </p:grpSpPr>
        <p:pic>
          <p:nvPicPr>
            <p:cNvPr id="47" name="Picture 4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48" name="Picture 4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49" name="Picture 4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6868877" y="2488373"/>
            <a:ext cx="640308" cy="3814449"/>
            <a:chOff x="611560" y="2171126"/>
            <a:chExt cx="847725" cy="4332514"/>
          </a:xfrm>
        </p:grpSpPr>
        <p:pic>
          <p:nvPicPr>
            <p:cNvPr id="62" name="Picture 6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66" name="Picture 65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  <p:pic>
          <p:nvPicPr>
            <p:cNvPr id="67" name="Picture 66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738062"/>
              <a:ext cx="847725" cy="914400"/>
            </a:xfrm>
            <a:prstGeom prst="rect">
              <a:avLst/>
            </a:prstGeom>
          </p:spPr>
        </p:pic>
        <p:pic>
          <p:nvPicPr>
            <p:cNvPr id="68" name="Picture 67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171126"/>
              <a:ext cx="847725" cy="914400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7781438" y="3552202"/>
            <a:ext cx="640308" cy="2750619"/>
            <a:chOff x="5343060" y="3372138"/>
            <a:chExt cx="847725" cy="3124199"/>
          </a:xfrm>
        </p:grpSpPr>
        <p:pic>
          <p:nvPicPr>
            <p:cNvPr id="71" name="Picture 70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2" name="Picture 71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2306057" y="2016383"/>
            <a:ext cx="640308" cy="4286438"/>
            <a:chOff x="2126437" y="2234103"/>
            <a:chExt cx="640308" cy="4286438"/>
          </a:xfrm>
        </p:grpSpPr>
        <p:grpSp>
          <p:nvGrpSpPr>
            <p:cNvPr id="56" name="Group 55"/>
            <p:cNvGrpSpPr/>
            <p:nvPr/>
          </p:nvGrpSpPr>
          <p:grpSpPr>
            <a:xfrm>
              <a:off x="2126437" y="2734845"/>
              <a:ext cx="640308" cy="3785696"/>
              <a:chOff x="2976668" y="2183160"/>
              <a:chExt cx="847725" cy="4299857"/>
            </a:xfrm>
          </p:grpSpPr>
          <p:pic>
            <p:nvPicPr>
              <p:cNvPr id="11" name="Picture 1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55686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1" name="Picture 2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9807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2" name="Picture 21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41473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3" name="Picture 22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870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4" name="Picture 23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304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5" name="Picture 24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7492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6" name="Picture 25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183160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7" name="Picture 7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126437" y="2234103"/>
              <a:ext cx="640308" cy="805059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5043749" y="2956920"/>
            <a:ext cx="640308" cy="3345901"/>
            <a:chOff x="5117227" y="3174640"/>
            <a:chExt cx="640308" cy="3345901"/>
          </a:xfrm>
        </p:grpSpPr>
        <p:grpSp>
          <p:nvGrpSpPr>
            <p:cNvPr id="59" name="Group 58"/>
            <p:cNvGrpSpPr/>
            <p:nvPr/>
          </p:nvGrpSpPr>
          <p:grpSpPr>
            <a:xfrm>
              <a:off x="5117227" y="3664497"/>
              <a:ext cx="640308" cy="2856044"/>
              <a:chOff x="6595120" y="3231569"/>
              <a:chExt cx="847725" cy="3243943"/>
            </a:xfrm>
          </p:grpSpPr>
          <p:pic>
            <p:nvPicPr>
              <p:cNvPr id="42" name="Picture 41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55611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3" name="Picture 42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951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39634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5" name="Picture 44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808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6" name="Picture 45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231569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9" name="Picture 78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117227" y="3174640"/>
              <a:ext cx="640308" cy="805059"/>
            </a:xfrm>
            <a:prstGeom prst="rect">
              <a:avLst/>
            </a:prstGeom>
          </p:spPr>
        </p:pic>
      </p:grpSp>
      <p:sp>
        <p:nvSpPr>
          <p:cNvPr id="76" name="Title 2"/>
          <p:cNvSpPr txBox="1">
            <a:spLocks/>
          </p:cNvSpPr>
          <p:nvPr/>
        </p:nvSpPr>
        <p:spPr>
          <a:xfrm>
            <a:off x="700145" y="584528"/>
            <a:ext cx="6691255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What’s the Median of the Distribution?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4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0145" y="584528"/>
            <a:ext cx="6691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What’s the Median of the Distribution?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85800" y="1988674"/>
            <a:ext cx="640308" cy="4286438"/>
            <a:chOff x="2126437" y="2234103"/>
            <a:chExt cx="640308" cy="4286438"/>
          </a:xfrm>
        </p:grpSpPr>
        <p:grpSp>
          <p:nvGrpSpPr>
            <p:cNvPr id="5" name="Group 4"/>
            <p:cNvGrpSpPr/>
            <p:nvPr/>
          </p:nvGrpSpPr>
          <p:grpSpPr>
            <a:xfrm>
              <a:off x="2126437" y="2734845"/>
              <a:ext cx="640308" cy="3785696"/>
              <a:chOff x="2976668" y="2183160"/>
              <a:chExt cx="847725" cy="4299857"/>
            </a:xfrm>
          </p:grpSpPr>
          <p:pic>
            <p:nvPicPr>
              <p:cNvPr id="7" name="Picture 6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55686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8" name="Picture 7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9807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9" name="Picture 8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41473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0" name="Picture 9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870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1" name="Picture 10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304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2" name="Picture 11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7492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13" name="Picture 12" descr="Yellow.pn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183160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6" name="Picture 5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126437" y="2234103"/>
              <a:ext cx="640308" cy="805059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1676400" y="2460663"/>
            <a:ext cx="640308" cy="3814449"/>
            <a:chOff x="611560" y="2171126"/>
            <a:chExt cx="847725" cy="4332514"/>
          </a:xfrm>
        </p:grpSpPr>
        <p:pic>
          <p:nvPicPr>
            <p:cNvPr id="15" name="Picture 14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6" name="Picture 15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17" name="Picture 16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18" name="Picture 17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19" name="Picture 18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  <p:pic>
          <p:nvPicPr>
            <p:cNvPr id="20" name="Picture 19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738062"/>
              <a:ext cx="847725" cy="914400"/>
            </a:xfrm>
            <a:prstGeom prst="rect">
              <a:avLst/>
            </a:prstGeom>
          </p:spPr>
        </p:pic>
        <p:pic>
          <p:nvPicPr>
            <p:cNvPr id="21" name="Picture 20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171126"/>
              <a:ext cx="847725" cy="9144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2590800" y="2926581"/>
            <a:ext cx="640308" cy="3345901"/>
            <a:chOff x="5117227" y="3174640"/>
            <a:chExt cx="640308" cy="3345901"/>
          </a:xfrm>
        </p:grpSpPr>
        <p:grpSp>
          <p:nvGrpSpPr>
            <p:cNvPr id="23" name="Group 22"/>
            <p:cNvGrpSpPr/>
            <p:nvPr/>
          </p:nvGrpSpPr>
          <p:grpSpPr>
            <a:xfrm>
              <a:off x="5117227" y="3664497"/>
              <a:ext cx="640308" cy="2856044"/>
              <a:chOff x="6595120" y="3231569"/>
              <a:chExt cx="847725" cy="3243943"/>
            </a:xfrm>
          </p:grpSpPr>
          <p:pic>
            <p:nvPicPr>
              <p:cNvPr id="25" name="Picture 24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55611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6" name="Picture 25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951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7" name="Picture 26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39634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8" name="Picture 27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808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9" name="Picture 28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231569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24" name="Picture 23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117227" y="3174640"/>
              <a:ext cx="640308" cy="805059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3490877" y="3552202"/>
            <a:ext cx="640308" cy="2750619"/>
            <a:chOff x="5343060" y="3372138"/>
            <a:chExt cx="847725" cy="3124199"/>
          </a:xfrm>
        </p:grpSpPr>
        <p:pic>
          <p:nvPicPr>
            <p:cNvPr id="31" name="Picture 30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2" name="Picture 31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3" name="Picture 32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4" name="Picture 33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35" name="Picture 34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4419600" y="3523449"/>
            <a:ext cx="640308" cy="2798540"/>
            <a:chOff x="7701068" y="3337045"/>
            <a:chExt cx="847725" cy="3178629"/>
          </a:xfrm>
        </p:grpSpPr>
        <p:pic>
          <p:nvPicPr>
            <p:cNvPr id="37" name="Picture 36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41" name="Picture 40" descr="Yellow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42" name="Group 41"/>
          <p:cNvGrpSpPr/>
          <p:nvPr/>
        </p:nvGrpSpPr>
        <p:grpSpPr>
          <a:xfrm>
            <a:off x="5410200" y="3552202"/>
            <a:ext cx="640308" cy="2750619"/>
            <a:chOff x="5343060" y="3372138"/>
            <a:chExt cx="847725" cy="3124199"/>
          </a:xfrm>
        </p:grpSpPr>
        <p:pic>
          <p:nvPicPr>
            <p:cNvPr id="43" name="Picture 42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44" name="Picture 43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45" name="Picture 44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46" name="Picture 45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7" name="Picture 46" descr="Green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6324600" y="3993840"/>
            <a:ext cx="640308" cy="2328149"/>
            <a:chOff x="1758287" y="3787282"/>
            <a:chExt cx="847725" cy="2644350"/>
          </a:xfrm>
        </p:grpSpPr>
        <p:pic>
          <p:nvPicPr>
            <p:cNvPr id="49" name="Picture 48" descr="Plum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Plum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Plum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52" name="Picture 51" descr="Plum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53" name="Group 52"/>
          <p:cNvGrpSpPr/>
          <p:nvPr/>
        </p:nvGrpSpPr>
        <p:grpSpPr>
          <a:xfrm>
            <a:off x="7239000" y="4444561"/>
            <a:ext cx="640308" cy="1830551"/>
            <a:chOff x="4145834" y="4461656"/>
            <a:chExt cx="847725" cy="2079171"/>
          </a:xfrm>
        </p:grpSpPr>
        <p:pic>
          <p:nvPicPr>
            <p:cNvPr id="54" name="Picture 53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55" name="Picture 54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56" name="Picture 55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8077200" y="4951517"/>
            <a:ext cx="640308" cy="1312240"/>
            <a:chOff x="611560" y="5013176"/>
            <a:chExt cx="847725" cy="1490464"/>
          </a:xfrm>
        </p:grpSpPr>
        <p:pic>
          <p:nvPicPr>
            <p:cNvPr id="58" name="Picture 57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59" name="Picture 58" descr="Blue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sp>
        <p:nvSpPr>
          <p:cNvPr id="60" name="Title 2"/>
          <p:cNvSpPr txBox="1">
            <a:spLocks/>
          </p:cNvSpPr>
          <p:nvPr/>
        </p:nvSpPr>
        <p:spPr>
          <a:xfrm>
            <a:off x="7434704" y="533400"/>
            <a:ext cx="413896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5</a:t>
            </a:r>
            <a:endParaRPr lang="en-IE" sz="3200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600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393493" y="3974672"/>
            <a:ext cx="640308" cy="2328149"/>
            <a:chOff x="1758287" y="3787282"/>
            <a:chExt cx="847725" cy="2644350"/>
          </a:xfrm>
        </p:grpSpPr>
        <p:pic>
          <p:nvPicPr>
            <p:cNvPr id="13" name="Picture 12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5517232"/>
              <a:ext cx="847725" cy="914400"/>
            </a:xfrm>
            <a:prstGeom prst="rect">
              <a:avLst/>
            </a:prstGeom>
          </p:spPr>
        </p:pic>
        <p:pic>
          <p:nvPicPr>
            <p:cNvPr id="7" name="Picture 6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941168"/>
              <a:ext cx="847725" cy="914400"/>
            </a:xfrm>
            <a:prstGeom prst="rect">
              <a:avLst/>
            </a:prstGeom>
          </p:spPr>
        </p:pic>
        <p:pic>
          <p:nvPicPr>
            <p:cNvPr id="14" name="Picture 13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4385996"/>
              <a:ext cx="847725" cy="914400"/>
            </a:xfrm>
            <a:prstGeom prst="rect">
              <a:avLst/>
            </a:prstGeom>
          </p:spPr>
        </p:pic>
        <p:pic>
          <p:nvPicPr>
            <p:cNvPr id="15" name="Picture 14" descr="Plu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58287" y="3787282"/>
              <a:ext cx="847725" cy="914400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3218621" y="4472270"/>
            <a:ext cx="640308" cy="1830551"/>
            <a:chOff x="4145834" y="4461656"/>
            <a:chExt cx="847725" cy="2079171"/>
          </a:xfrm>
        </p:grpSpPr>
        <p:pic>
          <p:nvPicPr>
            <p:cNvPr id="8" name="Picture 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626427"/>
              <a:ext cx="847725" cy="914400"/>
            </a:xfrm>
            <a:prstGeom prst="rect">
              <a:avLst/>
            </a:prstGeom>
          </p:spPr>
        </p:pic>
        <p:pic>
          <p:nvPicPr>
            <p:cNvPr id="27" name="Picture 26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5016827"/>
              <a:ext cx="847725" cy="914400"/>
            </a:xfrm>
            <a:prstGeom prst="rect">
              <a:avLst/>
            </a:prstGeom>
          </p:spPr>
        </p:pic>
        <p:pic>
          <p:nvPicPr>
            <p:cNvPr id="28" name="Picture 27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145834" y="4461656"/>
              <a:ext cx="847725" cy="9144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480929" y="4990581"/>
            <a:ext cx="640308" cy="1312240"/>
            <a:chOff x="611560" y="5013176"/>
            <a:chExt cx="847725" cy="1490464"/>
          </a:xfrm>
        </p:grpSpPr>
        <p:pic>
          <p:nvPicPr>
            <p:cNvPr id="3" name="Picture 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12" name="Picture 1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4131185" y="3552202"/>
            <a:ext cx="640308" cy="2750619"/>
            <a:chOff x="5343060" y="3372138"/>
            <a:chExt cx="847725" cy="3124199"/>
          </a:xfrm>
        </p:grpSpPr>
        <p:pic>
          <p:nvPicPr>
            <p:cNvPr id="6" name="Picture 5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37" name="Picture 36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38" name="Picture 37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39" name="Picture 38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40" name="Picture 39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5956313" y="3504280"/>
            <a:ext cx="640308" cy="2798540"/>
            <a:chOff x="7701068" y="3337045"/>
            <a:chExt cx="847725" cy="3178629"/>
          </a:xfrm>
        </p:grpSpPr>
        <p:pic>
          <p:nvPicPr>
            <p:cNvPr id="47" name="Picture 4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601274"/>
              <a:ext cx="847725" cy="914400"/>
            </a:xfrm>
            <a:prstGeom prst="rect">
              <a:avLst/>
            </a:prstGeom>
          </p:spPr>
        </p:pic>
        <p:pic>
          <p:nvPicPr>
            <p:cNvPr id="48" name="Picture 47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5013445"/>
              <a:ext cx="847725" cy="914400"/>
            </a:xfrm>
            <a:prstGeom prst="rect">
              <a:avLst/>
            </a:prstGeom>
          </p:spPr>
        </p:pic>
        <p:pic>
          <p:nvPicPr>
            <p:cNvPr id="49" name="Picture 48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4447388"/>
              <a:ext cx="847725" cy="914400"/>
            </a:xfrm>
            <a:prstGeom prst="rect">
              <a:avLst/>
            </a:prstGeom>
          </p:spPr>
        </p:pic>
        <p:pic>
          <p:nvPicPr>
            <p:cNvPr id="50" name="Picture 49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903102"/>
              <a:ext cx="847725" cy="914400"/>
            </a:xfrm>
            <a:prstGeom prst="rect">
              <a:avLst/>
            </a:prstGeom>
          </p:spPr>
        </p:pic>
        <p:pic>
          <p:nvPicPr>
            <p:cNvPr id="51" name="Picture 50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01068" y="3337045"/>
              <a:ext cx="847725" cy="914400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6868877" y="2488373"/>
            <a:ext cx="640308" cy="3814449"/>
            <a:chOff x="611560" y="2171126"/>
            <a:chExt cx="847725" cy="4332514"/>
          </a:xfrm>
        </p:grpSpPr>
        <p:pic>
          <p:nvPicPr>
            <p:cNvPr id="62" name="Picture 61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589240"/>
              <a:ext cx="847725" cy="914400"/>
            </a:xfrm>
            <a:prstGeom prst="rect">
              <a:avLst/>
            </a:prstGeom>
          </p:spPr>
        </p:pic>
        <p:pic>
          <p:nvPicPr>
            <p:cNvPr id="63" name="Picture 62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5013176"/>
              <a:ext cx="847725" cy="914400"/>
            </a:xfrm>
            <a:prstGeom prst="rect">
              <a:avLst/>
            </a:prstGeom>
          </p:spPr>
        </p:pic>
        <p:pic>
          <p:nvPicPr>
            <p:cNvPr id="64" name="Picture 63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4446240"/>
              <a:ext cx="847725" cy="914400"/>
            </a:xfrm>
            <a:prstGeom prst="rect">
              <a:avLst/>
            </a:prstGeom>
          </p:spPr>
        </p:pic>
        <p:pic>
          <p:nvPicPr>
            <p:cNvPr id="65" name="Picture 64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870176"/>
              <a:ext cx="847725" cy="914400"/>
            </a:xfrm>
            <a:prstGeom prst="rect">
              <a:avLst/>
            </a:prstGeom>
          </p:spPr>
        </p:pic>
        <p:pic>
          <p:nvPicPr>
            <p:cNvPr id="66" name="Picture 65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3314126"/>
              <a:ext cx="847725" cy="914400"/>
            </a:xfrm>
            <a:prstGeom prst="rect">
              <a:avLst/>
            </a:prstGeom>
          </p:spPr>
        </p:pic>
        <p:pic>
          <p:nvPicPr>
            <p:cNvPr id="67" name="Picture 66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738062"/>
              <a:ext cx="847725" cy="914400"/>
            </a:xfrm>
            <a:prstGeom prst="rect">
              <a:avLst/>
            </a:prstGeom>
          </p:spPr>
        </p:pic>
        <p:pic>
          <p:nvPicPr>
            <p:cNvPr id="68" name="Picture 67" descr="Blu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611560" y="2171126"/>
              <a:ext cx="847725" cy="914400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7781438" y="3552202"/>
            <a:ext cx="640308" cy="2750619"/>
            <a:chOff x="5343060" y="3372138"/>
            <a:chExt cx="847725" cy="3124199"/>
          </a:xfrm>
        </p:grpSpPr>
        <p:pic>
          <p:nvPicPr>
            <p:cNvPr id="71" name="Picture 70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581937"/>
              <a:ext cx="847725" cy="914400"/>
            </a:xfrm>
            <a:prstGeom prst="rect">
              <a:avLst/>
            </a:prstGeom>
          </p:spPr>
        </p:pic>
        <p:pic>
          <p:nvPicPr>
            <p:cNvPr id="72" name="Picture 71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5026766"/>
              <a:ext cx="847725" cy="914400"/>
            </a:xfrm>
            <a:prstGeom prst="rect">
              <a:avLst/>
            </a:prstGeom>
          </p:spPr>
        </p:pic>
        <p:pic>
          <p:nvPicPr>
            <p:cNvPr id="73" name="Picture 72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4471595"/>
              <a:ext cx="847725" cy="914400"/>
            </a:xfrm>
            <a:prstGeom prst="rect">
              <a:avLst/>
            </a:prstGeom>
          </p:spPr>
        </p:pic>
        <p:pic>
          <p:nvPicPr>
            <p:cNvPr id="74" name="Picture 73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927309"/>
              <a:ext cx="847725" cy="914400"/>
            </a:xfrm>
            <a:prstGeom prst="rect">
              <a:avLst/>
            </a:prstGeom>
          </p:spPr>
        </p:pic>
        <p:pic>
          <p:nvPicPr>
            <p:cNvPr id="75" name="Picture 74" descr="Green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343060" y="3372138"/>
              <a:ext cx="847725" cy="914400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2306057" y="2016383"/>
            <a:ext cx="640308" cy="4286438"/>
            <a:chOff x="2126437" y="2234103"/>
            <a:chExt cx="640308" cy="4286438"/>
          </a:xfrm>
        </p:grpSpPr>
        <p:grpSp>
          <p:nvGrpSpPr>
            <p:cNvPr id="56" name="Group 55"/>
            <p:cNvGrpSpPr/>
            <p:nvPr/>
          </p:nvGrpSpPr>
          <p:grpSpPr>
            <a:xfrm>
              <a:off x="2126437" y="2734845"/>
              <a:ext cx="640308" cy="3785696"/>
              <a:chOff x="2976668" y="2183160"/>
              <a:chExt cx="847725" cy="4299857"/>
            </a:xfrm>
          </p:grpSpPr>
          <p:pic>
            <p:nvPicPr>
              <p:cNvPr id="11" name="Picture 1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55686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1" name="Picture 20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9807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2" name="Picture 21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441473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3" name="Picture 22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870445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4" name="Picture 23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3304388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5" name="Picture 24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749217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26" name="Picture 25" descr="Yellow.pn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2976668" y="2183160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7" name="Picture 76" descr="Yellow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126437" y="2234103"/>
              <a:ext cx="640308" cy="805059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5043749" y="2956920"/>
            <a:ext cx="640308" cy="3345901"/>
            <a:chOff x="5117227" y="3174640"/>
            <a:chExt cx="640308" cy="3345901"/>
          </a:xfrm>
        </p:grpSpPr>
        <p:grpSp>
          <p:nvGrpSpPr>
            <p:cNvPr id="59" name="Group 58"/>
            <p:cNvGrpSpPr/>
            <p:nvPr/>
          </p:nvGrpSpPr>
          <p:grpSpPr>
            <a:xfrm>
              <a:off x="5117227" y="3664497"/>
              <a:ext cx="640308" cy="2856044"/>
              <a:chOff x="6595120" y="3231569"/>
              <a:chExt cx="847725" cy="3243943"/>
            </a:xfrm>
          </p:grpSpPr>
          <p:pic>
            <p:nvPicPr>
              <p:cNvPr id="42" name="Picture 41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55611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3" name="Picture 42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951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4" name="Picture 43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4396341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5" name="Picture 44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808512"/>
                <a:ext cx="847725" cy="914400"/>
              </a:xfrm>
              <a:prstGeom prst="rect">
                <a:avLst/>
              </a:prstGeom>
            </p:spPr>
          </p:pic>
          <p:pic>
            <p:nvPicPr>
              <p:cNvPr id="46" name="Picture 45" descr="Red.pn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/>
                  </a:ext>
                </a:extLst>
              </a:blip>
              <a:stretch>
                <a:fillRect/>
              </a:stretch>
            </p:blipFill>
            <p:spPr>
              <a:xfrm>
                <a:off x="6595120" y="3231569"/>
                <a:ext cx="847725" cy="914400"/>
              </a:xfrm>
              <a:prstGeom prst="rect">
                <a:avLst/>
              </a:prstGeom>
            </p:spPr>
          </p:pic>
        </p:grpSp>
        <p:pic>
          <p:nvPicPr>
            <p:cNvPr id="79" name="Picture 78" descr="Red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117227" y="3174640"/>
              <a:ext cx="640308" cy="805059"/>
            </a:xfrm>
            <a:prstGeom prst="rect">
              <a:avLst/>
            </a:prstGeom>
          </p:spPr>
        </p:pic>
      </p:grpSp>
      <p:sp>
        <p:nvSpPr>
          <p:cNvPr id="69" name="Rectangle 68"/>
          <p:cNvSpPr/>
          <p:nvPr/>
        </p:nvSpPr>
        <p:spPr>
          <a:xfrm>
            <a:off x="480929" y="230200"/>
            <a:ext cx="85106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Recap:  In the below Distribution of Sweets</a:t>
            </a:r>
          </a:p>
          <a:p>
            <a:pPr marL="3200400" lvl="6" indent="-457200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 Fair Share/Mean = 5</a:t>
            </a:r>
          </a:p>
          <a:p>
            <a:pPr marL="3200400" lvl="6" indent="-457200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No of Moves to make it fair = 6</a:t>
            </a:r>
          </a:p>
          <a:p>
            <a:pPr marL="3200400" lvl="6" indent="-457200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Median = 5</a:t>
            </a:r>
          </a:p>
        </p:txBody>
      </p:sp>
    </p:spTree>
    <p:extLst>
      <p:ext uri="{BB962C8B-B14F-4D97-AF65-F5344CB8AC3E}">
        <p14:creationId xmlns:p14="http://schemas.microsoft.com/office/powerpoint/2010/main" xmlns="" val="17502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7257774"/>
              </p:ext>
            </p:extLst>
          </p:nvPr>
        </p:nvGraphicFramePr>
        <p:xfrm>
          <a:off x="296235" y="1107155"/>
          <a:ext cx="8502876" cy="4896003"/>
        </p:xfrm>
        <a:graphic>
          <a:graphicData uri="http://schemas.openxmlformats.org/drawingml/2006/table">
            <a:tbl>
              <a:tblPr/>
              <a:tblGrid>
                <a:gridCol w="546876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504000"/>
                <a:gridCol w="684000"/>
                <a:gridCol w="684000"/>
                <a:gridCol w="684000"/>
                <a:gridCol w="684000"/>
                <a:gridCol w="684000"/>
              </a:tblGrid>
              <a:tr h="699429">
                <a:tc>
                  <a:txBody>
                    <a:bodyPr/>
                    <a:lstStyle/>
                    <a:p>
                      <a:pPr algn="ctr" fontAlgn="ctr"/>
                      <a:endParaRPr lang="en-IE" sz="1800" b="1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2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5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6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9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200" b="1" i="1" dirty="0" smtClean="0">
                          <a:latin typeface="Century Gothic" pitchFamily="34" charset="0"/>
                        </a:rPr>
                        <a:t>Ranking</a:t>
                      </a:r>
                      <a:endParaRPr lang="en-IE" sz="1200" b="1" i="1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Median 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Moves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200" b="1" i="1" u="none" strike="noStrike" dirty="0" smtClean="0">
                          <a:latin typeface="Century Gothic" pitchFamily="34" charset="0"/>
                        </a:rPr>
                        <a:t>Mean</a:t>
                      </a:r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2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>
                          <a:latin typeface="Century Gothic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9429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1" i="1" u="none" strike="noStrike" dirty="0" smtClean="0">
                          <a:latin typeface="Century Gothic" pitchFamily="34" charset="0"/>
                        </a:rPr>
                        <a:t>F</a:t>
                      </a:r>
                      <a:endParaRPr lang="en-IE" sz="18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8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4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1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3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 smtClean="0">
                          <a:latin typeface="Century Gothic" pitchFamily="34" charset="0"/>
                        </a:rPr>
                        <a:t>7</a:t>
                      </a:r>
                      <a:endParaRPr lang="en-IE" sz="1800" b="0" i="0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2400" b="1" i="1" u="none" strike="noStrike" dirty="0">
                        <a:latin typeface="Century Gothic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63130" y="365668"/>
            <a:ext cx="8809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Here are 6 more Distributions of the 45 sweets</a:t>
            </a:r>
            <a:endParaRPr lang="en-IE" sz="2800" dirty="0" smtClean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712" y="6152445"/>
            <a:ext cx="25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>
                <a:latin typeface="Century Gothic" pitchFamily="34" charset="0"/>
              </a:rPr>
              <a:t>Each row totals 45</a:t>
            </a:r>
            <a:endParaRPr lang="en-IE" i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4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1389</Words>
  <Application>Microsoft Office PowerPoint</Application>
  <PresentationFormat>On-screen Show (4:3)</PresentationFormat>
  <Paragraphs>938</Paragraphs>
  <Slides>35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Learning Outcomes</vt:lpstr>
      <vt:lpstr>Key Words</vt:lpstr>
      <vt:lpstr>Slide 3</vt:lpstr>
      <vt:lpstr>Slide 4</vt:lpstr>
      <vt:lpstr>Slide 5</vt:lpstr>
      <vt:lpstr>Slide 6</vt:lpstr>
      <vt:lpstr>What’s the Median of the Distribution?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How do we think the number of moves might be affected by the variability in a Distribution?  Discuss</vt:lpstr>
      <vt:lpstr>Slide 18</vt:lpstr>
      <vt:lpstr>Slide 19</vt:lpstr>
      <vt:lpstr>Slide 20</vt:lpstr>
      <vt:lpstr>Slide 21</vt:lpstr>
      <vt:lpstr>Slide 22</vt:lpstr>
      <vt:lpstr>Do the mean and median always have to be the same in a Distribution?   Discuss</vt:lpstr>
      <vt:lpstr>Looking at our Distributions…..    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siona</dc:creator>
  <cp:lastModifiedBy>User</cp:lastModifiedBy>
  <cp:revision>22</cp:revision>
  <dcterms:created xsi:type="dcterms:W3CDTF">2006-08-16T00:00:00Z</dcterms:created>
  <dcterms:modified xsi:type="dcterms:W3CDTF">2012-02-08T11:06:44Z</dcterms:modified>
</cp:coreProperties>
</file>